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7"/>
  </p:notesMasterIdLst>
  <p:sldIdLst>
    <p:sldId id="259" r:id="rId2"/>
    <p:sldId id="1029" r:id="rId3"/>
    <p:sldId id="1123" r:id="rId4"/>
    <p:sldId id="1124" r:id="rId5"/>
    <p:sldId id="1125" r:id="rId6"/>
    <p:sldId id="1137" r:id="rId7"/>
    <p:sldId id="1159" r:id="rId8"/>
    <p:sldId id="1160" r:id="rId9"/>
    <p:sldId id="1162" r:id="rId10"/>
    <p:sldId id="1163" r:id="rId11"/>
    <p:sldId id="1164" r:id="rId12"/>
    <p:sldId id="1166" r:id="rId13"/>
    <p:sldId id="1168" r:id="rId14"/>
    <p:sldId id="1167" r:id="rId15"/>
    <p:sldId id="9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1029"/>
            <p14:sldId id="1123"/>
            <p14:sldId id="1124"/>
            <p14:sldId id="1125"/>
            <p14:sldId id="1137"/>
            <p14:sldId id="1159"/>
            <p14:sldId id="1160"/>
            <p14:sldId id="1162"/>
            <p14:sldId id="1163"/>
            <p14:sldId id="1164"/>
            <p14:sldId id="1166"/>
            <p14:sldId id="1168"/>
            <p14:sldId id="1167"/>
            <p14:sldId id="967"/>
          </p14:sldIdLst>
        </p14:section>
        <p14:section name="Appendix" id="{E35CCD6A-2288-476E-BC93-C75323AE1F32}">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guide id="5" pos="3072">
          <p15:clr>
            <a:srgbClr val="A4A3A4"/>
          </p15:clr>
        </p15:guide>
        <p15:guide id="6" pos="384">
          <p15:clr>
            <a:srgbClr val="A4A3A4"/>
          </p15:clr>
        </p15:guide>
        <p15:guide id="7"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8225" autoAdjust="0"/>
  </p:normalViewPr>
  <p:slideViewPr>
    <p:cSldViewPr>
      <p:cViewPr>
        <p:scale>
          <a:sx n="70" d="100"/>
          <a:sy n="70" d="100"/>
        </p:scale>
        <p:origin x="-486" y="-42"/>
      </p:cViewPr>
      <p:guideLst>
        <p:guide orient="horz" pos="2160"/>
        <p:guide orient="horz" pos="576"/>
        <p:guide pos="2880"/>
        <p:guide pos="288"/>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10/12/2022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a:p>
        </p:txBody>
      </p:sp>
    </p:spTree>
    <p:extLst>
      <p:ext uri="{BB962C8B-B14F-4D97-AF65-F5344CB8AC3E}">
        <p14:creationId xmlns:p14="http://schemas.microsoft.com/office/powerpoint/2010/main" val="1285520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219200"/>
          </a:xfrm>
        </p:spPr>
        <p:txBody>
          <a:bodyPr/>
          <a:lstStyle/>
          <a:p>
            <a:r>
              <a:rPr lang="en-US" sz="4000" dirty="0">
                <a:effectLst/>
                <a:ea typeface="Calibri" panose="020F0502020204030204" pitchFamily="34" charset="0"/>
                <a:cs typeface="Times New Roman" panose="02020603050405020304" pitchFamily="18" charset="0"/>
              </a:rPr>
              <a:t>Karatsuba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SG" dirty="0"/>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1663" y="-76200"/>
            <a:ext cx="8203474" cy="892629"/>
          </a:xfrm>
        </p:spPr>
        <p:txBody>
          <a:bodyPr/>
          <a:lstStyle/>
          <a:p>
            <a:r>
              <a:rPr lang="en-SG" dirty="0" smtClean="0"/>
              <a:t>Long Sequence-Example </a:t>
            </a:r>
            <a:r>
              <a:rPr lang="en-SG" dirty="0"/>
              <a:t>Program</a:t>
            </a:r>
          </a:p>
        </p:txBody>
      </p:sp>
      <p:sp>
        <p:nvSpPr>
          <p:cNvPr id="8" name="Content Placeholder 7"/>
          <p:cNvSpPr>
            <a:spLocks noGrp="1"/>
          </p:cNvSpPr>
          <p:nvPr>
            <p:ph sz="half" idx="1"/>
          </p:nvPr>
        </p:nvSpPr>
        <p:spPr>
          <a:xfrm>
            <a:off x="241663" y="685800"/>
            <a:ext cx="4191000" cy="5943600"/>
          </a:xfrm>
        </p:spPr>
        <p:txBody>
          <a:bodyPr>
            <a:noAutofit/>
          </a:bodyPr>
          <a:lstStyle/>
          <a:p>
            <a:pPr marL="0" indent="0">
              <a:buNone/>
            </a:pPr>
            <a:r>
              <a:rPr lang="en-US" sz="1400" dirty="0"/>
              <a:t>class GFG</a:t>
            </a:r>
          </a:p>
          <a:p>
            <a:pPr marL="0" indent="0">
              <a:buNone/>
            </a:pPr>
            <a:r>
              <a:rPr lang="en-US" sz="1400" dirty="0"/>
              <a:t>{</a:t>
            </a:r>
          </a:p>
          <a:p>
            <a:pPr marL="0" indent="0">
              <a:buNone/>
            </a:pPr>
            <a:r>
              <a:rPr lang="en-US" sz="1400" dirty="0"/>
              <a:t>    static int </a:t>
            </a:r>
            <a:r>
              <a:rPr lang="en-US" sz="1400" dirty="0" err="1"/>
              <a:t>flipBit</a:t>
            </a:r>
            <a:r>
              <a:rPr lang="en-US" sz="1400" dirty="0"/>
              <a:t>(int a)</a:t>
            </a:r>
          </a:p>
          <a:p>
            <a:pPr marL="0" indent="0">
              <a:buNone/>
            </a:pPr>
            <a:r>
              <a:rPr lang="en-US" sz="1400" dirty="0"/>
              <a:t>    {</a:t>
            </a:r>
          </a:p>
          <a:p>
            <a:pPr marL="0" indent="0">
              <a:buNone/>
            </a:pPr>
            <a:r>
              <a:rPr lang="en-US" sz="1400" dirty="0" smtClean="0"/>
              <a:t>if </a:t>
            </a:r>
            <a:r>
              <a:rPr lang="en-US" sz="1400" dirty="0"/>
              <a:t>(~a == 0)</a:t>
            </a:r>
          </a:p>
          <a:p>
            <a:pPr marL="0" indent="0">
              <a:buNone/>
            </a:pPr>
            <a:r>
              <a:rPr lang="en-US" sz="1400" dirty="0"/>
              <a:t>        {</a:t>
            </a:r>
          </a:p>
          <a:p>
            <a:pPr marL="0" indent="0">
              <a:buNone/>
            </a:pPr>
            <a:r>
              <a:rPr lang="en-US" sz="1400" dirty="0"/>
              <a:t>            return 8 * </a:t>
            </a:r>
            <a:r>
              <a:rPr lang="en-US" sz="1400" dirty="0" err="1"/>
              <a:t>sizeof</a:t>
            </a:r>
            <a:r>
              <a:rPr lang="en-US" sz="1400" dirty="0"/>
              <a:t>();</a:t>
            </a:r>
          </a:p>
          <a:p>
            <a:pPr marL="0" indent="0">
              <a:buNone/>
            </a:pPr>
            <a:r>
              <a:rPr lang="en-US" sz="1400" dirty="0"/>
              <a:t>        }</a:t>
            </a:r>
          </a:p>
          <a:p>
            <a:pPr marL="0" indent="0">
              <a:buNone/>
            </a:pPr>
            <a:r>
              <a:rPr lang="en-US" sz="1400" dirty="0"/>
              <a:t>        int </a:t>
            </a:r>
            <a:r>
              <a:rPr lang="en-US" sz="1400" dirty="0" err="1"/>
              <a:t>currLen</a:t>
            </a:r>
            <a:r>
              <a:rPr lang="en-US" sz="1400" dirty="0"/>
              <a:t> = 0, </a:t>
            </a:r>
            <a:r>
              <a:rPr lang="en-US" sz="1400" dirty="0" err="1"/>
              <a:t>prevLen</a:t>
            </a:r>
            <a:r>
              <a:rPr lang="en-US" sz="1400" dirty="0"/>
              <a:t> = 0, </a:t>
            </a:r>
            <a:r>
              <a:rPr lang="en-US" sz="1400" dirty="0" err="1"/>
              <a:t>maxLen</a:t>
            </a:r>
            <a:r>
              <a:rPr lang="en-US" sz="1400" dirty="0"/>
              <a:t> = 0;</a:t>
            </a:r>
          </a:p>
          <a:p>
            <a:pPr marL="0" indent="0">
              <a:buNone/>
            </a:pPr>
            <a:r>
              <a:rPr lang="en-US" sz="1400" dirty="0"/>
              <a:t>        while (a != 0)</a:t>
            </a:r>
          </a:p>
          <a:p>
            <a:pPr marL="0" indent="0">
              <a:buNone/>
            </a:pPr>
            <a:r>
              <a:rPr lang="en-US" sz="1400" dirty="0"/>
              <a:t>        {</a:t>
            </a:r>
          </a:p>
          <a:p>
            <a:pPr marL="0" indent="0">
              <a:buNone/>
            </a:pPr>
            <a:r>
              <a:rPr lang="en-US" sz="1400" dirty="0" smtClean="0"/>
              <a:t>if </a:t>
            </a:r>
            <a:r>
              <a:rPr lang="en-US" sz="1400" dirty="0"/>
              <a:t>((a &amp; 1) == 1)</a:t>
            </a:r>
          </a:p>
          <a:p>
            <a:pPr marL="0" indent="0">
              <a:buNone/>
            </a:pPr>
            <a:r>
              <a:rPr lang="en-US" sz="1400" dirty="0"/>
              <a:t>            {</a:t>
            </a:r>
          </a:p>
          <a:p>
            <a:pPr marL="0" indent="0">
              <a:buNone/>
            </a:pPr>
            <a:r>
              <a:rPr lang="en-US" sz="1400" dirty="0"/>
              <a:t>                </a:t>
            </a:r>
            <a:r>
              <a:rPr lang="en-US" sz="1400" dirty="0" err="1"/>
              <a:t>currLen</a:t>
            </a:r>
            <a:r>
              <a:rPr lang="en-US" sz="1400" dirty="0"/>
              <a:t>++;</a:t>
            </a:r>
          </a:p>
          <a:p>
            <a:pPr marL="0" indent="0">
              <a:buNone/>
            </a:pPr>
            <a:r>
              <a:rPr lang="en-US" sz="1400" dirty="0"/>
              <a:t>            } </a:t>
            </a:r>
          </a:p>
          <a:p>
            <a:pPr marL="0" indent="0">
              <a:buNone/>
            </a:pPr>
            <a:r>
              <a:rPr lang="en-US" sz="1400" dirty="0" smtClean="0"/>
              <a:t>else </a:t>
            </a:r>
            <a:r>
              <a:rPr lang="en-US" sz="1400" dirty="0"/>
              <a:t>if ((a &amp; 1) == 0)</a:t>
            </a:r>
          </a:p>
          <a:p>
            <a:pPr marL="0" indent="0">
              <a:buNone/>
            </a:pPr>
            <a:r>
              <a:rPr lang="en-US" sz="1400" dirty="0"/>
              <a:t>            </a:t>
            </a:r>
            <a:r>
              <a:rPr lang="en-US" sz="1400" dirty="0" smtClean="0"/>
              <a:t>{</a:t>
            </a:r>
          </a:p>
          <a:p>
            <a:pPr marL="0" indent="0">
              <a:buNone/>
            </a:pPr>
            <a:r>
              <a:rPr lang="en-US" sz="1400" dirty="0" err="1" smtClean="0"/>
              <a:t>prevLen</a:t>
            </a:r>
            <a:r>
              <a:rPr lang="en-US" sz="1400" dirty="0" smtClean="0"/>
              <a:t> </a:t>
            </a:r>
            <a:r>
              <a:rPr lang="en-US" sz="1400" dirty="0"/>
              <a:t>= (a &amp; 2) == 0 ? 0 : </a:t>
            </a:r>
            <a:r>
              <a:rPr lang="en-US" sz="1400" dirty="0" err="1"/>
              <a:t>currLen</a:t>
            </a:r>
            <a:r>
              <a:rPr lang="en-US" sz="1400" dirty="0"/>
              <a:t>;</a:t>
            </a:r>
          </a:p>
          <a:p>
            <a:pPr marL="0" indent="0">
              <a:buNone/>
            </a:pPr>
            <a:r>
              <a:rPr lang="en-US" sz="1400" dirty="0" err="1"/>
              <a:t>currLen</a:t>
            </a:r>
            <a:r>
              <a:rPr lang="en-US" sz="1400" dirty="0"/>
              <a:t> = 0;</a:t>
            </a:r>
          </a:p>
          <a:p>
            <a:pPr marL="0" indent="0">
              <a:buNone/>
            </a:pPr>
            <a:r>
              <a:rPr lang="en-US" sz="1400" dirty="0"/>
              <a:t>            }</a:t>
            </a:r>
          </a:p>
          <a:p>
            <a:pPr marL="0" indent="0">
              <a:buNone/>
            </a:pPr>
            <a:endParaRPr lang="en-SG" sz="1400" dirty="0"/>
          </a:p>
        </p:txBody>
      </p:sp>
      <p:sp>
        <p:nvSpPr>
          <p:cNvPr id="9" name="Content Placeholder 8"/>
          <p:cNvSpPr>
            <a:spLocks noGrp="1"/>
          </p:cNvSpPr>
          <p:nvPr>
            <p:ph sz="half" idx="2"/>
          </p:nvPr>
        </p:nvSpPr>
        <p:spPr>
          <a:xfrm>
            <a:off x="4648200" y="685800"/>
            <a:ext cx="4038600" cy="5791200"/>
          </a:xfrm>
        </p:spPr>
        <p:txBody>
          <a:bodyPr>
            <a:normAutofit/>
          </a:bodyPr>
          <a:lstStyle/>
          <a:p>
            <a:pPr marL="0" indent="0">
              <a:buNone/>
            </a:pPr>
            <a:r>
              <a:rPr lang="en-US" sz="1400" dirty="0" err="1" smtClean="0"/>
              <a:t>maxLen</a:t>
            </a:r>
            <a:r>
              <a:rPr lang="en-US" sz="1400" dirty="0" smtClean="0"/>
              <a:t> </a:t>
            </a:r>
            <a:r>
              <a:rPr lang="en-US" sz="1400" dirty="0"/>
              <a:t>= </a:t>
            </a:r>
            <a:r>
              <a:rPr lang="en-US" sz="1400" dirty="0" err="1"/>
              <a:t>Math.max</a:t>
            </a:r>
            <a:r>
              <a:rPr lang="en-US" sz="1400" dirty="0"/>
              <a:t>(</a:t>
            </a:r>
            <a:r>
              <a:rPr lang="en-US" sz="1400" dirty="0" err="1"/>
              <a:t>prevLen</a:t>
            </a:r>
            <a:r>
              <a:rPr lang="en-US" sz="1400" dirty="0"/>
              <a:t> + </a:t>
            </a:r>
            <a:r>
              <a:rPr lang="en-US" sz="1400" dirty="0" err="1"/>
              <a:t>currLen</a:t>
            </a:r>
            <a:r>
              <a:rPr lang="en-US" sz="1400" dirty="0"/>
              <a:t>, </a:t>
            </a:r>
            <a:r>
              <a:rPr lang="en-US" sz="1400" dirty="0" err="1"/>
              <a:t>maxLen</a:t>
            </a:r>
            <a:r>
              <a:rPr lang="en-US" sz="1400" dirty="0"/>
              <a:t>);</a:t>
            </a:r>
          </a:p>
          <a:p>
            <a:pPr marL="0" indent="0">
              <a:buNone/>
            </a:pPr>
            <a:r>
              <a:rPr lang="en-US" sz="1400" dirty="0" smtClean="0"/>
              <a:t>a </a:t>
            </a:r>
            <a:r>
              <a:rPr lang="en-US" sz="1400" dirty="0"/>
              <a:t>&gt;&gt;= 1;</a:t>
            </a:r>
          </a:p>
          <a:p>
            <a:pPr marL="0" indent="0">
              <a:buNone/>
            </a:pPr>
            <a:r>
              <a:rPr lang="en-US" sz="1400" dirty="0"/>
              <a:t>        }</a:t>
            </a:r>
          </a:p>
          <a:p>
            <a:pPr marL="0" indent="0">
              <a:buNone/>
            </a:pPr>
            <a:r>
              <a:rPr lang="en-US" sz="1400" dirty="0"/>
              <a:t> </a:t>
            </a:r>
          </a:p>
          <a:p>
            <a:pPr marL="0" indent="0">
              <a:buNone/>
            </a:pPr>
            <a:r>
              <a:rPr lang="en-US" sz="1400" dirty="0" smtClean="0"/>
              <a:t>	return </a:t>
            </a:r>
            <a:r>
              <a:rPr lang="en-US" sz="1400" dirty="0" err="1"/>
              <a:t>maxLen</a:t>
            </a:r>
            <a:r>
              <a:rPr lang="en-US" sz="1400" dirty="0"/>
              <a:t> + 1;</a:t>
            </a:r>
          </a:p>
          <a:p>
            <a:pPr marL="0" indent="0">
              <a:buNone/>
            </a:pPr>
            <a:r>
              <a:rPr lang="en-US" sz="1400" dirty="0"/>
              <a:t>    }</a:t>
            </a:r>
          </a:p>
          <a:p>
            <a:pPr marL="0" indent="0">
              <a:buNone/>
            </a:pPr>
            <a:r>
              <a:rPr lang="en-US" sz="1400" dirty="0"/>
              <a:t>    static byte </a:t>
            </a:r>
            <a:r>
              <a:rPr lang="en-US" sz="1400" dirty="0" err="1"/>
              <a:t>sizeof</a:t>
            </a:r>
            <a:r>
              <a:rPr lang="en-US" sz="1400" dirty="0"/>
              <a:t>()</a:t>
            </a:r>
          </a:p>
          <a:p>
            <a:pPr marL="0" indent="0">
              <a:buNone/>
            </a:pPr>
            <a:r>
              <a:rPr lang="en-US" sz="1400" dirty="0"/>
              <a:t>    {</a:t>
            </a:r>
          </a:p>
          <a:p>
            <a:pPr marL="0" indent="0">
              <a:buNone/>
            </a:pPr>
            <a:r>
              <a:rPr lang="en-US" sz="1400" dirty="0"/>
              <a:t>        byte </a:t>
            </a:r>
            <a:r>
              <a:rPr lang="en-US" sz="1400" dirty="0" err="1"/>
              <a:t>sizeOfInteger</a:t>
            </a:r>
            <a:r>
              <a:rPr lang="en-US" sz="1400" dirty="0"/>
              <a:t> = 8;</a:t>
            </a:r>
          </a:p>
          <a:p>
            <a:pPr marL="0" indent="0">
              <a:buNone/>
            </a:pPr>
            <a:r>
              <a:rPr lang="en-US" sz="1400" dirty="0"/>
              <a:t>        return </a:t>
            </a:r>
            <a:r>
              <a:rPr lang="en-US" sz="1400" dirty="0" err="1"/>
              <a:t>sizeOfInteger</a:t>
            </a:r>
            <a:r>
              <a:rPr lang="en-US" sz="1400" dirty="0" smtClean="0"/>
              <a:t>;</a:t>
            </a:r>
          </a:p>
          <a:p>
            <a:pPr marL="0" indent="0">
              <a:buNone/>
            </a:pPr>
            <a:r>
              <a:rPr lang="en-SG" sz="1400" dirty="0"/>
              <a:t>} </a:t>
            </a:r>
          </a:p>
          <a:p>
            <a:pPr marL="0" indent="0">
              <a:buNone/>
            </a:pPr>
            <a:endParaRPr lang="en-SG" sz="1400" dirty="0" smtClean="0"/>
          </a:p>
          <a:p>
            <a:pPr marL="0" indent="0">
              <a:buNone/>
            </a:pPr>
            <a:r>
              <a:rPr lang="en-SG" sz="1400" dirty="0" smtClean="0"/>
              <a:t>public </a:t>
            </a:r>
            <a:r>
              <a:rPr lang="en-SG" sz="1400" dirty="0"/>
              <a:t>static void main(String[] </a:t>
            </a:r>
            <a:r>
              <a:rPr lang="en-SG" sz="1400" dirty="0" err="1"/>
              <a:t>args</a:t>
            </a:r>
            <a:r>
              <a:rPr lang="en-SG" sz="1400" dirty="0"/>
              <a:t>)</a:t>
            </a:r>
          </a:p>
          <a:p>
            <a:pPr marL="0" indent="0">
              <a:buNone/>
            </a:pPr>
            <a:r>
              <a:rPr lang="en-SG" sz="1400" dirty="0"/>
              <a:t>    {</a:t>
            </a:r>
          </a:p>
          <a:p>
            <a:pPr marL="0" indent="0">
              <a:buNone/>
            </a:pPr>
            <a:r>
              <a:rPr lang="en-SG" sz="1400" dirty="0" err="1"/>
              <a:t>System.out.println</a:t>
            </a:r>
            <a:r>
              <a:rPr lang="en-SG" sz="1400" dirty="0"/>
              <a:t>(</a:t>
            </a:r>
            <a:r>
              <a:rPr lang="en-SG" sz="1400" dirty="0" err="1"/>
              <a:t>flipBit</a:t>
            </a:r>
            <a:r>
              <a:rPr lang="en-SG" sz="1400" dirty="0"/>
              <a:t>(13));</a:t>
            </a:r>
          </a:p>
          <a:p>
            <a:pPr marL="0" indent="0">
              <a:buNone/>
            </a:pPr>
            <a:r>
              <a:rPr lang="en-SG" sz="1400" dirty="0" err="1"/>
              <a:t>System.out.println</a:t>
            </a:r>
            <a:r>
              <a:rPr lang="en-SG" sz="1400" dirty="0"/>
              <a:t>(</a:t>
            </a:r>
            <a:r>
              <a:rPr lang="en-SG" sz="1400" dirty="0" err="1"/>
              <a:t>flipBit</a:t>
            </a:r>
            <a:r>
              <a:rPr lang="en-SG" sz="1400" dirty="0"/>
              <a:t>(1775));</a:t>
            </a:r>
          </a:p>
          <a:p>
            <a:pPr marL="0" indent="0">
              <a:buNone/>
            </a:pPr>
            <a:r>
              <a:rPr lang="en-SG" sz="1400" dirty="0" err="1"/>
              <a:t>System.out.println</a:t>
            </a:r>
            <a:r>
              <a:rPr lang="en-SG" sz="1400" dirty="0"/>
              <a:t>(</a:t>
            </a:r>
            <a:r>
              <a:rPr lang="en-SG" sz="1400" dirty="0" err="1"/>
              <a:t>flipBit</a:t>
            </a:r>
            <a:r>
              <a:rPr lang="en-SG" sz="1400" dirty="0"/>
              <a:t>(15));</a:t>
            </a:r>
          </a:p>
          <a:p>
            <a:pPr marL="0" indent="0">
              <a:buNone/>
            </a:pPr>
            <a:r>
              <a:rPr lang="en-SG" sz="1400" dirty="0"/>
              <a:t>    }</a:t>
            </a:r>
          </a:p>
          <a:p>
            <a:pPr marL="0" indent="0">
              <a:buNone/>
            </a:pPr>
            <a:r>
              <a:rPr lang="en-SG" sz="1400" dirty="0"/>
              <a:t>}</a:t>
            </a:r>
          </a:p>
          <a:p>
            <a:endParaRPr lang="en-SG" sz="1400" dirty="0"/>
          </a:p>
          <a:p>
            <a:pPr algn="ctr"/>
            <a:endParaRPr lang="en-SG" sz="1400" dirty="0"/>
          </a:p>
          <a:p>
            <a:pPr marL="0" indent="0">
              <a:buNone/>
            </a:pPr>
            <a:endParaRPr lang="en-SG" sz="1400" dirty="0"/>
          </a:p>
        </p:txBody>
      </p:sp>
    </p:spTree>
    <p:extLst>
      <p:ext uri="{BB962C8B-B14F-4D97-AF65-F5344CB8AC3E}">
        <p14:creationId xmlns:p14="http://schemas.microsoft.com/office/powerpoint/2010/main" val="563907516"/>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0"/>
            <a:ext cx="8229600" cy="914400"/>
          </a:xfrm>
        </p:spPr>
        <p:txBody>
          <a:bodyPr wrap="square" anchor="t">
            <a:normAutofit/>
          </a:bodyPr>
          <a:lstStyle/>
          <a:p>
            <a:pPr>
              <a:lnSpc>
                <a:spcPct val="90000"/>
              </a:lnSpc>
            </a:pPr>
            <a:r>
              <a:rPr lang="en-SG"/>
              <a:t/>
            </a:r>
            <a:br>
              <a:rPr lang="en-SG"/>
            </a:br>
            <a:endParaRPr lang="en-SG"/>
          </a:p>
        </p:txBody>
      </p:sp>
      <p:sp>
        <p:nvSpPr>
          <p:cNvPr id="5" name="Subtitle 4"/>
          <p:cNvSpPr>
            <a:spLocks noGrp="1"/>
          </p:cNvSpPr>
          <p:nvPr>
            <p:ph idx="1"/>
          </p:nvPr>
        </p:nvSpPr>
        <p:spPr>
          <a:xfrm>
            <a:off x="457200" y="1676400"/>
            <a:ext cx="8229600" cy="4297363"/>
          </a:xfrm>
        </p:spPr>
        <p:txBody>
          <a:bodyPr wrap="square" anchor="t">
            <a:norm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SG"/>
          </a:p>
        </p:txBody>
      </p:sp>
      <p:sp>
        <p:nvSpPr>
          <p:cNvPr id="15" name="Footer Placeholder 4">
            <a:extLst>
              <a:ext uri="{FF2B5EF4-FFF2-40B4-BE49-F238E27FC236}">
                <a16:creationId xmlns="" xmlns:a16="http://schemas.microsoft.com/office/drawing/2014/main" id="{DCBA2ACD-ABCB-8FEC-3217-CFD10440A75F}"/>
              </a:ext>
            </a:extLst>
          </p:cNvPr>
          <p:cNvSpPr>
            <a:spLocks noGrp="1"/>
          </p:cNvSpPr>
          <p:nvPr>
            <p:ph type="ftr" sz="quarter" idx="3"/>
          </p:nvPr>
        </p:nvSpPr>
        <p:spPr>
          <a:xfrm>
            <a:off x="685800" y="6477000"/>
            <a:ext cx="7239000" cy="365125"/>
          </a:xfrm>
        </p:spPr>
        <p:txBody>
          <a:bodyPr anchor="ctr">
            <a:normAutofit/>
          </a:bodyPr>
          <a:lstStyle/>
          <a:p>
            <a:pPr>
              <a:spcAft>
                <a:spcPts val="600"/>
              </a:spcAft>
            </a:pPr>
            <a:r>
              <a:rPr lang="en-US"/>
              <a:t>© 2016 SMART Training Resources Pvt. Ltd.</a:t>
            </a:r>
          </a:p>
        </p:txBody>
      </p:sp>
      <p:sp>
        <p:nvSpPr>
          <p:cNvPr id="7" name="Subtitle 4"/>
          <p:cNvSpPr txBox="1">
            <a:spLocks/>
          </p:cNvSpPr>
          <p:nvPr/>
        </p:nvSpPr>
        <p:spPr bwMode="auto">
          <a:xfrm>
            <a:off x="203562" y="903514"/>
            <a:ext cx="8788037" cy="549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spcBef>
                <a:spcPct val="20000"/>
              </a:spcBef>
              <a:spcAft>
                <a:spcPct val="0"/>
              </a:spcAft>
              <a:buFont typeface="Arial" charset="0"/>
              <a:buNone/>
              <a:defRPr sz="1600" kern="1200" baseline="0">
                <a:solidFill>
                  <a:schemeClr val="tx1"/>
                </a:solidFill>
                <a:latin typeface="Georgia" pitchFamily="18" charset="0"/>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endParaRPr lang="en-SG" dirty="0"/>
          </a:p>
        </p:txBody>
      </p:sp>
      <p:sp>
        <p:nvSpPr>
          <p:cNvPr id="8" name="Subtitle 4"/>
          <p:cNvSpPr txBox="1">
            <a:spLocks/>
          </p:cNvSpPr>
          <p:nvPr/>
        </p:nvSpPr>
        <p:spPr bwMode="auto">
          <a:xfrm>
            <a:off x="838200" y="2286000"/>
            <a:ext cx="175260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spcBef>
                <a:spcPct val="20000"/>
              </a:spcBef>
              <a:spcAft>
                <a:spcPct val="0"/>
              </a:spcAft>
              <a:buFont typeface="Arial" charset="0"/>
              <a:buNone/>
              <a:defRPr sz="1600" kern="1200" baseline="0">
                <a:solidFill>
                  <a:schemeClr val="tx1"/>
                </a:solidFill>
                <a:latin typeface="Georgia" pitchFamily="18" charset="0"/>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SG" b="1" dirty="0"/>
              <a:t>Output : </a:t>
            </a:r>
          </a:p>
          <a:p>
            <a:pPr algn="ctr"/>
            <a:r>
              <a:rPr lang="en-SG" dirty="0"/>
              <a:t>   4</a:t>
            </a:r>
          </a:p>
          <a:p>
            <a:pPr algn="ctr"/>
            <a:r>
              <a:rPr lang="en-SG" dirty="0"/>
              <a:t>  8</a:t>
            </a:r>
          </a:p>
          <a:p>
            <a:pPr algn="ctr"/>
            <a:r>
              <a:rPr lang="en-SG" dirty="0"/>
              <a:t>   5</a:t>
            </a:r>
          </a:p>
        </p:txBody>
      </p:sp>
      <p:sp>
        <p:nvSpPr>
          <p:cNvPr id="9" name="Title 6"/>
          <p:cNvSpPr txBox="1">
            <a:spLocks/>
          </p:cNvSpPr>
          <p:nvPr/>
        </p:nvSpPr>
        <p:spPr bwMode="auto">
          <a:xfrm>
            <a:off x="203563" y="936171"/>
            <a:ext cx="8203474" cy="89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2800" kern="1200">
                <a:solidFill>
                  <a:schemeClr val="tx1"/>
                </a:solidFill>
                <a:latin typeface="Georgia" pitchFamily="18" charset="0"/>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SG" dirty="0" smtClean="0"/>
              <a:t>Long Sequence-Example Program</a:t>
            </a:r>
            <a:endParaRPr lang="en-SG" dirty="0"/>
          </a:p>
        </p:txBody>
      </p:sp>
    </p:spTree>
    <p:extLst>
      <p:ext uri="{BB962C8B-B14F-4D97-AF65-F5344CB8AC3E}">
        <p14:creationId xmlns:p14="http://schemas.microsoft.com/office/powerpoint/2010/main" val="10457840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895600"/>
            <a:ext cx="7848600" cy="914400"/>
          </a:xfrm>
        </p:spPr>
        <p:txBody>
          <a:bodyPr/>
          <a:lstStyle/>
          <a:p>
            <a:r>
              <a:rPr lang="en-US" dirty="0"/>
              <a:t>Swap two nibbles in a byte</a:t>
            </a:r>
            <a:endParaRPr lang="en-SG" dirty="0"/>
          </a:p>
        </p:txBody>
      </p:sp>
    </p:spTree>
    <p:extLst>
      <p:ext uri="{BB962C8B-B14F-4D97-AF65-F5344CB8AC3E}">
        <p14:creationId xmlns:p14="http://schemas.microsoft.com/office/powerpoint/2010/main" val="1499297794"/>
      </p:ext>
    </p:extLst>
  </p:cSld>
  <p:clrMapOvr>
    <a:masterClrMapping/>
  </p:clrMapOvr>
  <p:transition spd="slow">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5600" y="-76200"/>
            <a:ext cx="7543800" cy="914400"/>
          </a:xfrm>
        </p:spPr>
        <p:txBody>
          <a:bodyPr/>
          <a:lstStyle/>
          <a:p>
            <a:r>
              <a:rPr lang="en-US" dirty="0"/>
              <a:t>Swap two nibbles in a byte</a:t>
            </a:r>
            <a:endParaRPr lang="en-SG" dirty="0"/>
          </a:p>
        </p:txBody>
      </p:sp>
      <p:sp>
        <p:nvSpPr>
          <p:cNvPr id="5" name="Subtitle 4"/>
          <p:cNvSpPr>
            <a:spLocks noGrp="1"/>
          </p:cNvSpPr>
          <p:nvPr>
            <p:ph type="subTitle" idx="1"/>
          </p:nvPr>
        </p:nvSpPr>
        <p:spPr>
          <a:xfrm>
            <a:off x="1371600" y="1524000"/>
            <a:ext cx="7543800" cy="4648200"/>
          </a:xfrm>
        </p:spPr>
        <p:txBody>
          <a:bodyPr>
            <a:normAutofit/>
          </a:bodyPr>
          <a:lstStyle/>
          <a:p>
            <a:pPr marL="285750" indent="-285750">
              <a:buFont typeface="Wingdings" panose="05000000000000000000" pitchFamily="2" charset="2"/>
              <a:buChar char="§"/>
            </a:pPr>
            <a:r>
              <a:rPr lang="en-US" sz="1800" dirty="0">
                <a:latin typeface="+mn-lt"/>
              </a:rPr>
              <a:t>A nibble is a four-bit aggregation, or half an octet.</a:t>
            </a:r>
          </a:p>
          <a:p>
            <a:pPr marL="285750" indent="-285750">
              <a:buFont typeface="Wingdings" panose="05000000000000000000" pitchFamily="2" charset="2"/>
              <a:buChar char="§"/>
            </a:pPr>
            <a:endParaRPr lang="en-US" sz="1800" dirty="0">
              <a:latin typeface="+mn-lt"/>
            </a:endParaRPr>
          </a:p>
          <a:p>
            <a:pPr marL="285750" indent="-285750">
              <a:buFont typeface="Wingdings" panose="05000000000000000000" pitchFamily="2" charset="2"/>
              <a:buChar char="§"/>
            </a:pPr>
            <a:r>
              <a:rPr lang="en-US" sz="1800" dirty="0">
                <a:solidFill>
                  <a:srgbClr val="273239"/>
                </a:solidFill>
                <a:effectLst/>
                <a:latin typeface="+mn-lt"/>
                <a:ea typeface="Calibri" panose="020F0502020204030204" pitchFamily="34" charset="0"/>
                <a:cs typeface="Times New Roman" panose="02020603050405020304" pitchFamily="18" charset="0"/>
              </a:rPr>
              <a:t>There are two nibbles in a byte. </a:t>
            </a:r>
          </a:p>
          <a:p>
            <a:pPr marL="285750" indent="-285750">
              <a:buFont typeface="Wingdings" panose="05000000000000000000" pitchFamily="2" charset="2"/>
              <a:buChar char="§"/>
            </a:pPr>
            <a:endParaRPr lang="en-US" sz="1800" dirty="0">
              <a:solidFill>
                <a:srgbClr val="273239"/>
              </a:solidFill>
              <a:latin typeface="+mn-lt"/>
              <a:cs typeface="Times New Roman" panose="02020603050405020304" pitchFamily="18" charset="0"/>
            </a:endParaRPr>
          </a:p>
          <a:p>
            <a:pPr marL="285750" indent="-285750">
              <a:buFont typeface="Wingdings" panose="05000000000000000000" pitchFamily="2" charset="2"/>
              <a:buChar char="§"/>
            </a:pPr>
            <a:r>
              <a:rPr lang="en-US" sz="1800" dirty="0">
                <a:solidFill>
                  <a:srgbClr val="273239"/>
                </a:solidFill>
                <a:effectLst/>
                <a:latin typeface="+mn-lt"/>
                <a:ea typeface="Calibri" panose="020F0502020204030204" pitchFamily="34" charset="0"/>
                <a:cs typeface="Times New Roman" panose="02020603050405020304" pitchFamily="18" charset="0"/>
              </a:rPr>
              <a:t>Given a byte, swap the two nibbles in it. </a:t>
            </a:r>
          </a:p>
          <a:p>
            <a:pPr marL="285750" indent="-285750">
              <a:buFont typeface="Wingdings" panose="05000000000000000000" pitchFamily="2" charset="2"/>
              <a:buChar char="§"/>
            </a:pPr>
            <a:endParaRPr lang="en-US" sz="1800" dirty="0">
              <a:solidFill>
                <a:srgbClr val="273239"/>
              </a:solidFill>
              <a:latin typeface="+mn-lt"/>
              <a:cs typeface="Times New Roman" panose="02020603050405020304" pitchFamily="18" charset="0"/>
            </a:endParaRPr>
          </a:p>
          <a:p>
            <a:pPr marL="285750" indent="-285750">
              <a:buFont typeface="Wingdings" panose="05000000000000000000" pitchFamily="2" charset="2"/>
              <a:buChar char="§"/>
            </a:pPr>
            <a:r>
              <a:rPr lang="en-US" sz="1800" dirty="0">
                <a:solidFill>
                  <a:srgbClr val="273239"/>
                </a:solidFill>
                <a:effectLst/>
                <a:latin typeface="+mn-lt"/>
                <a:ea typeface="Calibri" panose="020F0502020204030204" pitchFamily="34" charset="0"/>
                <a:cs typeface="Times New Roman" panose="02020603050405020304" pitchFamily="18" charset="0"/>
              </a:rPr>
              <a:t>To swap the nibbles, we can use bitwise &amp;, bitwise ” operators. </a:t>
            </a:r>
          </a:p>
          <a:p>
            <a:pPr marL="285750" indent="-285750">
              <a:buFont typeface="Wingdings" panose="05000000000000000000" pitchFamily="2" charset="2"/>
              <a:buChar char="§"/>
            </a:pPr>
            <a:endParaRPr lang="en-US" sz="1800" dirty="0">
              <a:solidFill>
                <a:srgbClr val="273239"/>
              </a:solidFill>
              <a:latin typeface="+mn-lt"/>
              <a:cs typeface="Times New Roman" panose="02020603050405020304" pitchFamily="18" charset="0"/>
            </a:endParaRPr>
          </a:p>
          <a:p>
            <a:pPr marL="285750" indent="-285750">
              <a:buFont typeface="Wingdings" panose="05000000000000000000" pitchFamily="2" charset="2"/>
              <a:buChar char="§"/>
            </a:pPr>
            <a:r>
              <a:rPr lang="en-US" sz="1800" dirty="0">
                <a:solidFill>
                  <a:srgbClr val="273239"/>
                </a:solidFill>
                <a:effectLst/>
                <a:latin typeface="+mn-lt"/>
                <a:ea typeface="Calibri" panose="020F0502020204030204" pitchFamily="34" charset="0"/>
                <a:cs typeface="Times New Roman" panose="02020603050405020304" pitchFamily="18" charset="0"/>
              </a:rPr>
              <a:t>A byte can be represented using a unsigned char in C as size of char is 1 byte in a typical C compiler. </a:t>
            </a:r>
            <a:br>
              <a:rPr lang="en-US" sz="1800" dirty="0">
                <a:solidFill>
                  <a:srgbClr val="273239"/>
                </a:solidFill>
                <a:effectLst/>
                <a:latin typeface="+mn-lt"/>
                <a:ea typeface="Calibri" panose="020F0502020204030204" pitchFamily="34" charset="0"/>
                <a:cs typeface="Times New Roman" panose="02020603050405020304" pitchFamily="18" charset="0"/>
              </a:rPr>
            </a:br>
            <a:endParaRPr lang="en-US" sz="1800" dirty="0">
              <a:solidFill>
                <a:srgbClr val="273239"/>
              </a:solidFill>
              <a:effectLst/>
              <a:latin typeface="+mn-l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sz="1800" dirty="0">
                <a:solidFill>
                  <a:srgbClr val="273239"/>
                </a:solidFill>
                <a:effectLst/>
                <a:latin typeface="+mn-lt"/>
                <a:ea typeface="Calibri" panose="020F0502020204030204" pitchFamily="34" charset="0"/>
                <a:cs typeface="Times New Roman" panose="02020603050405020304" pitchFamily="18" charset="0"/>
              </a:rPr>
              <a:t>For example 100 is be represented as 01100100 in a byte (or 8 bits). The two nibbles are (0110) and (0100). If we swap the two nibbles, we get 01000110 which is 70 in decimal</a:t>
            </a:r>
            <a:r>
              <a:rPr lang="en-US" sz="1800" dirty="0" smtClean="0">
                <a:solidFill>
                  <a:srgbClr val="273239"/>
                </a:solidFill>
                <a:effectLst/>
                <a:latin typeface="+mn-lt"/>
                <a:ea typeface="Calibri" panose="020F0502020204030204" pitchFamily="34" charset="0"/>
                <a:cs typeface="Times New Roman" panose="02020603050405020304" pitchFamily="18" charset="0"/>
              </a:rPr>
              <a:t>.</a:t>
            </a:r>
            <a:endParaRPr lang="en-US" sz="1800" dirty="0"/>
          </a:p>
          <a:p>
            <a:endParaRPr lang="en-SG" sz="1800" dirty="0"/>
          </a:p>
        </p:txBody>
      </p:sp>
    </p:spTree>
    <p:extLst>
      <p:ext uri="{BB962C8B-B14F-4D97-AF65-F5344CB8AC3E}">
        <p14:creationId xmlns:p14="http://schemas.microsoft.com/office/powerpoint/2010/main" val="95557468"/>
      </p:ext>
    </p:extLst>
  </p:cSld>
  <p:clrMapOvr>
    <a:masterClrMapping/>
  </p:clrMapOvr>
  <p:transition spd="slow">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609600"/>
          </a:xfrm>
        </p:spPr>
        <p:txBody>
          <a:bodyPr/>
          <a:lstStyle/>
          <a:p>
            <a:r>
              <a:rPr lang="en-SG" b="1" dirty="0"/>
              <a:t>Example Program</a:t>
            </a:r>
          </a:p>
        </p:txBody>
      </p:sp>
      <p:sp>
        <p:nvSpPr>
          <p:cNvPr id="5" name="Content Placeholder 4"/>
          <p:cNvSpPr>
            <a:spLocks noGrp="1"/>
          </p:cNvSpPr>
          <p:nvPr>
            <p:ph idx="1"/>
          </p:nvPr>
        </p:nvSpPr>
        <p:spPr>
          <a:xfrm>
            <a:off x="304800" y="609600"/>
            <a:ext cx="8686800" cy="5943600"/>
          </a:xfrm>
        </p:spPr>
        <p:txBody>
          <a:bodyPr>
            <a:noAutofit/>
          </a:bodyPr>
          <a:lstStyle/>
          <a:p>
            <a:pPr marL="0" indent="0">
              <a:buNone/>
            </a:pPr>
            <a:endParaRPr lang="en-SG" sz="1800" dirty="0" smtClean="0">
              <a:latin typeface="+mn-lt"/>
            </a:endParaRPr>
          </a:p>
          <a:p>
            <a:pPr marL="0" indent="0">
              <a:buNone/>
            </a:pPr>
            <a:r>
              <a:rPr lang="en-SG" sz="1800" dirty="0" smtClean="0">
                <a:latin typeface="+mn-lt"/>
              </a:rPr>
              <a:t>class Main{     </a:t>
            </a:r>
            <a:endParaRPr lang="en-SG" sz="1800" dirty="0">
              <a:latin typeface="+mn-lt"/>
            </a:endParaRPr>
          </a:p>
          <a:p>
            <a:pPr marL="0" indent="0">
              <a:buNone/>
            </a:pPr>
            <a:r>
              <a:rPr lang="en-SG" sz="1800" dirty="0" smtClean="0">
                <a:latin typeface="+mn-lt"/>
              </a:rPr>
              <a:t>public </a:t>
            </a:r>
            <a:r>
              <a:rPr lang="en-SG" sz="1800" dirty="0">
                <a:latin typeface="+mn-lt"/>
              </a:rPr>
              <a:t>static void main(String </a:t>
            </a:r>
            <a:r>
              <a:rPr lang="en-SG" sz="1800" dirty="0" err="1">
                <a:latin typeface="+mn-lt"/>
              </a:rPr>
              <a:t>arg</a:t>
            </a:r>
            <a:r>
              <a:rPr lang="en-SG" sz="1800" dirty="0">
                <a:latin typeface="+mn-lt"/>
              </a:rPr>
              <a:t>[]) </a:t>
            </a:r>
            <a:r>
              <a:rPr lang="en-SG" sz="1800" dirty="0" smtClean="0">
                <a:latin typeface="+mn-lt"/>
              </a:rPr>
              <a:t>{                            </a:t>
            </a:r>
            <a:r>
              <a:rPr lang="en-SG" sz="1800" b="1" dirty="0">
                <a:latin typeface="+mn-lt"/>
              </a:rPr>
              <a:t>Output  </a:t>
            </a:r>
            <a:r>
              <a:rPr lang="en-SG" sz="1800" dirty="0">
                <a:latin typeface="+mn-lt"/>
              </a:rPr>
              <a:t>            </a:t>
            </a:r>
            <a:endParaRPr lang="en-SG" sz="1800" dirty="0" smtClean="0">
              <a:latin typeface="+mn-lt"/>
            </a:endParaRPr>
          </a:p>
          <a:p>
            <a:pPr marL="0" indent="0">
              <a:buNone/>
            </a:pPr>
            <a:r>
              <a:rPr lang="en-SG" sz="1800" dirty="0" smtClean="0">
                <a:latin typeface="+mn-lt"/>
              </a:rPr>
              <a:t>                                                                                                     70</a:t>
            </a:r>
          </a:p>
          <a:p>
            <a:pPr marL="0" indent="0">
              <a:buNone/>
            </a:pPr>
            <a:r>
              <a:rPr lang="en-SG" sz="1800" dirty="0" smtClean="0">
                <a:latin typeface="+mn-lt"/>
              </a:rPr>
              <a:t>    </a:t>
            </a:r>
            <a:r>
              <a:rPr lang="en-SG" sz="1800" dirty="0">
                <a:latin typeface="+mn-lt"/>
              </a:rPr>
              <a:t>int x = 100</a:t>
            </a:r>
            <a:r>
              <a:rPr lang="en-SG" sz="1800" dirty="0" smtClean="0">
                <a:latin typeface="+mn-lt"/>
              </a:rPr>
              <a:t>; </a:t>
            </a:r>
          </a:p>
          <a:p>
            <a:pPr marL="0" indent="0">
              <a:buNone/>
            </a:pPr>
            <a:r>
              <a:rPr lang="en-SG" sz="1800" dirty="0" smtClean="0">
                <a:latin typeface="+mn-lt"/>
              </a:rPr>
              <a:t>    </a:t>
            </a:r>
            <a:r>
              <a:rPr lang="en-SG" sz="1800" dirty="0" err="1" smtClean="0">
                <a:latin typeface="+mn-lt"/>
              </a:rPr>
              <a:t>int</a:t>
            </a:r>
            <a:r>
              <a:rPr lang="en-SG" sz="1800" dirty="0" smtClean="0">
                <a:latin typeface="+mn-lt"/>
              </a:rPr>
              <a:t> </a:t>
            </a:r>
            <a:r>
              <a:rPr lang="en-SG" sz="1800" dirty="0" err="1" smtClean="0">
                <a:latin typeface="+mn-lt"/>
              </a:rPr>
              <a:t>ans</a:t>
            </a:r>
            <a:r>
              <a:rPr lang="en-SG" sz="1800" dirty="0" smtClean="0">
                <a:latin typeface="+mn-lt"/>
              </a:rPr>
              <a:t>= </a:t>
            </a:r>
            <a:r>
              <a:rPr lang="en-SG" sz="1800" dirty="0"/>
              <a:t>(x &amp; 0x0F) &lt;&lt; 4 | (x &amp; 0xF0) &gt;&gt; </a:t>
            </a:r>
            <a:r>
              <a:rPr lang="en-SG" sz="1800" dirty="0" smtClean="0"/>
              <a:t>4;</a:t>
            </a:r>
            <a:r>
              <a:rPr lang="en-SG" sz="1800" dirty="0" smtClean="0">
                <a:latin typeface="+mn-lt"/>
              </a:rPr>
              <a:t> 	</a:t>
            </a:r>
            <a:r>
              <a:rPr lang="en-SG" sz="1800" dirty="0" smtClean="0"/>
              <a:t>//</a:t>
            </a:r>
            <a:r>
              <a:rPr lang="en-SG" sz="1800" dirty="0"/>
              <a:t>0x0F=15; 0xF0=240</a:t>
            </a:r>
            <a:r>
              <a:rPr lang="en-SG" sz="1800" dirty="0" smtClean="0"/>
              <a:t>;</a:t>
            </a:r>
            <a:r>
              <a:rPr lang="en-SG" sz="1800" dirty="0" smtClean="0">
                <a:latin typeface="+mn-lt"/>
              </a:rPr>
              <a:t>                                                         </a:t>
            </a:r>
            <a:endParaRPr lang="en-SG" sz="1800" dirty="0">
              <a:latin typeface="+mn-lt"/>
            </a:endParaRPr>
          </a:p>
          <a:p>
            <a:pPr marL="0" indent="0">
              <a:buNone/>
            </a:pPr>
            <a:r>
              <a:rPr lang="en-SG" sz="1800" dirty="0">
                <a:latin typeface="+mn-lt"/>
              </a:rPr>
              <a:t>    </a:t>
            </a:r>
            <a:r>
              <a:rPr lang="en-SG" sz="1800" dirty="0" err="1" smtClean="0">
                <a:latin typeface="+mn-lt"/>
              </a:rPr>
              <a:t>System.out.print</a:t>
            </a:r>
            <a:r>
              <a:rPr lang="en-SG" sz="1800" dirty="0" smtClean="0">
                <a:latin typeface="+mn-lt"/>
              </a:rPr>
              <a:t>(</a:t>
            </a:r>
            <a:r>
              <a:rPr lang="en-SG" sz="1800" dirty="0" err="1" smtClean="0">
                <a:latin typeface="+mn-lt"/>
              </a:rPr>
              <a:t>ans</a:t>
            </a:r>
            <a:r>
              <a:rPr lang="en-SG" sz="1800" dirty="0" smtClean="0">
                <a:latin typeface="+mn-lt"/>
              </a:rPr>
              <a:t>);</a:t>
            </a:r>
            <a:endParaRPr lang="en-SG" sz="1800" dirty="0">
              <a:latin typeface="+mn-lt"/>
            </a:endParaRPr>
          </a:p>
          <a:p>
            <a:pPr marL="0" indent="0">
              <a:buNone/>
            </a:pPr>
            <a:r>
              <a:rPr lang="en-SG" sz="1800" dirty="0">
                <a:latin typeface="+mn-lt"/>
              </a:rPr>
              <a:t>}</a:t>
            </a:r>
          </a:p>
          <a:p>
            <a:pPr marL="0" indent="0">
              <a:buNone/>
            </a:pPr>
            <a:r>
              <a:rPr lang="en-SG" sz="1800" dirty="0" smtClean="0">
                <a:latin typeface="+mn-lt"/>
              </a:rPr>
              <a:t>}</a:t>
            </a:r>
          </a:p>
          <a:p>
            <a:pPr marL="0" indent="0">
              <a:buNone/>
            </a:pPr>
            <a:endParaRPr lang="en-SG" sz="1800" dirty="0">
              <a:latin typeface="+mn-lt"/>
            </a:endParaRPr>
          </a:p>
          <a:p>
            <a:pPr marL="0" indent="0">
              <a:buNone/>
            </a:pPr>
            <a:r>
              <a:rPr lang="en-US" sz="1800" dirty="0" smtClean="0"/>
              <a:t>0x0F – Hexadecimal value of 15</a:t>
            </a:r>
          </a:p>
          <a:p>
            <a:pPr marL="0" indent="0">
              <a:buNone/>
            </a:pPr>
            <a:r>
              <a:rPr lang="en-SG" sz="1800" dirty="0" smtClean="0"/>
              <a:t>0xF0</a:t>
            </a:r>
            <a:r>
              <a:rPr lang="en-SG" sz="1800" dirty="0"/>
              <a:t> </a:t>
            </a:r>
            <a:r>
              <a:rPr lang="en-SG" sz="1800" dirty="0" smtClean="0"/>
              <a:t>–</a:t>
            </a:r>
            <a:r>
              <a:rPr lang="en-US" sz="1800" dirty="0" smtClean="0"/>
              <a:t> Hexadecimal value </a:t>
            </a:r>
            <a:r>
              <a:rPr lang="en-US" sz="1800" dirty="0"/>
              <a:t>of </a:t>
            </a:r>
            <a:r>
              <a:rPr lang="en-SG" sz="1800" dirty="0" smtClean="0"/>
              <a:t>240</a:t>
            </a:r>
            <a:endParaRPr lang="en-SG" sz="1800" dirty="0">
              <a:latin typeface="+mn-lt"/>
            </a:endParaRPr>
          </a:p>
        </p:txBody>
      </p:sp>
    </p:spTree>
    <p:extLst>
      <p:ext uri="{BB962C8B-B14F-4D97-AF65-F5344CB8AC3E}">
        <p14:creationId xmlns:p14="http://schemas.microsoft.com/office/powerpoint/2010/main" val="378203486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C68CF-FB51-4BF5-A51D-CAE0D36EAE46}"/>
              </a:ext>
            </a:extLst>
          </p:cNvPr>
          <p:cNvSpPr>
            <a:spLocks noGrp="1"/>
          </p:cNvSpPr>
          <p:nvPr>
            <p:ph type="title"/>
          </p:nvPr>
        </p:nvSpPr>
        <p:spPr>
          <a:xfrm>
            <a:off x="3733800" y="3243402"/>
            <a:ext cx="2376350" cy="498347"/>
          </a:xfrm>
        </p:spPr>
        <p:txBody>
          <a:bodyPr>
            <a:normAutofit/>
          </a:bodyPr>
          <a:lstStyle/>
          <a:p>
            <a:pPr algn="ctr"/>
            <a:r>
              <a:rPr lang="en-US" sz="2400" b="1" dirty="0"/>
              <a:t>Thank You …</a:t>
            </a:r>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53FE3A3A-A666-C7CF-1A10-520CD27A3F48}"/>
              </a:ext>
            </a:extLst>
          </p:cNvPr>
          <p:cNvSpPr>
            <a:spLocks noGrp="1"/>
          </p:cNvSpPr>
          <p:nvPr>
            <p:ph type="subTitle" idx="1"/>
          </p:nvPr>
        </p:nvSpPr>
        <p:spPr>
          <a:xfrm>
            <a:off x="1447800" y="1295400"/>
            <a:ext cx="7620000" cy="5257800"/>
          </a:xfrm>
        </p:spPr>
        <p:txBody>
          <a:bodyPr>
            <a:normAutofit lnSpcReduction="10000"/>
          </a:bodyPr>
          <a:lstStyle/>
          <a:p>
            <a:pPr marL="342900" indent="-342900" algn="just">
              <a:buFont typeface="Wingdings" panose="05000000000000000000" pitchFamily="2" charset="2"/>
              <a:buChar char="§"/>
            </a:pPr>
            <a:r>
              <a:rPr lang="en-US" sz="2000" i="0" dirty="0">
                <a:solidFill>
                  <a:srgbClr val="202124"/>
                </a:solidFill>
                <a:effectLst/>
                <a:latin typeface="+mj-lt"/>
              </a:rPr>
              <a:t>The Karatsuba algorithm was the first multiplication algorithm asymptotically faster than the quadratic “grade school” algorithm.</a:t>
            </a:r>
          </a:p>
          <a:p>
            <a:pPr marL="342900" indent="-342900" algn="just">
              <a:buFont typeface="Arial" panose="020B0604020202020204" pitchFamily="34" charset="0"/>
              <a:buChar char="•"/>
            </a:pPr>
            <a:r>
              <a:rPr lang="en-US" sz="2000" i="0" dirty="0" smtClean="0">
                <a:solidFill>
                  <a:srgbClr val="202124"/>
                </a:solidFill>
                <a:effectLst/>
                <a:latin typeface="+mj-lt"/>
              </a:rPr>
              <a:t>It </a:t>
            </a:r>
            <a:r>
              <a:rPr lang="en-US" sz="2000" i="0" dirty="0">
                <a:solidFill>
                  <a:srgbClr val="202124"/>
                </a:solidFill>
                <a:effectLst/>
                <a:latin typeface="+mj-lt"/>
              </a:rPr>
              <a:t>reduces the multiplication of two n-digit numbers to at most 3 n </a:t>
            </a:r>
            <a:r>
              <a:rPr lang="en-US" sz="2000" i="0" baseline="30000" dirty="0">
                <a:solidFill>
                  <a:srgbClr val="202124"/>
                </a:solidFill>
                <a:effectLst/>
                <a:latin typeface="+mj-lt"/>
              </a:rPr>
              <a:t>log</a:t>
            </a:r>
            <a:r>
              <a:rPr lang="en-US" sz="2000" i="0" dirty="0">
                <a:solidFill>
                  <a:srgbClr val="202124"/>
                </a:solidFill>
                <a:effectLst/>
                <a:latin typeface="+mj-lt"/>
              </a:rPr>
              <a:t> </a:t>
            </a:r>
            <a:r>
              <a:rPr lang="en-US" sz="2000" i="0" baseline="-25000" dirty="0">
                <a:solidFill>
                  <a:srgbClr val="202124"/>
                </a:solidFill>
                <a:effectLst/>
                <a:latin typeface="+mj-lt"/>
              </a:rPr>
              <a:t>2</a:t>
            </a:r>
            <a:r>
              <a:rPr lang="en-US" sz="2000" i="0" dirty="0">
                <a:solidFill>
                  <a:srgbClr val="202124"/>
                </a:solidFill>
                <a:effectLst/>
                <a:latin typeface="+mj-lt"/>
              </a:rPr>
              <a:t> 3 </a:t>
            </a:r>
            <a:r>
              <a:rPr lang="en-US" sz="2000" i="0" dirty="0" err="1">
                <a:solidFill>
                  <a:srgbClr val="202124"/>
                </a:solidFill>
                <a:effectLst/>
                <a:latin typeface="+mj-lt"/>
              </a:rPr>
              <a:t>approx</a:t>
            </a:r>
            <a:r>
              <a:rPr lang="en-US" sz="2000" i="0" dirty="0">
                <a:solidFill>
                  <a:srgbClr val="202124"/>
                </a:solidFill>
                <a:effectLst/>
                <a:latin typeface="+mj-lt"/>
              </a:rPr>
              <a:t> 3 n </a:t>
            </a:r>
            <a:r>
              <a:rPr lang="en-US" sz="2000" i="0" baseline="30000" dirty="0">
                <a:solidFill>
                  <a:srgbClr val="202124"/>
                </a:solidFill>
                <a:effectLst/>
                <a:latin typeface="+mj-lt"/>
              </a:rPr>
              <a:t>1.585</a:t>
            </a:r>
            <a:r>
              <a:rPr lang="en-US" sz="2000" i="0" dirty="0">
                <a:solidFill>
                  <a:srgbClr val="202124"/>
                </a:solidFill>
                <a:effectLst/>
                <a:latin typeface="+mj-lt"/>
              </a:rPr>
              <a:t> single-digit multiplications in general</a:t>
            </a:r>
            <a:r>
              <a:rPr lang="en-US" sz="2000" i="0" dirty="0" smtClean="0">
                <a:solidFill>
                  <a:srgbClr val="202124"/>
                </a:solidFill>
                <a:effectLst/>
                <a:latin typeface="+mj-lt"/>
              </a:rPr>
              <a:t>.</a:t>
            </a:r>
          </a:p>
          <a:p>
            <a:pPr algn="just"/>
            <a:endParaRPr lang="en-US" b="1" dirty="0" smtClean="0">
              <a:latin typeface="+mj-lt"/>
            </a:endParaRPr>
          </a:p>
          <a:p>
            <a:pPr algn="just"/>
            <a:r>
              <a:rPr lang="en-US" sz="2200" b="1" dirty="0" smtClean="0">
                <a:latin typeface="+mj-lt"/>
              </a:rPr>
              <a:t>Why </a:t>
            </a:r>
            <a:r>
              <a:rPr lang="en-US" sz="2200" b="1" dirty="0">
                <a:latin typeface="+mj-lt"/>
              </a:rPr>
              <a:t>the Karatsuba algorithm?</a:t>
            </a:r>
            <a:endParaRPr lang="en-US" sz="2200" dirty="0">
              <a:latin typeface="+mj-lt"/>
            </a:endParaRPr>
          </a:p>
          <a:p>
            <a:pPr marL="285750" indent="-285750" algn="just">
              <a:buFont typeface="Arial" panose="020B0604020202020204" pitchFamily="34" charset="0"/>
              <a:buChar char="•"/>
            </a:pPr>
            <a:r>
              <a:rPr lang="en-US" sz="2000" dirty="0">
                <a:latin typeface="+mj-lt"/>
              </a:rPr>
              <a:t>The goal of the algorithm is designed because the design space is surprisingly rich. Its time complexity is follows and do not it as time complexity </a:t>
            </a:r>
          </a:p>
          <a:p>
            <a:pPr algn="just"/>
            <a:r>
              <a:rPr lang="en-US" sz="1900" b="1" dirty="0" smtClean="0">
                <a:latin typeface="+mj-lt"/>
              </a:rPr>
              <a:t>		O(n^log2(3</a:t>
            </a:r>
            <a:r>
              <a:rPr lang="en-US" sz="1900" b="1" dirty="0">
                <a:latin typeface="+mj-lt"/>
              </a:rPr>
              <a:t>)) time (~ O(n^1.585))</a:t>
            </a:r>
            <a:endParaRPr lang="en-US" sz="1900" dirty="0">
              <a:latin typeface="+mj-lt"/>
            </a:endParaRPr>
          </a:p>
          <a:p>
            <a:pPr algn="just"/>
            <a:r>
              <a:rPr lang="en-US" sz="1900" dirty="0">
                <a:latin typeface="+mj-lt"/>
              </a:rPr>
              <a:t>Where n is the number of digits of the numbers multiplying. It is discussed by multiplying two big integer numbers to show internal working step by step. The goal is to reduce the space complexity for which the integer numbers terms will be broken down in such a way to x and y are broken into a set of digits as the logic behind it is divide and conquer. If the numbers are smaller there is no need to multiply, standard mutilation of two integers is preferred.</a:t>
            </a:r>
          </a:p>
          <a:p>
            <a:pPr marL="342900" indent="-342900" algn="just">
              <a:buFont typeface="Arial" panose="020B0604020202020204" pitchFamily="34" charset="0"/>
              <a:buChar char="•"/>
            </a:pPr>
            <a:endParaRPr lang="en-US" sz="2400" dirty="0">
              <a:latin typeface="+mj-lt"/>
            </a:endParaRPr>
          </a:p>
        </p:txBody>
      </p:sp>
      <p:sp>
        <p:nvSpPr>
          <p:cNvPr id="3" name="Title 2"/>
          <p:cNvSpPr>
            <a:spLocks noGrp="1"/>
          </p:cNvSpPr>
          <p:nvPr>
            <p:ph type="title"/>
          </p:nvPr>
        </p:nvSpPr>
        <p:spPr>
          <a:xfrm>
            <a:off x="3124200" y="-30480"/>
            <a:ext cx="6629400" cy="838200"/>
          </a:xfrm>
        </p:spPr>
        <p:txBody>
          <a:bodyPr/>
          <a:lstStyle/>
          <a:p>
            <a:r>
              <a:rPr lang="en-IN" sz="3500" dirty="0" smtClean="0"/>
              <a:t>Introduction</a:t>
            </a:r>
            <a:endParaRPr lang="en-IN" sz="3500" dirty="0"/>
          </a:p>
        </p:txBody>
      </p:sp>
    </p:spTree>
    <p:custDataLst>
      <p:tags r:id="rId1"/>
    </p:custDataLst>
    <p:extLst>
      <p:ext uri="{BB962C8B-B14F-4D97-AF65-F5344CB8AC3E}">
        <p14:creationId xmlns:p14="http://schemas.microsoft.com/office/powerpoint/2010/main" val="267425003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8001000" cy="914400"/>
          </a:xfrm>
        </p:spPr>
        <p:txBody>
          <a:bodyPr/>
          <a:lstStyle/>
          <a:p>
            <a:r>
              <a:rPr lang="en-US" b="1" spc="10" dirty="0">
                <a:solidFill>
                  <a:srgbClr val="273239"/>
                </a:solidFill>
                <a:effectLst/>
                <a:ea typeface="Times New Roman" panose="02020603050405020304" pitchFamily="18" charset="0"/>
              </a:rPr>
              <a:t>Algorithm Steps</a:t>
            </a:r>
            <a:endParaRPr lang="en-SG" dirty="0"/>
          </a:p>
        </p:txBody>
      </p:sp>
      <p:sp>
        <p:nvSpPr>
          <p:cNvPr id="4" name="Subtitle 3"/>
          <p:cNvSpPr>
            <a:spLocks noGrp="1"/>
          </p:cNvSpPr>
          <p:nvPr>
            <p:ph type="subTitle" idx="1"/>
          </p:nvPr>
        </p:nvSpPr>
        <p:spPr>
          <a:xfrm>
            <a:off x="1607598" y="1447800"/>
            <a:ext cx="7239000" cy="4876800"/>
          </a:xfrm>
        </p:spPr>
        <p:txBody>
          <a:bodyPr>
            <a:normAutofit/>
          </a:bodyPr>
          <a:lstStyle/>
          <a:p>
            <a:pPr marL="342900" marR="0" lvl="0" indent="-342900" fontAlgn="base">
              <a:lnSpc>
                <a:spcPct val="107000"/>
              </a:lnSpc>
              <a:spcBef>
                <a:spcPts val="0"/>
              </a:spcBef>
              <a:spcAft>
                <a:spcPts val="0"/>
              </a:spcAft>
              <a:buFont typeface="Wingdings" panose="05000000000000000000" pitchFamily="2" charset="2"/>
              <a:buChar char="§"/>
              <a:tabLst>
                <a:tab pos="457200" algn="l"/>
              </a:tabLst>
            </a:pPr>
            <a:r>
              <a:rPr lang="en-US"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Compute starting set  (a*c)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Wingdings" panose="05000000000000000000" pitchFamily="2" charset="2"/>
              <a:buChar char="§"/>
              <a:tabLst>
                <a:tab pos="457200" algn="l"/>
              </a:tabLst>
            </a:pPr>
            <a:r>
              <a:rPr lang="en-US"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Compute set after starting set may it be ending set (b*d)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Wingdings" panose="05000000000000000000" pitchFamily="2" charset="2"/>
              <a:buChar char="§"/>
              <a:tabLst>
                <a:tab pos="457200" algn="l"/>
              </a:tabLst>
            </a:pPr>
            <a:r>
              <a:rPr lang="en-US"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Compute starting set with ending sets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Wingdings" panose="05000000000000000000" pitchFamily="2" charset="2"/>
              <a:buChar char="§"/>
              <a:tabLst>
                <a:tab pos="457200" algn="l"/>
              </a:tabLst>
            </a:pPr>
            <a:r>
              <a:rPr lang="en-US"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Subtract values of step 3 from step2 from step1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Wingdings" panose="05000000000000000000" pitchFamily="2" charset="2"/>
              <a:buChar char="§"/>
              <a:tabLst>
                <a:tab pos="457200" algn="l"/>
              </a:tabLst>
            </a:pPr>
            <a:r>
              <a:rPr lang="en-US"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Pad up (Add) 4 zeros to the number obtained from Step1, step2 value unchanged, and pad up two zeros to value obtained from step4.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Illustration:</a:t>
            </a:r>
          </a:p>
          <a:p>
            <a:r>
              <a:rPr lang="en-US" sz="1800" b="1"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Input:</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x = 1234, y = 5678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pic>
        <p:nvPicPr>
          <p:cNvPr id="5" name="Picture 4" descr="Diagram&#10;&#10;Description automatically generated">
            <a:extLst>
              <a:ext uri="{FF2B5EF4-FFF2-40B4-BE49-F238E27FC236}">
                <a16:creationId xmlns="" xmlns:a16="http://schemas.microsoft.com/office/drawing/2014/main" id="{7D1E1DBC-A8B8-5E8E-E977-B62149D7669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00200" y="4495800"/>
            <a:ext cx="3310700" cy="1548414"/>
          </a:xfrm>
          <a:prstGeom prst="rect">
            <a:avLst/>
          </a:prstGeom>
          <a:noFill/>
          <a:ln>
            <a:noFill/>
          </a:ln>
        </p:spPr>
      </p:pic>
    </p:spTree>
    <p:extLst>
      <p:ext uri="{BB962C8B-B14F-4D97-AF65-F5344CB8AC3E}">
        <p14:creationId xmlns:p14="http://schemas.microsoft.com/office/powerpoint/2010/main" val="272584088"/>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8001000" cy="914400"/>
          </a:xfrm>
        </p:spPr>
        <p:txBody>
          <a:bodyPr/>
          <a:lstStyle/>
          <a:p>
            <a:r>
              <a:rPr lang="en-SG" dirty="0"/>
              <a:t/>
            </a:r>
            <a:br>
              <a:rPr lang="en-SG" dirty="0"/>
            </a:br>
            <a:r>
              <a:rPr lang="en-SG" dirty="0"/>
              <a:t> </a:t>
            </a:r>
          </a:p>
        </p:txBody>
      </p:sp>
      <p:sp>
        <p:nvSpPr>
          <p:cNvPr id="4" name="Subtitle 3"/>
          <p:cNvSpPr>
            <a:spLocks noGrp="1"/>
          </p:cNvSpPr>
          <p:nvPr>
            <p:ph type="subTitle" idx="1"/>
          </p:nvPr>
        </p:nvSpPr>
        <p:spPr>
          <a:xfrm>
            <a:off x="1752600" y="1752600"/>
            <a:ext cx="6705600" cy="4419600"/>
          </a:xfrm>
        </p:spPr>
        <p:txBody>
          <a:bodyPr>
            <a:normAutofit lnSpcReduction="10000"/>
          </a:bodyPr>
          <a:lstStyle/>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Processing:</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As per above inputs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x = 1234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y = 5678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 = 12, b = 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c = 56, d = 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Step 1:</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 * c = </a:t>
            </a:r>
            <a:r>
              <a:rPr lang="en-US" sz="1800" spc="10" dirty="0" smtClean="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672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Step 2:</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b * d = 2652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Step 3:</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a+b</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c+d</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134 * </a:t>
            </a:r>
            <a:r>
              <a:rPr lang="en-US" sz="1800" spc="10" dirty="0" smtClean="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46 </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6164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Step 4:</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6164 - 2652 - </a:t>
            </a:r>
            <a:r>
              <a:rPr lang="en-US" sz="1800" spc="10" dirty="0" smtClean="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672 </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2840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Step 5:</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spc="10" dirty="0" smtClean="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6720000 </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+ 2652 + 284000 = 7006652</a:t>
            </a: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Output:</a:t>
            </a:r>
            <a:r>
              <a:rPr lang="en-US"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7006652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endParaRPr lang="en-US" b="1" dirty="0"/>
          </a:p>
        </p:txBody>
      </p:sp>
    </p:spTree>
    <p:extLst>
      <p:ext uri="{BB962C8B-B14F-4D97-AF65-F5344CB8AC3E}">
        <p14:creationId xmlns:p14="http://schemas.microsoft.com/office/powerpoint/2010/main" val="3801968576"/>
      </p:ext>
    </p:extLst>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08732338"/>
              </p:ext>
            </p:extLst>
          </p:nvPr>
        </p:nvGraphicFramePr>
        <p:xfrm>
          <a:off x="609600" y="914400"/>
          <a:ext cx="8077200" cy="5257794"/>
        </p:xfrm>
        <a:graphic>
          <a:graphicData uri="http://schemas.openxmlformats.org/drawingml/2006/table">
            <a:tbl>
              <a:tblPr firstRow="1" firstCol="1" bandRow="1">
                <a:tableStyleId>{5C22544A-7EE6-4342-B048-85BDC9FD1C3A}</a:tableStyleId>
              </a:tblPr>
              <a:tblGrid>
                <a:gridCol w="4034449">
                  <a:extLst>
                    <a:ext uri="{9D8B030D-6E8A-4147-A177-3AD203B41FA5}">
                      <a16:colId xmlns="" xmlns:a16="http://schemas.microsoft.com/office/drawing/2014/main" val="20000"/>
                    </a:ext>
                  </a:extLst>
                </a:gridCol>
                <a:gridCol w="4042751">
                  <a:extLst>
                    <a:ext uri="{9D8B030D-6E8A-4147-A177-3AD203B41FA5}">
                      <a16:colId xmlns="" xmlns:a16="http://schemas.microsoft.com/office/drawing/2014/main" val="20001"/>
                    </a:ext>
                  </a:extLst>
                </a:gridCol>
              </a:tblGrid>
              <a:tr h="309282">
                <a:tc>
                  <a:txBody>
                    <a:bodyPr/>
                    <a:lstStyle/>
                    <a:p>
                      <a:endParaRPr lang="en-SG" dirty="0"/>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dirty="0"/>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2"/>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dirty="0"/>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dirty="0"/>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r h="309282">
                <a:tc>
                  <a:txBody>
                    <a:bodyPr/>
                    <a:lstStyle/>
                    <a:p>
                      <a:endParaRPr lang="en-SG"/>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dirty="0"/>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6"/>
                  </a:ext>
                </a:extLst>
              </a:tr>
            </a:tbl>
          </a:graphicData>
        </a:graphic>
      </p:graphicFrame>
      <p:sp>
        <p:nvSpPr>
          <p:cNvPr id="5" name="Title 4">
            <a:extLst>
              <a:ext uri="{FF2B5EF4-FFF2-40B4-BE49-F238E27FC236}">
                <a16:creationId xmlns="" xmlns:a16="http://schemas.microsoft.com/office/drawing/2014/main" id="{DCEE7887-01B9-544E-264D-D88E3153E1A6}"/>
              </a:ext>
            </a:extLst>
          </p:cNvPr>
          <p:cNvSpPr>
            <a:spLocks noGrp="1"/>
          </p:cNvSpPr>
          <p:nvPr>
            <p:ph type="title"/>
          </p:nvPr>
        </p:nvSpPr>
        <p:spPr>
          <a:xfrm>
            <a:off x="457200" y="0"/>
            <a:ext cx="8229600" cy="715969"/>
          </a:xfrm>
        </p:spPr>
        <p:txBody>
          <a:bodyPr/>
          <a:lstStyle/>
          <a:p>
            <a:r>
              <a:rPr lang="en-US" dirty="0"/>
              <a:t>Example Program</a:t>
            </a:r>
          </a:p>
        </p:txBody>
      </p:sp>
      <p:sp>
        <p:nvSpPr>
          <p:cNvPr id="6" name="Content Placeholder 5">
            <a:extLst>
              <a:ext uri="{FF2B5EF4-FFF2-40B4-BE49-F238E27FC236}">
                <a16:creationId xmlns="" xmlns:a16="http://schemas.microsoft.com/office/drawing/2014/main" id="{3AFC4196-3042-0790-73D8-1D3A1D99DECE}"/>
              </a:ext>
            </a:extLst>
          </p:cNvPr>
          <p:cNvSpPr>
            <a:spLocks noGrp="1"/>
          </p:cNvSpPr>
          <p:nvPr>
            <p:ph sz="half" idx="2"/>
          </p:nvPr>
        </p:nvSpPr>
        <p:spPr>
          <a:xfrm>
            <a:off x="228600" y="914400"/>
            <a:ext cx="8458200" cy="5638800"/>
          </a:xfrm>
        </p:spPr>
        <p:txBody>
          <a:bodyPr>
            <a:noAutofit/>
          </a:bodyPr>
          <a:lstStyle/>
          <a:p>
            <a:pPr marL="0" indent="0">
              <a:buNone/>
            </a:pPr>
            <a:r>
              <a:rPr lang="en-US" sz="2000" dirty="0"/>
              <a:t> int </a:t>
            </a:r>
            <a:r>
              <a:rPr lang="en-US" sz="2000" dirty="0" err="1"/>
              <a:t>noOneLength</a:t>
            </a:r>
            <a:r>
              <a:rPr lang="en-US" sz="2000" dirty="0"/>
              <a:t> = </a:t>
            </a:r>
            <a:r>
              <a:rPr lang="en-US" sz="2000" dirty="0" err="1"/>
              <a:t>numLength</a:t>
            </a:r>
            <a:r>
              <a:rPr lang="en-US" sz="2000" dirty="0"/>
              <a:t>(x);</a:t>
            </a:r>
          </a:p>
          <a:p>
            <a:pPr marL="0" indent="0">
              <a:buNone/>
            </a:pPr>
            <a:r>
              <a:rPr lang="en-US" sz="2000" dirty="0"/>
              <a:t>        </a:t>
            </a:r>
            <a:endParaRPr lang="en-US" sz="2000" dirty="0" smtClean="0"/>
          </a:p>
          <a:p>
            <a:pPr marL="0" indent="0">
              <a:buNone/>
            </a:pPr>
            <a:r>
              <a:rPr lang="en-US" sz="2000" dirty="0" err="1" smtClean="0"/>
              <a:t>int</a:t>
            </a:r>
            <a:r>
              <a:rPr lang="en-US" sz="2000" dirty="0" smtClean="0"/>
              <a:t> </a:t>
            </a:r>
            <a:r>
              <a:rPr lang="en-US" sz="2000" dirty="0" err="1"/>
              <a:t>noTwoLength</a:t>
            </a:r>
            <a:r>
              <a:rPr lang="en-US" sz="2000" dirty="0"/>
              <a:t> = </a:t>
            </a:r>
            <a:r>
              <a:rPr lang="en-US" sz="2000" dirty="0" err="1"/>
              <a:t>numLength</a:t>
            </a:r>
            <a:r>
              <a:rPr lang="en-US" sz="2000" dirty="0"/>
              <a:t>(y);</a:t>
            </a:r>
          </a:p>
          <a:p>
            <a:pPr marL="0" indent="0">
              <a:buNone/>
            </a:pPr>
            <a:r>
              <a:rPr lang="en-US" sz="2000" dirty="0" smtClean="0"/>
              <a:t>= </a:t>
            </a:r>
            <a:r>
              <a:rPr lang="en-US" sz="2000" dirty="0" err="1"/>
              <a:t>Math.max</a:t>
            </a:r>
            <a:r>
              <a:rPr lang="en-US" sz="2000" dirty="0"/>
              <a:t>(</a:t>
            </a:r>
            <a:r>
              <a:rPr lang="en-US" sz="2000" dirty="0" err="1"/>
              <a:t>noOneLength</a:t>
            </a:r>
            <a:r>
              <a:rPr lang="en-US" sz="2000" dirty="0"/>
              <a:t>, </a:t>
            </a:r>
            <a:r>
              <a:rPr lang="en-US" sz="2000" dirty="0" err="1"/>
              <a:t>noTwoLength</a:t>
            </a:r>
            <a:r>
              <a:rPr lang="en-US" sz="2000" dirty="0"/>
              <a:t>);</a:t>
            </a:r>
          </a:p>
          <a:p>
            <a:pPr marL="0" indent="0">
              <a:buNone/>
            </a:pPr>
            <a:endParaRPr lang="en-US" sz="2000" dirty="0" smtClean="0"/>
          </a:p>
          <a:p>
            <a:pPr marL="0" indent="0">
              <a:buNone/>
            </a:pPr>
            <a:r>
              <a:rPr lang="en-US" sz="2000" dirty="0" smtClean="0"/>
              <a:t>Integer </a:t>
            </a:r>
            <a:r>
              <a:rPr lang="en-US" sz="2000" dirty="0" err="1"/>
              <a:t>halfMaxNumLength</a:t>
            </a:r>
            <a:endParaRPr lang="en-US" sz="2000" dirty="0"/>
          </a:p>
          <a:p>
            <a:pPr marL="0" indent="0">
              <a:buNone/>
            </a:pPr>
            <a:r>
              <a:rPr lang="en-US" sz="2000" dirty="0"/>
              <a:t>            = (</a:t>
            </a:r>
            <a:r>
              <a:rPr lang="en-US" sz="2000" dirty="0" err="1"/>
              <a:t>maxNumLength</a:t>
            </a:r>
            <a:r>
              <a:rPr lang="en-US" sz="2000" dirty="0"/>
              <a:t> / 2) + (</a:t>
            </a:r>
            <a:r>
              <a:rPr lang="en-US" sz="2000" dirty="0" err="1"/>
              <a:t>maxNumLength</a:t>
            </a:r>
            <a:r>
              <a:rPr lang="en-US" sz="2000" dirty="0"/>
              <a:t> % 2);</a:t>
            </a:r>
          </a:p>
          <a:p>
            <a:pPr marL="0" indent="0">
              <a:buNone/>
            </a:pPr>
            <a:endParaRPr lang="en-US" sz="2000" dirty="0" smtClean="0"/>
          </a:p>
          <a:p>
            <a:pPr marL="0" indent="0">
              <a:buNone/>
            </a:pPr>
            <a:r>
              <a:rPr lang="en-US" sz="2000" dirty="0" smtClean="0"/>
              <a:t>long </a:t>
            </a:r>
            <a:r>
              <a:rPr lang="en-US" sz="2000" dirty="0" err="1"/>
              <a:t>maxNumLengthTen</a:t>
            </a:r>
            <a:endParaRPr lang="en-US" sz="2000" dirty="0"/>
          </a:p>
          <a:p>
            <a:pPr marL="0" indent="0">
              <a:buNone/>
            </a:pPr>
            <a:r>
              <a:rPr lang="en-US" sz="2000" dirty="0"/>
              <a:t>            = (long)</a:t>
            </a:r>
            <a:r>
              <a:rPr lang="en-US" sz="2000" dirty="0" err="1"/>
              <a:t>Math.pow</a:t>
            </a:r>
            <a:r>
              <a:rPr lang="en-US" sz="2000" dirty="0"/>
              <a:t>(10, </a:t>
            </a:r>
            <a:r>
              <a:rPr lang="en-US" sz="2000" dirty="0" err="1"/>
              <a:t>halfMaxNumLength</a:t>
            </a:r>
            <a:r>
              <a:rPr lang="en-US" sz="2000" dirty="0"/>
              <a:t>);</a:t>
            </a:r>
          </a:p>
          <a:p>
            <a:pPr marL="0" indent="0">
              <a:buNone/>
            </a:pPr>
            <a:endParaRPr lang="en-US" sz="2000" dirty="0" smtClean="0"/>
          </a:p>
          <a:p>
            <a:pPr marL="0" indent="0">
              <a:buNone/>
            </a:pPr>
            <a:r>
              <a:rPr lang="en-US" sz="2000" dirty="0" smtClean="0"/>
              <a:t>long </a:t>
            </a:r>
            <a:r>
              <a:rPr lang="en-US" sz="2000" dirty="0"/>
              <a:t>a = x / </a:t>
            </a:r>
            <a:r>
              <a:rPr lang="en-US" sz="2000" dirty="0" err="1"/>
              <a:t>maxNumLengthTen</a:t>
            </a:r>
            <a:r>
              <a:rPr lang="en-US" sz="2000" dirty="0"/>
              <a:t>;</a:t>
            </a:r>
          </a:p>
          <a:p>
            <a:pPr marL="0" indent="0">
              <a:buNone/>
            </a:pPr>
            <a:r>
              <a:rPr lang="en-US" sz="2000" dirty="0"/>
              <a:t>        long b = x % </a:t>
            </a:r>
            <a:r>
              <a:rPr lang="en-US" sz="2000" dirty="0" err="1"/>
              <a:t>maxNumLengthTen</a:t>
            </a:r>
            <a:r>
              <a:rPr lang="en-US" sz="2000" dirty="0"/>
              <a:t>;</a:t>
            </a:r>
          </a:p>
        </p:txBody>
      </p:sp>
    </p:spTree>
    <p:extLst>
      <p:ext uri="{BB962C8B-B14F-4D97-AF65-F5344CB8AC3E}">
        <p14:creationId xmlns:p14="http://schemas.microsoft.com/office/powerpoint/2010/main" val="3284510835"/>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2A4B12-BA3E-FA37-BF3D-C262C96B07FA}"/>
              </a:ext>
            </a:extLst>
          </p:cNvPr>
          <p:cNvSpPr>
            <a:spLocks noGrp="1"/>
          </p:cNvSpPr>
          <p:nvPr>
            <p:ph sz="half" idx="1"/>
          </p:nvPr>
        </p:nvSpPr>
        <p:spPr>
          <a:xfrm>
            <a:off x="457200" y="685800"/>
            <a:ext cx="4038600" cy="5943600"/>
          </a:xfrm>
        </p:spPr>
        <p:txBody>
          <a:bodyPr>
            <a:noAutofit/>
          </a:bodyPr>
          <a:lstStyle/>
          <a:p>
            <a:pPr marL="0" indent="0">
              <a:buNone/>
            </a:pPr>
            <a:r>
              <a:rPr lang="en-US" sz="1400" dirty="0"/>
              <a:t>long c = y / </a:t>
            </a:r>
            <a:r>
              <a:rPr lang="en-US" sz="1400" dirty="0" err="1"/>
              <a:t>maxNumLengthTen</a:t>
            </a:r>
            <a:r>
              <a:rPr lang="en-US" sz="1400" dirty="0"/>
              <a:t>;</a:t>
            </a:r>
          </a:p>
          <a:p>
            <a:pPr marL="0" indent="0">
              <a:buNone/>
            </a:pPr>
            <a:r>
              <a:rPr lang="en-US" sz="1400" dirty="0"/>
              <a:t>        long d = y % </a:t>
            </a:r>
            <a:r>
              <a:rPr lang="en-US" sz="1400" dirty="0" err="1"/>
              <a:t>maxNumLengthTen</a:t>
            </a:r>
            <a:r>
              <a:rPr lang="en-US" sz="1400" dirty="0"/>
              <a:t>;</a:t>
            </a:r>
          </a:p>
          <a:p>
            <a:pPr marL="0" indent="0">
              <a:buNone/>
            </a:pPr>
            <a:endParaRPr lang="en-US" sz="1400" dirty="0" smtClean="0"/>
          </a:p>
          <a:p>
            <a:pPr marL="0" indent="0">
              <a:buNone/>
            </a:pPr>
            <a:r>
              <a:rPr lang="en-US" sz="1400" dirty="0" smtClean="0"/>
              <a:t>        long </a:t>
            </a:r>
            <a:r>
              <a:rPr lang="en-US" sz="1400" dirty="0"/>
              <a:t>z0 = </a:t>
            </a:r>
            <a:r>
              <a:rPr lang="en-US" sz="1400" dirty="0" err="1"/>
              <a:t>mult</a:t>
            </a:r>
            <a:r>
              <a:rPr lang="en-US" sz="1400" dirty="0"/>
              <a:t>(a, c);</a:t>
            </a:r>
          </a:p>
          <a:p>
            <a:pPr marL="0" indent="0">
              <a:buNone/>
            </a:pPr>
            <a:r>
              <a:rPr lang="en-US" sz="1400" dirty="0"/>
              <a:t>        long z1 = </a:t>
            </a:r>
            <a:r>
              <a:rPr lang="en-US" sz="1400" dirty="0" err="1"/>
              <a:t>mult</a:t>
            </a:r>
            <a:r>
              <a:rPr lang="en-US" sz="1400" dirty="0"/>
              <a:t>(a + b, c + d);</a:t>
            </a:r>
          </a:p>
          <a:p>
            <a:pPr marL="0" indent="0">
              <a:buNone/>
            </a:pPr>
            <a:r>
              <a:rPr lang="en-US" sz="1400" dirty="0"/>
              <a:t>        long z2 = </a:t>
            </a:r>
            <a:r>
              <a:rPr lang="en-US" sz="1400" dirty="0" err="1"/>
              <a:t>mult</a:t>
            </a:r>
            <a:r>
              <a:rPr lang="en-US" sz="1400" dirty="0"/>
              <a:t>(b, d);</a:t>
            </a:r>
          </a:p>
          <a:p>
            <a:pPr marL="0" indent="0">
              <a:buNone/>
            </a:pPr>
            <a:r>
              <a:rPr lang="en-US" sz="1400" dirty="0"/>
              <a:t>        long </a:t>
            </a:r>
            <a:r>
              <a:rPr lang="en-US" sz="1400" dirty="0" err="1"/>
              <a:t>ans</a:t>
            </a:r>
            <a:r>
              <a:rPr lang="en-US" sz="1400" dirty="0"/>
              <a:t> = (z0 * (long)</a:t>
            </a:r>
            <a:r>
              <a:rPr lang="en-US" sz="1400" dirty="0" err="1"/>
              <a:t>Math.pow</a:t>
            </a:r>
            <a:r>
              <a:rPr lang="en-US" sz="1400" dirty="0"/>
              <a:t>(10, </a:t>
            </a:r>
            <a:r>
              <a:rPr lang="en-US" sz="1400" dirty="0" err="1"/>
              <a:t>halfMaxNumLength</a:t>
            </a:r>
            <a:r>
              <a:rPr lang="en-US" sz="1400" dirty="0"/>
              <a:t> * 2) +</a:t>
            </a:r>
          </a:p>
          <a:p>
            <a:pPr marL="0" indent="0">
              <a:buNone/>
            </a:pPr>
            <a:r>
              <a:rPr lang="en-US" sz="1400" dirty="0"/>
              <a:t>                   ((z1 - z0 - z2) * (long)</a:t>
            </a:r>
            <a:r>
              <a:rPr lang="en-US" sz="1400" dirty="0" err="1"/>
              <a:t>Math.pow</a:t>
            </a:r>
            <a:r>
              <a:rPr lang="en-US" sz="1400" dirty="0"/>
              <a:t>(10, </a:t>
            </a:r>
            <a:r>
              <a:rPr lang="en-US" sz="1400" dirty="0" err="1"/>
              <a:t>halfMaxNumLength</a:t>
            </a:r>
            <a:r>
              <a:rPr lang="en-US" sz="1400" dirty="0"/>
              <a:t>) + z2));</a:t>
            </a:r>
          </a:p>
          <a:p>
            <a:pPr marL="0" indent="0">
              <a:buNone/>
            </a:pPr>
            <a:r>
              <a:rPr lang="en-US" sz="1400" dirty="0"/>
              <a:t>        return </a:t>
            </a:r>
            <a:r>
              <a:rPr lang="en-US" sz="1400" dirty="0" err="1"/>
              <a:t>ans</a:t>
            </a:r>
            <a:r>
              <a:rPr lang="en-US" sz="1400" dirty="0"/>
              <a:t>;</a:t>
            </a:r>
          </a:p>
          <a:p>
            <a:pPr marL="0" indent="0">
              <a:buNone/>
            </a:pPr>
            <a:r>
              <a:rPr lang="en-US" sz="1400" dirty="0"/>
              <a:t>    }</a:t>
            </a:r>
          </a:p>
          <a:p>
            <a:pPr marL="0" indent="0">
              <a:buNone/>
            </a:pPr>
            <a:endParaRPr lang="en-US" sz="1400" dirty="0" smtClean="0"/>
          </a:p>
          <a:p>
            <a:pPr marL="0" indent="0">
              <a:buNone/>
            </a:pPr>
            <a:r>
              <a:rPr lang="en-US" sz="1400" dirty="0" smtClean="0"/>
              <a:t>public </a:t>
            </a:r>
            <a:r>
              <a:rPr lang="en-US" sz="1400" dirty="0"/>
              <a:t>static int </a:t>
            </a:r>
            <a:r>
              <a:rPr lang="en-US" sz="1400" dirty="0" err="1"/>
              <a:t>numLength</a:t>
            </a:r>
            <a:r>
              <a:rPr lang="en-US" sz="1400" dirty="0"/>
              <a:t>(long n)</a:t>
            </a:r>
          </a:p>
          <a:p>
            <a:pPr marL="0" indent="0">
              <a:buNone/>
            </a:pPr>
            <a:r>
              <a:rPr lang="en-US" sz="1400" dirty="0"/>
              <a:t>    {</a:t>
            </a:r>
          </a:p>
          <a:p>
            <a:pPr marL="0" indent="0">
              <a:buNone/>
            </a:pPr>
            <a:r>
              <a:rPr lang="en-US" sz="1400" dirty="0"/>
              <a:t>        int </a:t>
            </a:r>
            <a:r>
              <a:rPr lang="en-US" sz="1400" dirty="0" err="1"/>
              <a:t>noLen</a:t>
            </a:r>
            <a:r>
              <a:rPr lang="en-US" sz="1400" dirty="0"/>
              <a:t> = 0;</a:t>
            </a:r>
          </a:p>
          <a:p>
            <a:pPr marL="0" indent="0">
              <a:buNone/>
            </a:pPr>
            <a:r>
              <a:rPr lang="en-US" sz="1400" dirty="0"/>
              <a:t>        while (n &gt; 0) {</a:t>
            </a:r>
          </a:p>
          <a:p>
            <a:pPr marL="0" indent="0">
              <a:buNone/>
            </a:pPr>
            <a:r>
              <a:rPr lang="en-US" sz="1400" dirty="0"/>
              <a:t>            </a:t>
            </a:r>
            <a:r>
              <a:rPr lang="en-US" sz="1400" dirty="0" err="1"/>
              <a:t>noLen</a:t>
            </a:r>
            <a:r>
              <a:rPr lang="en-US" sz="1400" dirty="0"/>
              <a:t>++;</a:t>
            </a:r>
          </a:p>
          <a:p>
            <a:pPr marL="0" indent="0">
              <a:buNone/>
            </a:pPr>
            <a:r>
              <a:rPr lang="en-US" sz="1400" dirty="0"/>
              <a:t>            n /= 10;</a:t>
            </a:r>
          </a:p>
          <a:p>
            <a:pPr marL="0" indent="0">
              <a:buNone/>
            </a:pPr>
            <a:r>
              <a:rPr lang="en-US" sz="1400" dirty="0"/>
              <a:t>        </a:t>
            </a:r>
            <a:r>
              <a:rPr lang="en-US" sz="1400" dirty="0" smtClean="0"/>
              <a:t>}</a:t>
            </a:r>
          </a:p>
          <a:p>
            <a:pPr marL="0" indent="0">
              <a:buNone/>
            </a:pPr>
            <a:r>
              <a:rPr lang="en-US" sz="1400" dirty="0"/>
              <a:t>return </a:t>
            </a:r>
            <a:r>
              <a:rPr lang="en-US" sz="1400" dirty="0" err="1"/>
              <a:t>noLen</a:t>
            </a:r>
            <a:r>
              <a:rPr lang="en-US" sz="1400" dirty="0"/>
              <a:t>;</a:t>
            </a:r>
          </a:p>
          <a:p>
            <a:pPr marL="0" indent="0">
              <a:buNone/>
            </a:pPr>
            <a:r>
              <a:rPr lang="en-US" sz="1400" dirty="0"/>
              <a:t>}</a:t>
            </a:r>
          </a:p>
          <a:p>
            <a:pPr marL="0" indent="0">
              <a:buNone/>
            </a:pPr>
            <a:endParaRPr lang="en-US" sz="1400" dirty="0"/>
          </a:p>
        </p:txBody>
      </p:sp>
      <p:sp>
        <p:nvSpPr>
          <p:cNvPr id="5" name="Content Placeholder 4">
            <a:extLst>
              <a:ext uri="{FF2B5EF4-FFF2-40B4-BE49-F238E27FC236}">
                <a16:creationId xmlns="" xmlns:a16="http://schemas.microsoft.com/office/drawing/2014/main" id="{804F4A94-C448-4E41-28A2-8CF4A197364E}"/>
              </a:ext>
            </a:extLst>
          </p:cNvPr>
          <p:cNvSpPr>
            <a:spLocks noGrp="1"/>
          </p:cNvSpPr>
          <p:nvPr>
            <p:ph sz="half" idx="2"/>
          </p:nvPr>
        </p:nvSpPr>
        <p:spPr>
          <a:xfrm>
            <a:off x="4648200" y="533400"/>
            <a:ext cx="4038600" cy="5943600"/>
          </a:xfrm>
        </p:spPr>
        <p:txBody>
          <a:bodyPr>
            <a:noAutofit/>
          </a:bodyPr>
          <a:lstStyle/>
          <a:p>
            <a:pPr marL="0" indent="0">
              <a:buNone/>
            </a:pPr>
            <a:r>
              <a:rPr lang="en-US" sz="1400" dirty="0" smtClean="0"/>
              <a:t>public </a:t>
            </a:r>
            <a:r>
              <a:rPr lang="en-US" sz="1400" dirty="0"/>
              <a:t>static void main(String[] </a:t>
            </a:r>
            <a:r>
              <a:rPr lang="en-US" sz="1400" dirty="0" err="1"/>
              <a:t>args</a:t>
            </a:r>
            <a:r>
              <a:rPr lang="en-US" sz="1400" dirty="0"/>
              <a:t>)</a:t>
            </a:r>
          </a:p>
          <a:p>
            <a:pPr marL="0" indent="0">
              <a:buNone/>
            </a:pPr>
            <a:r>
              <a:rPr lang="en-US" sz="1400" dirty="0"/>
              <a:t>    {</a:t>
            </a:r>
          </a:p>
          <a:p>
            <a:pPr marL="0" indent="0">
              <a:buNone/>
            </a:pPr>
            <a:r>
              <a:rPr lang="en-US" sz="1400" dirty="0" smtClean="0"/>
              <a:t>       long </a:t>
            </a:r>
            <a:r>
              <a:rPr lang="en-US" sz="1400" dirty="0" err="1"/>
              <a:t>expectedProduct</a:t>
            </a:r>
            <a:r>
              <a:rPr lang="en-US" sz="1400" dirty="0"/>
              <a:t> = 1234 * 5678;</a:t>
            </a:r>
          </a:p>
          <a:p>
            <a:pPr marL="0" indent="0">
              <a:buNone/>
            </a:pPr>
            <a:r>
              <a:rPr lang="en-US" sz="1400" dirty="0"/>
              <a:t>        long </a:t>
            </a:r>
            <a:r>
              <a:rPr lang="en-US" sz="1400" dirty="0" err="1"/>
              <a:t>actualProduct</a:t>
            </a:r>
            <a:r>
              <a:rPr lang="en-US" sz="1400" dirty="0"/>
              <a:t> = </a:t>
            </a:r>
            <a:r>
              <a:rPr lang="en-US" sz="1400" dirty="0" err="1"/>
              <a:t>mult</a:t>
            </a:r>
            <a:r>
              <a:rPr lang="en-US" sz="1400" dirty="0"/>
              <a:t>(1234, 5678);</a:t>
            </a:r>
          </a:p>
          <a:p>
            <a:pPr marL="0" indent="0">
              <a:buNone/>
            </a:pPr>
            <a:endParaRPr lang="en-US" sz="1400" dirty="0" smtClean="0"/>
          </a:p>
          <a:p>
            <a:pPr marL="0" indent="0">
              <a:buNone/>
            </a:pPr>
            <a:r>
              <a:rPr lang="en-US" sz="1400" dirty="0" err="1" smtClean="0"/>
              <a:t>System.out.println</a:t>
            </a:r>
            <a:r>
              <a:rPr lang="en-US" sz="1400" dirty="0"/>
              <a:t>("Expected 1 : " + </a:t>
            </a:r>
            <a:r>
              <a:rPr lang="en-US" sz="1400" dirty="0" err="1"/>
              <a:t>expectedProduct</a:t>
            </a:r>
            <a:r>
              <a:rPr lang="en-US" sz="1400" dirty="0"/>
              <a:t>);</a:t>
            </a:r>
          </a:p>
          <a:p>
            <a:pPr marL="0" indent="0">
              <a:buNone/>
            </a:pPr>
            <a:endParaRPr lang="en-US" sz="1400" dirty="0" smtClean="0"/>
          </a:p>
          <a:p>
            <a:pPr marL="0" indent="0">
              <a:buNone/>
            </a:pPr>
            <a:r>
              <a:rPr lang="en-US" sz="1400" dirty="0" smtClean="0"/>
              <a:t>        </a:t>
            </a:r>
            <a:r>
              <a:rPr lang="en-US" sz="1400" dirty="0" err="1"/>
              <a:t>System.out.println</a:t>
            </a:r>
            <a:r>
              <a:rPr lang="en-US" sz="1400" dirty="0"/>
              <a:t>("Actual 1 : " + </a:t>
            </a:r>
            <a:r>
              <a:rPr lang="en-US" sz="1400" dirty="0" err="1"/>
              <a:t>actualProduct</a:t>
            </a:r>
            <a:r>
              <a:rPr lang="en-US" sz="1400" dirty="0"/>
              <a:t> + "\n\n");</a:t>
            </a:r>
          </a:p>
          <a:p>
            <a:pPr marL="0" indent="0">
              <a:buNone/>
            </a:pPr>
            <a:r>
              <a:rPr lang="en-US" sz="1400" dirty="0"/>
              <a:t>        assert(</a:t>
            </a:r>
            <a:r>
              <a:rPr lang="en-US" sz="1400" dirty="0" err="1"/>
              <a:t>expectedProduct</a:t>
            </a:r>
            <a:r>
              <a:rPr lang="en-US" sz="1400" dirty="0"/>
              <a:t> == </a:t>
            </a:r>
            <a:r>
              <a:rPr lang="en-US" sz="1400" dirty="0" err="1"/>
              <a:t>actualProduct</a:t>
            </a:r>
            <a:r>
              <a:rPr lang="en-US" sz="1400" dirty="0"/>
              <a:t>);</a:t>
            </a:r>
          </a:p>
          <a:p>
            <a:pPr marL="0" indent="0">
              <a:buNone/>
            </a:pPr>
            <a:r>
              <a:rPr lang="en-US" sz="1400" dirty="0"/>
              <a:t>        </a:t>
            </a:r>
            <a:r>
              <a:rPr lang="en-US" sz="1400" dirty="0" err="1"/>
              <a:t>expectedProduct</a:t>
            </a:r>
            <a:r>
              <a:rPr lang="en-US" sz="1400" dirty="0"/>
              <a:t> = 102 * 313;</a:t>
            </a:r>
          </a:p>
          <a:p>
            <a:pPr marL="0" indent="0">
              <a:buNone/>
            </a:pPr>
            <a:r>
              <a:rPr lang="en-US" sz="1400" dirty="0"/>
              <a:t>        </a:t>
            </a:r>
            <a:r>
              <a:rPr lang="en-US" sz="1400" dirty="0" err="1"/>
              <a:t>actualProduct</a:t>
            </a:r>
            <a:r>
              <a:rPr lang="en-US" sz="1400" dirty="0"/>
              <a:t> = </a:t>
            </a:r>
            <a:r>
              <a:rPr lang="en-US" sz="1400" dirty="0" err="1"/>
              <a:t>mult</a:t>
            </a:r>
            <a:r>
              <a:rPr lang="en-US" sz="1400" dirty="0"/>
              <a:t>(102, 313);</a:t>
            </a:r>
          </a:p>
          <a:p>
            <a:pPr marL="0" indent="0">
              <a:buNone/>
            </a:pPr>
            <a:endParaRPr lang="en-US" sz="1400" dirty="0" smtClean="0"/>
          </a:p>
          <a:p>
            <a:pPr marL="0" indent="0">
              <a:buNone/>
            </a:pPr>
            <a:r>
              <a:rPr lang="en-US" sz="1400" dirty="0" smtClean="0"/>
              <a:t> </a:t>
            </a:r>
            <a:r>
              <a:rPr lang="en-US" sz="1400" dirty="0" err="1"/>
              <a:t>System.out.println</a:t>
            </a:r>
            <a:r>
              <a:rPr lang="en-US" sz="1400" dirty="0"/>
              <a:t>("Expected 2 : " + </a:t>
            </a:r>
            <a:r>
              <a:rPr lang="en-US" sz="1400" dirty="0" err="1"/>
              <a:t>expectedProduct</a:t>
            </a:r>
            <a:r>
              <a:rPr lang="en-US" sz="1400" dirty="0"/>
              <a:t>);</a:t>
            </a:r>
          </a:p>
          <a:p>
            <a:pPr marL="0" indent="0">
              <a:buNone/>
            </a:pPr>
            <a:r>
              <a:rPr lang="en-US" sz="1400" dirty="0"/>
              <a:t>       </a:t>
            </a:r>
            <a:endParaRPr lang="en-US" sz="1400" dirty="0" smtClean="0"/>
          </a:p>
          <a:p>
            <a:pPr marL="0" indent="0">
              <a:buNone/>
            </a:pPr>
            <a:r>
              <a:rPr lang="en-US" sz="1400" dirty="0" smtClean="0"/>
              <a:t> </a:t>
            </a:r>
            <a:r>
              <a:rPr lang="en-US" sz="1400" dirty="0" err="1"/>
              <a:t>System.out.println</a:t>
            </a:r>
            <a:r>
              <a:rPr lang="en-US" sz="1400" dirty="0"/>
              <a:t>("Actual 2 : " + </a:t>
            </a:r>
            <a:r>
              <a:rPr lang="en-US" sz="1400" dirty="0" err="1"/>
              <a:t>actualProduct</a:t>
            </a:r>
            <a:r>
              <a:rPr lang="en-US" sz="1400" dirty="0"/>
              <a:t> + "\n\n");</a:t>
            </a:r>
          </a:p>
        </p:txBody>
      </p:sp>
    </p:spTree>
    <p:extLst>
      <p:ext uri="{BB962C8B-B14F-4D97-AF65-F5344CB8AC3E}">
        <p14:creationId xmlns:p14="http://schemas.microsoft.com/office/powerpoint/2010/main" val="291714223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2362200"/>
          </a:xfrm>
        </p:spPr>
        <p:txBody>
          <a:bodyPr/>
          <a:lstStyle/>
          <a:p>
            <a:r>
              <a:rPr lang="en-SG" dirty="0"/>
              <a:t> </a:t>
            </a:r>
          </a:p>
        </p:txBody>
      </p:sp>
      <p:sp>
        <p:nvSpPr>
          <p:cNvPr id="9" name="Content Placeholder 8"/>
          <p:cNvSpPr>
            <a:spLocks noGrp="1"/>
          </p:cNvSpPr>
          <p:nvPr>
            <p:ph sz="half" idx="1"/>
          </p:nvPr>
        </p:nvSpPr>
        <p:spPr>
          <a:xfrm>
            <a:off x="457200" y="609600"/>
            <a:ext cx="4038600" cy="5867400"/>
          </a:xfrm>
        </p:spPr>
        <p:txBody>
          <a:bodyPr>
            <a:normAutofit fontScale="70000" lnSpcReduction="20000"/>
          </a:bodyPr>
          <a:lstStyle/>
          <a:p>
            <a:pPr marL="0" lvl="0" indent="0">
              <a:buNone/>
            </a:pPr>
            <a:r>
              <a:rPr lang="en-US" sz="2300" dirty="0"/>
              <a:t>  assert(</a:t>
            </a:r>
            <a:r>
              <a:rPr lang="en-US" sz="2300" dirty="0" err="1"/>
              <a:t>expectedProduct</a:t>
            </a:r>
            <a:r>
              <a:rPr lang="en-US" sz="2300" dirty="0"/>
              <a:t> == </a:t>
            </a:r>
            <a:r>
              <a:rPr lang="en-US" sz="2300" dirty="0" err="1"/>
              <a:t>actualProduct</a:t>
            </a:r>
            <a:r>
              <a:rPr lang="en-US" sz="2300" dirty="0"/>
              <a:t>);</a:t>
            </a:r>
          </a:p>
          <a:p>
            <a:pPr marL="0" lvl="0" indent="0">
              <a:buNone/>
            </a:pPr>
            <a:r>
              <a:rPr lang="en-US" sz="2300" dirty="0"/>
              <a:t>        </a:t>
            </a:r>
            <a:r>
              <a:rPr lang="en-US" sz="2300" dirty="0" err="1"/>
              <a:t>expectedProduct</a:t>
            </a:r>
            <a:r>
              <a:rPr lang="en-US" sz="2300" dirty="0"/>
              <a:t> = 1345 * 63456;</a:t>
            </a:r>
          </a:p>
          <a:p>
            <a:pPr marL="0" lvl="0" indent="0">
              <a:buNone/>
            </a:pPr>
            <a:r>
              <a:rPr lang="en-US" sz="2300" dirty="0"/>
              <a:t>        </a:t>
            </a:r>
            <a:r>
              <a:rPr lang="en-US" sz="2300" dirty="0" err="1"/>
              <a:t>actualProduct</a:t>
            </a:r>
            <a:r>
              <a:rPr lang="en-US" sz="2300" dirty="0"/>
              <a:t> = </a:t>
            </a:r>
            <a:r>
              <a:rPr lang="en-US" sz="2300" dirty="0" err="1"/>
              <a:t>mult</a:t>
            </a:r>
            <a:r>
              <a:rPr lang="en-US" sz="2300" dirty="0"/>
              <a:t>(1345, 63456);</a:t>
            </a:r>
          </a:p>
          <a:p>
            <a:pPr marL="0" lvl="0" indent="0">
              <a:buNone/>
            </a:pPr>
            <a:r>
              <a:rPr lang="en-US" sz="2300" dirty="0"/>
              <a:t>        </a:t>
            </a:r>
            <a:r>
              <a:rPr lang="en-US" sz="2300" dirty="0" err="1"/>
              <a:t>System.out.println</a:t>
            </a:r>
            <a:r>
              <a:rPr lang="en-US" sz="2300" dirty="0"/>
              <a:t>("Expected 3 : " + </a:t>
            </a:r>
            <a:r>
              <a:rPr lang="en-US" sz="2300" dirty="0" err="1"/>
              <a:t>expectedProduct</a:t>
            </a:r>
            <a:r>
              <a:rPr lang="en-US" sz="2300" dirty="0"/>
              <a:t>);</a:t>
            </a:r>
          </a:p>
          <a:p>
            <a:pPr marL="0" lvl="0" indent="0">
              <a:buNone/>
            </a:pPr>
            <a:r>
              <a:rPr lang="en-US" sz="2300" dirty="0"/>
              <a:t>        </a:t>
            </a:r>
            <a:r>
              <a:rPr lang="en-US" sz="2300" dirty="0" err="1"/>
              <a:t>System.out.println</a:t>
            </a:r>
            <a:r>
              <a:rPr lang="en-US" sz="2300" dirty="0"/>
              <a:t>("Actual 3 : " + </a:t>
            </a:r>
            <a:r>
              <a:rPr lang="en-US" sz="2300" dirty="0" err="1"/>
              <a:t>actualProduct</a:t>
            </a:r>
            <a:r>
              <a:rPr lang="en-US" sz="2300" dirty="0"/>
              <a:t> + "\n\n");</a:t>
            </a:r>
          </a:p>
          <a:p>
            <a:pPr marL="0" lvl="0" indent="0">
              <a:buNone/>
            </a:pPr>
            <a:r>
              <a:rPr lang="en-US" sz="2300" dirty="0"/>
              <a:t>      assert(</a:t>
            </a:r>
            <a:r>
              <a:rPr lang="en-US" sz="2300" dirty="0" err="1"/>
              <a:t>expectedProduct</a:t>
            </a:r>
            <a:r>
              <a:rPr lang="en-US" sz="2300" dirty="0"/>
              <a:t> == </a:t>
            </a:r>
            <a:r>
              <a:rPr lang="en-US" sz="2300" dirty="0" err="1"/>
              <a:t>actualProduct</a:t>
            </a:r>
            <a:r>
              <a:rPr lang="en-US" sz="2300" dirty="0"/>
              <a:t>);       </a:t>
            </a:r>
          </a:p>
          <a:p>
            <a:pPr marL="0" lvl="0" indent="0">
              <a:buNone/>
            </a:pPr>
            <a:r>
              <a:rPr lang="en-US" sz="2300" dirty="0"/>
              <a:t>        Integer x = null;</a:t>
            </a:r>
          </a:p>
          <a:p>
            <a:pPr marL="0" lvl="0" indent="0">
              <a:buNone/>
            </a:pPr>
            <a:r>
              <a:rPr lang="en-US" sz="2300" dirty="0"/>
              <a:t>        Integer y = null;</a:t>
            </a:r>
          </a:p>
          <a:p>
            <a:pPr marL="0" lvl="0" indent="0">
              <a:buNone/>
            </a:pPr>
            <a:r>
              <a:rPr lang="en-US" sz="2300" dirty="0"/>
              <a:t>        Integer MAX_VALUE = 10000;</a:t>
            </a:r>
          </a:p>
          <a:p>
            <a:pPr marL="0" lvl="0" indent="0">
              <a:buNone/>
            </a:pPr>
            <a:r>
              <a:rPr lang="en-US" sz="2300" dirty="0" smtClean="0"/>
              <a:t>Random </a:t>
            </a:r>
            <a:r>
              <a:rPr lang="en-US" sz="2300" dirty="0"/>
              <a:t>r = new Random();</a:t>
            </a:r>
          </a:p>
          <a:p>
            <a:pPr marL="0" lvl="0" indent="0">
              <a:buNone/>
            </a:pPr>
            <a:r>
              <a:rPr lang="en-US" sz="2300" dirty="0"/>
              <a:t>        for (int </a:t>
            </a:r>
            <a:r>
              <a:rPr lang="en-US" sz="2300" dirty="0" err="1"/>
              <a:t>i</a:t>
            </a:r>
            <a:r>
              <a:rPr lang="en-US" sz="2300" dirty="0"/>
              <a:t> = 0; </a:t>
            </a:r>
            <a:r>
              <a:rPr lang="en-US" sz="2300" dirty="0" err="1"/>
              <a:t>i</a:t>
            </a:r>
            <a:r>
              <a:rPr lang="en-US" sz="2300" dirty="0"/>
              <a:t> &lt; MAX_VALUE; </a:t>
            </a:r>
            <a:r>
              <a:rPr lang="en-US" sz="2300" dirty="0" err="1"/>
              <a:t>i</a:t>
            </a:r>
            <a:r>
              <a:rPr lang="en-US" sz="2300" dirty="0"/>
              <a:t>++) {</a:t>
            </a:r>
          </a:p>
          <a:p>
            <a:pPr marL="0" lvl="0" indent="0">
              <a:buNone/>
            </a:pPr>
            <a:r>
              <a:rPr lang="en-US" sz="2300" dirty="0"/>
              <a:t>            x = (int) </a:t>
            </a:r>
            <a:r>
              <a:rPr lang="en-US" sz="2300" dirty="0" err="1"/>
              <a:t>r.nextInt</a:t>
            </a:r>
            <a:r>
              <a:rPr lang="en-US" sz="2300" dirty="0"/>
              <a:t>(MAX_VALUE);</a:t>
            </a:r>
          </a:p>
          <a:p>
            <a:pPr marL="0" indent="0">
              <a:buNone/>
            </a:pPr>
            <a:r>
              <a:rPr lang="en-US" sz="2300" dirty="0"/>
              <a:t>            y = (int) </a:t>
            </a:r>
            <a:r>
              <a:rPr lang="en-US" sz="2300" dirty="0" err="1"/>
              <a:t>r.nextInt</a:t>
            </a:r>
            <a:r>
              <a:rPr lang="en-US" sz="2300" dirty="0"/>
              <a:t>(MAX_VALUE);</a:t>
            </a:r>
          </a:p>
          <a:p>
            <a:pPr marL="0" indent="0">
              <a:buNone/>
            </a:pPr>
            <a:r>
              <a:rPr lang="en-US" sz="2300" dirty="0"/>
              <a:t>            </a:t>
            </a:r>
            <a:r>
              <a:rPr lang="en-US" sz="2300" dirty="0" err="1"/>
              <a:t>expectedProduct</a:t>
            </a:r>
            <a:r>
              <a:rPr lang="en-US" sz="2300" dirty="0"/>
              <a:t> = x * y;</a:t>
            </a:r>
          </a:p>
          <a:p>
            <a:pPr marL="0" indent="0">
              <a:buNone/>
            </a:pPr>
            <a:r>
              <a:rPr lang="en-US" sz="2300" dirty="0"/>
              <a:t>   if (</a:t>
            </a:r>
            <a:r>
              <a:rPr lang="en-US" sz="2300" dirty="0" err="1"/>
              <a:t>i</a:t>
            </a:r>
            <a:r>
              <a:rPr lang="en-US" sz="2300" dirty="0"/>
              <a:t> == 9999) {</a:t>
            </a:r>
          </a:p>
          <a:p>
            <a:pPr marL="0" indent="0">
              <a:buNone/>
            </a:pPr>
            <a:r>
              <a:rPr lang="en-US" sz="2000" dirty="0"/>
              <a:t>// Prove assertions catch the bad stuff.</a:t>
            </a:r>
          </a:p>
          <a:p>
            <a:pPr marL="0" indent="0">
              <a:buNone/>
            </a:pPr>
            <a:r>
              <a:rPr lang="en-US" sz="2000" dirty="0"/>
              <a:t>                </a:t>
            </a:r>
            <a:r>
              <a:rPr lang="en-US" sz="2000" dirty="0" err="1"/>
              <a:t>expectedProduct</a:t>
            </a:r>
            <a:r>
              <a:rPr lang="en-US" sz="2000" dirty="0"/>
              <a:t> = 1;   </a:t>
            </a:r>
          </a:p>
          <a:p>
            <a:pPr marL="0" indent="0">
              <a:buNone/>
            </a:pPr>
            <a:r>
              <a:rPr lang="en-US" sz="2000" dirty="0"/>
              <a:t>            }</a:t>
            </a:r>
          </a:p>
          <a:p>
            <a:pPr marL="0" indent="0">
              <a:buNone/>
            </a:pPr>
            <a:endParaRPr lang="en-US" sz="2300" dirty="0"/>
          </a:p>
          <a:p>
            <a:pPr marL="0" indent="0">
              <a:buNone/>
            </a:pPr>
            <a:endParaRPr lang="en-US" sz="2000" dirty="0"/>
          </a:p>
          <a:p>
            <a:pPr marL="0" lvl="0" indent="0">
              <a:buNone/>
            </a:pPr>
            <a:endParaRPr lang="en-SG" sz="2000" dirty="0"/>
          </a:p>
        </p:txBody>
      </p:sp>
      <p:sp>
        <p:nvSpPr>
          <p:cNvPr id="4" name="Content Placeholder 3">
            <a:extLst>
              <a:ext uri="{FF2B5EF4-FFF2-40B4-BE49-F238E27FC236}">
                <a16:creationId xmlns="" xmlns:a16="http://schemas.microsoft.com/office/drawing/2014/main" id="{79FB2773-C169-47FF-EE28-2D78946AD70E}"/>
              </a:ext>
            </a:extLst>
          </p:cNvPr>
          <p:cNvSpPr>
            <a:spLocks noGrp="1"/>
          </p:cNvSpPr>
          <p:nvPr>
            <p:ph sz="half" idx="2"/>
          </p:nvPr>
        </p:nvSpPr>
        <p:spPr>
          <a:xfrm>
            <a:off x="4724400" y="609600"/>
            <a:ext cx="4038600" cy="5498977"/>
          </a:xfrm>
        </p:spPr>
        <p:txBody>
          <a:bodyPr>
            <a:normAutofit fontScale="70000" lnSpcReduction="20000"/>
          </a:bodyPr>
          <a:lstStyle/>
          <a:p>
            <a:pPr marL="0" indent="0">
              <a:buNone/>
            </a:pPr>
            <a:r>
              <a:rPr lang="en-US" dirty="0" err="1"/>
              <a:t>actualProduct</a:t>
            </a:r>
            <a:r>
              <a:rPr lang="en-US" dirty="0"/>
              <a:t> = </a:t>
            </a:r>
            <a:r>
              <a:rPr lang="en-US" dirty="0" err="1"/>
              <a:t>mult</a:t>
            </a:r>
            <a:r>
              <a:rPr lang="en-US" dirty="0"/>
              <a:t>(x, y);</a:t>
            </a:r>
          </a:p>
          <a:p>
            <a:pPr marL="0" indent="0">
              <a:buNone/>
            </a:pPr>
            <a:r>
              <a:rPr lang="en-US" dirty="0"/>
              <a:t>             // Again printing the expected and</a:t>
            </a:r>
          </a:p>
          <a:p>
            <a:pPr marL="0" indent="0">
              <a:buNone/>
            </a:pPr>
            <a:r>
              <a:rPr lang="en-US" dirty="0"/>
              <a:t>            // corresponding actual product</a:t>
            </a:r>
          </a:p>
          <a:p>
            <a:pPr marL="0" indent="0">
              <a:buNone/>
            </a:pPr>
            <a:r>
              <a:rPr lang="en-US" dirty="0"/>
              <a:t>            </a:t>
            </a:r>
            <a:r>
              <a:rPr lang="en-US" dirty="0" err="1"/>
              <a:t>System.out.println</a:t>
            </a:r>
            <a:r>
              <a:rPr lang="en-US" dirty="0"/>
              <a:t>("Expected: " + </a:t>
            </a:r>
            <a:r>
              <a:rPr lang="en-US" dirty="0" err="1"/>
              <a:t>expectedProduct</a:t>
            </a:r>
            <a:r>
              <a:rPr lang="en-US" dirty="0"/>
              <a:t>);</a:t>
            </a:r>
          </a:p>
          <a:p>
            <a:pPr marL="0" indent="0">
              <a:buNone/>
            </a:pPr>
            <a:r>
              <a:rPr lang="en-US" dirty="0"/>
              <a:t>            </a:t>
            </a:r>
            <a:r>
              <a:rPr lang="en-US" dirty="0" err="1"/>
              <a:t>System.out.println</a:t>
            </a:r>
            <a:r>
              <a:rPr lang="en-US" dirty="0"/>
              <a:t>("Actual: " + </a:t>
            </a:r>
            <a:r>
              <a:rPr lang="en-US" dirty="0" err="1"/>
              <a:t>actualProduct</a:t>
            </a:r>
            <a:r>
              <a:rPr lang="en-US" dirty="0"/>
              <a:t> + "\n\n");</a:t>
            </a:r>
          </a:p>
          <a:p>
            <a:pPr marL="0" indent="0">
              <a:buNone/>
            </a:pPr>
            <a:r>
              <a:rPr lang="en-US" dirty="0"/>
              <a:t>            assert(</a:t>
            </a:r>
            <a:r>
              <a:rPr lang="en-US" dirty="0" err="1"/>
              <a:t>expectedProduct</a:t>
            </a:r>
            <a:r>
              <a:rPr lang="en-US" dirty="0"/>
              <a:t> == </a:t>
            </a:r>
            <a:r>
              <a:rPr lang="en-US" dirty="0" err="1"/>
              <a:t>actualProduct</a:t>
            </a:r>
            <a:r>
              <a:rPr lang="en-US" dirty="0"/>
              <a:t>);     </a:t>
            </a:r>
          </a:p>
          <a:p>
            <a:pPr marL="0" indent="0">
              <a:buNone/>
            </a:pPr>
            <a:r>
              <a:rPr lang="en-US" dirty="0"/>
              <a:t>}</a:t>
            </a:r>
          </a:p>
          <a:p>
            <a:pPr marL="0" indent="0">
              <a:buNone/>
            </a:pPr>
            <a:r>
              <a:rPr lang="en-US" dirty="0"/>
              <a:t>}</a:t>
            </a:r>
          </a:p>
          <a:p>
            <a:pPr marL="0" indent="0">
              <a:buNone/>
            </a:pPr>
            <a:r>
              <a:rPr lang="en-US" dirty="0"/>
              <a:t>}  </a:t>
            </a:r>
          </a:p>
          <a:p>
            <a:pPr marL="0" indent="0">
              <a:buNone/>
            </a:pPr>
            <a:r>
              <a:rPr lang="en-US" dirty="0"/>
              <a:t> </a:t>
            </a:r>
          </a:p>
          <a:p>
            <a:pPr marL="0" indent="0">
              <a:buNone/>
            </a:pPr>
            <a:endParaRPr lang="en-US" sz="2300" b="1" dirty="0"/>
          </a:p>
          <a:p>
            <a:pPr marL="0" marR="0" indent="0" fontAlgn="base">
              <a:lnSpc>
                <a:spcPct val="107000"/>
              </a:lnSpc>
              <a:spcBef>
                <a:spcPts val="0"/>
              </a:spcBef>
              <a:spcAft>
                <a:spcPts val="0"/>
              </a:spcAft>
              <a:buNone/>
            </a:pPr>
            <a:r>
              <a:rPr lang="en-US" sz="23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Output</a:t>
            </a:r>
          </a:p>
          <a:p>
            <a:pPr marL="0" marR="0" indent="0" fontAlgn="base">
              <a:lnSpc>
                <a:spcPct val="107000"/>
              </a:lnSpc>
              <a:spcBef>
                <a:spcPts val="0"/>
              </a:spcBef>
              <a:spcAft>
                <a:spcPts val="0"/>
              </a:spcAft>
              <a:buNone/>
            </a:pP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ea typeface="Times New Roman" panose="02020603050405020304" pitchFamily="18" charset="0"/>
                <a:cs typeface="Courier New" panose="02070309020205020404" pitchFamily="49" charset="0"/>
              </a:rPr>
              <a:t>Product 1 : 85348320</a:t>
            </a:r>
            <a:endParaRPr lang="en-US" sz="1800" dirty="0">
              <a:effectLst/>
              <a:ea typeface="Calibri" panose="020F0502020204030204" pitchFamily="34" charset="0"/>
              <a:cs typeface="Times New Roman" panose="02020603050405020304" pitchFamily="18" charset="0"/>
            </a:endParaRPr>
          </a:p>
          <a:p>
            <a:pPr marL="0" marR="0" indent="0" fontAlgn="base">
              <a:lnSpc>
                <a:spcPct val="107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effectLst/>
                <a:ea typeface="Times New Roman" panose="02020603050405020304" pitchFamily="18" charset="0"/>
                <a:cs typeface="Courier New" panose="02070309020205020404" pitchFamily="49" charset="0"/>
              </a:rPr>
              <a:t>Product 2 : 21726</a:t>
            </a:r>
            <a:endParaRPr lang="en-US" sz="18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4279738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0DE96E4-99C2-41A1-E4A9-242BE8CE0E65}"/>
              </a:ext>
            </a:extLst>
          </p:cNvPr>
          <p:cNvSpPr>
            <a:spLocks noGrp="1"/>
          </p:cNvSpPr>
          <p:nvPr>
            <p:ph type="title"/>
          </p:nvPr>
        </p:nvSpPr>
        <p:spPr>
          <a:xfrm>
            <a:off x="457200" y="2438400"/>
            <a:ext cx="8229600" cy="1676400"/>
          </a:xfrm>
        </p:spPr>
        <p:txBody>
          <a:bodyPr>
            <a:normAutofit/>
          </a:bodyPr>
          <a:lstStyle/>
          <a:p>
            <a:r>
              <a:rPr lang="en-US" sz="3200" b="1" dirty="0"/>
              <a:t>Longest Sequence of 1 after flipping a bit</a:t>
            </a:r>
          </a:p>
        </p:txBody>
      </p:sp>
    </p:spTree>
    <p:extLst>
      <p:ext uri="{BB962C8B-B14F-4D97-AF65-F5344CB8AC3E}">
        <p14:creationId xmlns:p14="http://schemas.microsoft.com/office/powerpoint/2010/main" val="22557500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90501"/>
            <a:ext cx="5105400" cy="838200"/>
          </a:xfrm>
        </p:spPr>
        <p:txBody>
          <a:bodyPr wrap="square" anchor="b">
            <a:normAutofit/>
          </a:bodyPr>
          <a:lstStyle/>
          <a:p>
            <a:r>
              <a:rPr lang="en-SG" sz="3200" dirty="0"/>
              <a:t>Longest Sequence</a:t>
            </a:r>
          </a:p>
        </p:txBody>
      </p:sp>
      <p:sp>
        <p:nvSpPr>
          <p:cNvPr id="5" name="Subtitle 4"/>
          <p:cNvSpPr>
            <a:spLocks noGrp="1"/>
          </p:cNvSpPr>
          <p:nvPr>
            <p:ph type="body" idx="1"/>
          </p:nvPr>
        </p:nvSpPr>
        <p:spPr>
          <a:xfrm>
            <a:off x="1184696" y="1447800"/>
            <a:ext cx="6740104" cy="4876799"/>
          </a:xfrm>
        </p:spPr>
        <p:txBody>
          <a:bodyPr wrap="square" anchor="t">
            <a:normAutofit/>
          </a:bodyPr>
          <a:lstStyle/>
          <a:p>
            <a:pPr marL="285750" indent="-285750">
              <a:buFont typeface="Arial" panose="020B0604020202020204" pitchFamily="34" charset="0"/>
              <a:buChar char="•"/>
            </a:pPr>
            <a:r>
              <a:rPr lang="en-US" sz="1800" i="0" dirty="0">
                <a:solidFill>
                  <a:srgbClr val="202124"/>
                </a:solidFill>
                <a:effectLst/>
                <a:latin typeface="+mn-lt"/>
              </a:rPr>
              <a:t>The longest subsequence </a:t>
            </a:r>
            <a:r>
              <a:rPr lang="en-US" sz="1800" i="0" dirty="0" smtClean="0">
                <a:solidFill>
                  <a:srgbClr val="202124"/>
                </a:solidFill>
                <a:effectLst/>
                <a:latin typeface="+mn-lt"/>
              </a:rPr>
              <a:t>is common </a:t>
            </a:r>
            <a:r>
              <a:rPr lang="en-US" sz="1800" i="0" dirty="0">
                <a:solidFill>
                  <a:srgbClr val="202124"/>
                </a:solidFill>
                <a:effectLst/>
                <a:latin typeface="+mn-lt"/>
              </a:rPr>
              <a:t>to all the given sequences is referred to as Longest Common Subsequence.</a:t>
            </a:r>
          </a:p>
          <a:p>
            <a:pPr marL="285750" indent="-285750">
              <a:buFont typeface="Arial" panose="020B0604020202020204" pitchFamily="34" charset="0"/>
              <a:buChar char="•"/>
            </a:pPr>
            <a:endParaRPr lang="en-US" sz="1800" dirty="0">
              <a:solidFill>
                <a:srgbClr val="202124"/>
              </a:solidFill>
              <a:latin typeface="+mn-lt"/>
            </a:endParaRPr>
          </a:p>
          <a:p>
            <a:pPr marL="285750" indent="-285750">
              <a:buFont typeface="Arial" panose="020B0604020202020204" pitchFamily="34" charset="0"/>
              <a:buChar char="•"/>
            </a:pPr>
            <a:r>
              <a:rPr lang="en-US" sz="1800" i="0" dirty="0">
                <a:solidFill>
                  <a:srgbClr val="202124"/>
                </a:solidFill>
                <a:effectLst/>
                <a:latin typeface="+mn-lt"/>
              </a:rPr>
              <a:t>The reason for using the LCS is to restrict the element of the subsequences from occupying the consecutive position within the original sequences.</a:t>
            </a:r>
          </a:p>
          <a:p>
            <a:pPr marL="285750" indent="-285750">
              <a:buFont typeface="Arial" panose="020B0604020202020204" pitchFamily="34" charset="0"/>
              <a:buChar char="•"/>
            </a:pPr>
            <a:endParaRPr lang="en-US" sz="1800" dirty="0">
              <a:solidFill>
                <a:srgbClr val="202124"/>
              </a:solidFill>
              <a:latin typeface="+mn-lt"/>
            </a:endParaRPr>
          </a:p>
          <a:p>
            <a:endParaRPr lang="en-US" sz="1800" i="0" dirty="0">
              <a:solidFill>
                <a:srgbClr val="202124"/>
              </a:solidFill>
              <a:effectLst/>
              <a:latin typeface="+mn-lt"/>
            </a:endParaRPr>
          </a:p>
          <a:p>
            <a:r>
              <a:rPr lang="en-US" sz="1800" b="1" dirty="0">
                <a:solidFill>
                  <a:srgbClr val="202124"/>
                </a:solidFill>
                <a:latin typeface="+mn-lt"/>
              </a:rPr>
              <a:t>Examples</a:t>
            </a:r>
          </a:p>
          <a:p>
            <a:r>
              <a:rPr lang="en-US" sz="1800" dirty="0">
                <a:latin typeface="+mn-lt"/>
              </a:rPr>
              <a:t>     Input : 1775         </a:t>
            </a:r>
          </a:p>
          <a:p>
            <a:r>
              <a:rPr lang="en-US" sz="1800" dirty="0">
                <a:latin typeface="+mn-lt"/>
              </a:rPr>
              <a:t>     Output : 8 </a:t>
            </a:r>
          </a:p>
          <a:p>
            <a:endParaRPr lang="en-US" sz="1800" dirty="0">
              <a:latin typeface="+mn-lt"/>
            </a:endParaRPr>
          </a:p>
          <a:p>
            <a:r>
              <a:rPr kumimoji="0" lang="en-US" alt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273239"/>
                </a:solidFill>
                <a:effectLst/>
                <a:latin typeface="+mn-lt"/>
                <a:ea typeface="Times New Roman" panose="02020603050405020304" pitchFamily="18" charset="0"/>
                <a:cs typeface="Courier New" panose="02070309020205020404" pitchFamily="49" charset="0"/>
              </a:rPr>
              <a:t>Binary representation of 1775 is 110111</a:t>
            </a:r>
            <a:r>
              <a:rPr kumimoji="0" lang="en-US" altLang="en-US" sz="1600" b="1" i="0" u="none" strike="noStrike" cap="none" normalizeH="0" baseline="0" dirty="0">
                <a:ln>
                  <a:noFill/>
                </a:ln>
                <a:solidFill>
                  <a:srgbClr val="273239"/>
                </a:solidFill>
                <a:effectLst/>
                <a:latin typeface="+mn-lt"/>
                <a:ea typeface="Times New Roman" panose="02020603050405020304" pitchFamily="18" charset="0"/>
                <a:cs typeface="Courier New" panose="02070309020205020404" pitchFamily="49" charset="0"/>
              </a:rPr>
              <a:t>0</a:t>
            </a:r>
            <a:r>
              <a:rPr kumimoji="0" lang="en-US" altLang="en-US" sz="1600" b="0" i="0" u="none" strike="noStrike" cap="none" normalizeH="0" baseline="0" dirty="0">
                <a:ln>
                  <a:noFill/>
                </a:ln>
                <a:solidFill>
                  <a:srgbClr val="273239"/>
                </a:solidFill>
                <a:effectLst/>
                <a:latin typeface="+mn-lt"/>
                <a:ea typeface="Times New Roman" panose="02020603050405020304" pitchFamily="18" charset="0"/>
                <a:cs typeface="Courier New" panose="02070309020205020404" pitchFamily="49" charset="0"/>
              </a:rPr>
              <a:t>1111.After flipping the highlighted bit, we get </a:t>
            </a:r>
            <a:r>
              <a:rPr kumimoji="0" lang="en-US" altLang="en-US" sz="1600" b="0" i="0" u="none" strike="noStrike" cap="none" normalizeH="0" baseline="0" dirty="0">
                <a:ln>
                  <a:noFill/>
                </a:ln>
                <a:solidFill>
                  <a:srgbClr val="273239"/>
                </a:solidFill>
                <a:effectLst/>
                <a:latin typeface="+mn-lt"/>
                <a:ea typeface="Calibri" panose="020F0502020204030204" pitchFamily="34" charset="0"/>
                <a:cs typeface="Times New Roman" panose="02020603050405020304" pitchFamily="18" charset="0"/>
              </a:rPr>
              <a:t>consecutive 8 bits. </a:t>
            </a:r>
            <a:endParaRPr kumimoji="0" lang="en-US" altLang="en-US" sz="1600" b="0" i="0" u="none" strike="noStrike" cap="none" normalizeH="0" baseline="0" dirty="0">
              <a:ln>
                <a:noFill/>
              </a:ln>
              <a:solidFill>
                <a:schemeClr val="tx1"/>
              </a:solidFill>
              <a:effectLst/>
              <a:latin typeface="+mn-lt"/>
            </a:endParaRPr>
          </a:p>
          <a:p>
            <a:endParaRPr lang="en-US" sz="1800" dirty="0">
              <a:latin typeface="+mn-lt"/>
            </a:endParaRPr>
          </a:p>
          <a:p>
            <a:endParaRPr lang="en-US" sz="1800" dirty="0">
              <a:latin typeface="+mn-lt"/>
            </a:endParaRPr>
          </a:p>
          <a:p>
            <a:pPr marL="285750" indent="-285750">
              <a:buFont typeface="Arial" panose="020B0604020202020204" pitchFamily="34" charset="0"/>
              <a:buChar char="•"/>
            </a:pPr>
            <a:endParaRPr lang="en-US" sz="1800" dirty="0">
              <a:latin typeface="+mn-lt"/>
            </a:endParaRPr>
          </a:p>
          <a:p>
            <a:pPr lvl="2"/>
            <a:endParaRPr lang="en-SG" sz="2000" b="1" dirty="0">
              <a:solidFill>
                <a:schemeClr val="tx1"/>
              </a:solidFill>
            </a:endParaRPr>
          </a:p>
        </p:txBody>
      </p:sp>
      <p:sp>
        <p:nvSpPr>
          <p:cNvPr id="10" name="Footer Placeholder 3">
            <a:extLst>
              <a:ext uri="{FF2B5EF4-FFF2-40B4-BE49-F238E27FC236}">
                <a16:creationId xmlns="" xmlns:a16="http://schemas.microsoft.com/office/drawing/2014/main" id="{F0A2EC00-5126-374A-DF5F-C867086CA9E9}"/>
              </a:ext>
            </a:extLst>
          </p:cNvPr>
          <p:cNvSpPr>
            <a:spLocks noGrp="1"/>
          </p:cNvSpPr>
          <p:nvPr>
            <p:ph type="ftr" sz="quarter" idx="3"/>
          </p:nvPr>
        </p:nvSpPr>
        <p:spPr>
          <a:xfrm>
            <a:off x="685800" y="6477000"/>
            <a:ext cx="7239000" cy="365125"/>
          </a:xfrm>
        </p:spPr>
        <p:txBody>
          <a:bodyPr/>
          <a:lstStyle/>
          <a:p>
            <a:pPr>
              <a:spcAft>
                <a:spcPts val="600"/>
              </a:spcAft>
            </a:pPr>
            <a:r>
              <a:rPr lang="en-US"/>
              <a:t>© 2016 SMART Training Resources Pvt. Ltd.</a:t>
            </a:r>
          </a:p>
        </p:txBody>
      </p:sp>
      <p:sp>
        <p:nvSpPr>
          <p:cNvPr id="6" name="Rectangle 3">
            <a:extLst>
              <a:ext uri="{FF2B5EF4-FFF2-40B4-BE49-F238E27FC236}">
                <a16:creationId xmlns="" xmlns:a16="http://schemas.microsoft.com/office/drawing/2014/main" id="{EFAD3AB9-5596-EC41-1F05-817ED696918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8B692592-44C5-A559-965F-C5A81D78733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233603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582</Words>
  <Application>Microsoft Office PowerPoint</Application>
  <PresentationFormat>On-screen Show (4:3)</PresentationFormat>
  <Paragraphs>224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Smart_ppt_Theme</vt:lpstr>
      <vt:lpstr>Karatsuba Algorithm </vt:lpstr>
      <vt:lpstr>Introduction</vt:lpstr>
      <vt:lpstr>Algorithm Steps</vt:lpstr>
      <vt:lpstr>  </vt:lpstr>
      <vt:lpstr>Example Program</vt:lpstr>
      <vt:lpstr>PowerPoint Presentation</vt:lpstr>
      <vt:lpstr> </vt:lpstr>
      <vt:lpstr>Longest Sequence of 1 after flipping a bit</vt:lpstr>
      <vt:lpstr>Longest Sequence</vt:lpstr>
      <vt:lpstr>Long Sequence-Example Program</vt:lpstr>
      <vt:lpstr> </vt:lpstr>
      <vt:lpstr>Swap two nibbles in a byte</vt:lpstr>
      <vt:lpstr>Swap two nibbles in a byte</vt:lpstr>
      <vt:lpstr>Example Program</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2022-10-12T09:06:47Z</dcterms:modified>
</cp:coreProperties>
</file>