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7"/>
  </p:notesMasterIdLst>
  <p:sldIdLst>
    <p:sldId id="259" r:id="rId2"/>
    <p:sldId id="1210" r:id="rId3"/>
    <p:sldId id="1205" r:id="rId4"/>
    <p:sldId id="1202" r:id="rId5"/>
    <p:sldId id="1029" r:id="rId6"/>
    <p:sldId id="1211" r:id="rId7"/>
    <p:sldId id="975" r:id="rId8"/>
    <p:sldId id="1123" r:id="rId9"/>
    <p:sldId id="1206" r:id="rId10"/>
    <p:sldId id="1212" r:id="rId11"/>
    <p:sldId id="1207" r:id="rId12"/>
    <p:sldId id="1162" r:id="rId13"/>
    <p:sldId id="1208" r:id="rId14"/>
    <p:sldId id="967" r:id="rId15"/>
    <p:sldId id="120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210"/>
            <p14:sldId id="1205"/>
            <p14:sldId id="1202"/>
            <p14:sldId id="1029"/>
            <p14:sldId id="1211"/>
            <p14:sldId id="975"/>
            <p14:sldId id="1123"/>
            <p14:sldId id="1206"/>
            <p14:sldId id="1212"/>
            <p14:sldId id="1207"/>
            <p14:sldId id="1162"/>
            <p14:sldId id="1208"/>
            <p14:sldId id="967"/>
            <p14:sldId id="1209"/>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guide id="5" pos="3072">
          <p15:clr>
            <a:srgbClr val="A4A3A4"/>
          </p15:clr>
        </p15:guide>
        <p15:guide id="6" pos="384">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8225" autoAdjust="0"/>
  </p:normalViewPr>
  <p:slideViewPr>
    <p:cSldViewPr>
      <p:cViewPr varScale="1">
        <p:scale>
          <a:sx n="70" d="100"/>
          <a:sy n="70" d="100"/>
        </p:scale>
        <p:origin x="-1422" y="-96"/>
      </p:cViewPr>
      <p:guideLst>
        <p:guide orient="horz" pos="2160"/>
        <p:guide orient="horz" pos="576"/>
        <p:guide pos="2880"/>
        <p:guide pos="288"/>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extLst>
      <p:ext uri="{BB962C8B-B14F-4D97-AF65-F5344CB8AC3E}">
        <p14:creationId xmlns:p14="http://schemas.microsoft.com/office/powerpoint/2010/main" val="65470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extLst>
      <p:ext uri="{BB962C8B-B14F-4D97-AF65-F5344CB8AC3E}">
        <p14:creationId xmlns:p14="http://schemas.microsoft.com/office/powerpoint/2010/main" val="265042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51582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extLst>
      <p:ext uri="{BB962C8B-B14F-4D97-AF65-F5344CB8AC3E}">
        <p14:creationId xmlns:p14="http://schemas.microsoft.com/office/powerpoint/2010/main" val="246328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extLst>
      <p:ext uri="{BB962C8B-B14F-4D97-AF65-F5344CB8AC3E}">
        <p14:creationId xmlns:p14="http://schemas.microsoft.com/office/powerpoint/2010/main" val="249315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extLst>
      <p:ext uri="{BB962C8B-B14F-4D97-AF65-F5344CB8AC3E}">
        <p14:creationId xmlns:p14="http://schemas.microsoft.com/office/powerpoint/2010/main" val="254802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extLst>
      <p:ext uri="{BB962C8B-B14F-4D97-AF65-F5344CB8AC3E}">
        <p14:creationId xmlns:p14="http://schemas.microsoft.com/office/powerpoint/2010/main" val="56412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2085111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extLst>
      <p:ext uri="{BB962C8B-B14F-4D97-AF65-F5344CB8AC3E}">
        <p14:creationId xmlns:p14="http://schemas.microsoft.com/office/powerpoint/2010/main" val="118200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SORTING</a:t>
            </a:r>
            <a:br>
              <a:rPr lang="en-US" sz="3600" dirty="0" smtClean="0"/>
            </a:br>
            <a:endParaRPr lang="en-IN" sz="1800" dirty="0">
              <a:latin typeface="+mn-lt"/>
            </a:endParaRPr>
          </a:p>
        </p:txBody>
      </p:sp>
    </p:spTree>
    <p:custDataLst>
      <p:tags r:id="rId1"/>
    </p:custData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Quick select </a:t>
            </a:r>
            <a:r>
              <a:rPr lang="en-US" sz="3600" dirty="0" smtClean="0"/>
              <a:t>Algorithm</a:t>
            </a:r>
            <a:endParaRPr lang="en-US" sz="3600" dirty="0"/>
          </a:p>
        </p:txBody>
      </p:sp>
    </p:spTree>
    <p:custDataLst>
      <p:tags r:id="rId1"/>
    </p:custDataLst>
    <p:extLst>
      <p:ext uri="{BB962C8B-B14F-4D97-AF65-F5344CB8AC3E}">
        <p14:creationId xmlns:p14="http://schemas.microsoft.com/office/powerpoint/2010/main" val="2312192482"/>
      </p:ext>
    </p:extLst>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76200"/>
            <a:ext cx="7239000" cy="533400"/>
          </a:xfrm>
        </p:spPr>
        <p:txBody>
          <a:bodyPr>
            <a:noAutofit/>
          </a:bodyPr>
          <a:lstStyle/>
          <a:p>
            <a:r>
              <a:rPr lang="en-US" dirty="0" smtClean="0"/>
              <a:t>Quick select Algorithm</a:t>
            </a:r>
            <a:r>
              <a:rPr lang="en-US" dirty="0"/>
              <a:t/>
            </a:r>
            <a:br>
              <a:rPr lang="en-US" dirty="0"/>
            </a:br>
            <a:endParaRPr lang="en-US" dirty="0"/>
          </a:p>
        </p:txBody>
      </p:sp>
      <p:sp>
        <p:nvSpPr>
          <p:cNvPr id="3" name="Content Placeholder 2"/>
          <p:cNvSpPr>
            <a:spLocks noGrp="1"/>
          </p:cNvSpPr>
          <p:nvPr>
            <p:ph idx="1"/>
          </p:nvPr>
        </p:nvSpPr>
        <p:spPr>
          <a:xfrm>
            <a:off x="228600" y="990600"/>
            <a:ext cx="8534400" cy="5105400"/>
          </a:xfrm>
        </p:spPr>
        <p:txBody>
          <a:bodyPr>
            <a:normAutofit/>
          </a:bodyPr>
          <a:lstStyle/>
          <a:p>
            <a:pPr marL="0" indent="0">
              <a:buNone/>
            </a:pPr>
            <a:r>
              <a:rPr lang="en-US" sz="1800" b="1" dirty="0" smtClean="0"/>
              <a:t>Definition:</a:t>
            </a:r>
          </a:p>
          <a:p>
            <a:pPr marL="0" indent="0">
              <a:buNone/>
            </a:pPr>
            <a:r>
              <a:rPr lang="en-US" sz="1800" dirty="0">
                <a:latin typeface="+mn-lt"/>
              </a:rPr>
              <a:t>Quickselect</a:t>
            </a:r>
            <a:r>
              <a:rPr lang="en-US" sz="1800" u="sng" dirty="0">
                <a:latin typeface="+mn-lt"/>
              </a:rPr>
              <a:t> </a:t>
            </a:r>
            <a:r>
              <a:rPr lang="en-US" sz="1800" dirty="0">
                <a:latin typeface="+mn-lt"/>
              </a:rPr>
              <a:t>is a selection algorithm to find the k-</a:t>
            </a:r>
            <a:r>
              <a:rPr lang="en-US" sz="1800" dirty="0" err="1">
                <a:latin typeface="+mn-lt"/>
              </a:rPr>
              <a:t>th</a:t>
            </a:r>
            <a:r>
              <a:rPr lang="en-US" sz="1800" dirty="0">
                <a:latin typeface="+mn-lt"/>
              </a:rPr>
              <a:t> smallest element in an unordered list. It is related to the quick sort sorting algorithm</a:t>
            </a:r>
            <a:r>
              <a:rPr lang="en-US" sz="1800" dirty="0" smtClean="0">
                <a:latin typeface="+mn-lt"/>
              </a:rPr>
              <a:t>.</a:t>
            </a:r>
          </a:p>
          <a:p>
            <a:pPr marL="0" indent="0">
              <a:buNone/>
            </a:pPr>
            <a:endParaRPr lang="en-US" sz="1800" b="1" dirty="0">
              <a:latin typeface="+mn-lt"/>
            </a:endParaRPr>
          </a:p>
          <a:p>
            <a:pPr marL="0" indent="0">
              <a:buNone/>
            </a:pPr>
            <a:r>
              <a:rPr lang="en-US" sz="1800" b="1" dirty="0"/>
              <a:t>Examples:</a:t>
            </a:r>
            <a:r>
              <a:rPr lang="en-US" sz="1800" dirty="0"/>
              <a:t> </a:t>
            </a:r>
          </a:p>
          <a:p>
            <a:pPr marL="0" indent="0">
              <a:buNone/>
            </a:pPr>
            <a:r>
              <a:rPr lang="en-US" sz="1800" dirty="0"/>
              <a:t>Input: </a:t>
            </a:r>
            <a:r>
              <a:rPr lang="en-US" sz="1800" dirty="0" err="1"/>
              <a:t>arr</a:t>
            </a:r>
            <a:r>
              <a:rPr lang="en-US" sz="1800" dirty="0"/>
              <a:t>[] = {7, 10, 4, 3, 20, 15}</a:t>
            </a:r>
          </a:p>
          <a:p>
            <a:pPr marL="0" indent="0">
              <a:buNone/>
            </a:pPr>
            <a:r>
              <a:rPr lang="en-US" sz="1800" dirty="0"/>
              <a:t>           k = 3</a:t>
            </a:r>
          </a:p>
          <a:p>
            <a:pPr marL="0" indent="0">
              <a:buNone/>
            </a:pPr>
            <a:r>
              <a:rPr lang="en-US" sz="1800" dirty="0"/>
              <a:t>Output: 7</a:t>
            </a:r>
          </a:p>
          <a:p>
            <a:pPr marL="0" indent="0">
              <a:buNone/>
            </a:pPr>
            <a:r>
              <a:rPr lang="en-US" sz="1800" dirty="0"/>
              <a:t> </a:t>
            </a:r>
          </a:p>
          <a:p>
            <a:pPr marL="0" indent="0">
              <a:buNone/>
            </a:pPr>
            <a:r>
              <a:rPr lang="en-US" sz="1800" dirty="0"/>
              <a:t>Input: </a:t>
            </a:r>
            <a:r>
              <a:rPr lang="en-US" sz="1800" dirty="0" err="1"/>
              <a:t>arr</a:t>
            </a:r>
            <a:r>
              <a:rPr lang="en-US" sz="1800" dirty="0"/>
              <a:t>[] = {7, 10, 4, 3, 20, 15}</a:t>
            </a:r>
          </a:p>
          <a:p>
            <a:pPr marL="0" indent="0">
              <a:buNone/>
            </a:pPr>
            <a:r>
              <a:rPr lang="en-US" sz="1800" dirty="0"/>
              <a:t>           k = 4</a:t>
            </a:r>
          </a:p>
          <a:p>
            <a:pPr marL="0" indent="0">
              <a:buNone/>
            </a:pPr>
            <a:r>
              <a:rPr lang="en-US" sz="1800" dirty="0"/>
              <a:t>Output: 10</a:t>
            </a:r>
          </a:p>
          <a:p>
            <a:pPr marL="0" indent="0">
              <a:buNone/>
            </a:pPr>
            <a:endParaRPr lang="en-US" sz="1800" b="1" dirty="0">
              <a:latin typeface="+mn-lt"/>
            </a:endParaRPr>
          </a:p>
        </p:txBody>
      </p:sp>
    </p:spTree>
    <p:extLst>
      <p:ext uri="{BB962C8B-B14F-4D97-AF65-F5344CB8AC3E}">
        <p14:creationId xmlns:p14="http://schemas.microsoft.com/office/powerpoint/2010/main" val="272502483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6698"/>
          </a:xfrm>
          <a:prstGeom prst="rect">
            <a:avLst/>
          </a:prstGeom>
        </p:spPr>
        <p:txBody>
          <a:bodyPr wrap="square">
            <a:spAutoFit/>
          </a:bodyPr>
          <a:lstStyle/>
          <a:p>
            <a:pPr marL="648000" indent="-648000" algn="just">
              <a:lnSpc>
                <a:spcPct val="112000"/>
              </a:lnSpc>
              <a:spcBef>
                <a:spcPts val="300"/>
              </a:spcBef>
              <a:spcAft>
                <a:spcPts val="300"/>
              </a:spcAft>
            </a:pPr>
            <a:r>
              <a:rPr lang="en-US" sz="1600" dirty="0"/>
              <a:t>	</a:t>
            </a:r>
            <a:endParaRPr lang="en-IN" sz="1600" dirty="0"/>
          </a:p>
        </p:txBody>
      </p:sp>
      <p:sp>
        <p:nvSpPr>
          <p:cNvPr id="6" name="Content Placeholder 5"/>
          <p:cNvSpPr>
            <a:spLocks noGrp="1"/>
          </p:cNvSpPr>
          <p:nvPr>
            <p:ph sz="half" idx="2"/>
          </p:nvPr>
        </p:nvSpPr>
        <p:spPr>
          <a:xfrm>
            <a:off x="4417422" y="759568"/>
            <a:ext cx="4726577" cy="5638800"/>
          </a:xfrm>
        </p:spPr>
        <p:txBody>
          <a:bodyPr>
            <a:normAutofit fontScale="25000" lnSpcReduction="20000"/>
          </a:bodyPr>
          <a:lstStyle/>
          <a:p>
            <a:pPr marL="0" indent="0">
              <a:buNone/>
            </a:pPr>
            <a:r>
              <a:rPr lang="en-US" sz="6400" dirty="0" smtClean="0"/>
              <a:t>static </a:t>
            </a:r>
            <a:r>
              <a:rPr lang="en-US" sz="6400" dirty="0" err="1"/>
              <a:t>int</a:t>
            </a:r>
            <a:r>
              <a:rPr lang="en-US" sz="6400" dirty="0"/>
              <a:t> </a:t>
            </a:r>
            <a:r>
              <a:rPr lang="en-US" sz="6400" dirty="0" err="1"/>
              <a:t>kthSmallest</a:t>
            </a:r>
            <a:r>
              <a:rPr lang="en-US" sz="6400" dirty="0"/>
              <a:t>(</a:t>
            </a:r>
            <a:r>
              <a:rPr lang="en-US" sz="6400" dirty="0" err="1"/>
              <a:t>int</a:t>
            </a:r>
            <a:r>
              <a:rPr lang="en-US" sz="6400" dirty="0"/>
              <a:t> a[], </a:t>
            </a:r>
            <a:r>
              <a:rPr lang="en-US" sz="6400" dirty="0" err="1"/>
              <a:t>int</a:t>
            </a:r>
            <a:r>
              <a:rPr lang="en-US" sz="6400" dirty="0"/>
              <a:t> left</a:t>
            </a:r>
            <a:r>
              <a:rPr lang="en-US" sz="6400" dirty="0" smtClean="0"/>
              <a:t>, </a:t>
            </a:r>
            <a:r>
              <a:rPr lang="en-US" sz="6400" dirty="0" err="1"/>
              <a:t>int</a:t>
            </a:r>
            <a:r>
              <a:rPr lang="en-US" sz="6400" dirty="0"/>
              <a:t> right, </a:t>
            </a:r>
            <a:r>
              <a:rPr lang="en-US" sz="6400" dirty="0" err="1"/>
              <a:t>int</a:t>
            </a:r>
            <a:r>
              <a:rPr lang="en-US" sz="6400" dirty="0"/>
              <a:t> k</a:t>
            </a:r>
            <a:r>
              <a:rPr lang="en-US" sz="6400" dirty="0" smtClean="0"/>
              <a:t>){</a:t>
            </a:r>
            <a:endParaRPr lang="en-US" sz="6400" dirty="0"/>
          </a:p>
          <a:p>
            <a:pPr marL="0" indent="0">
              <a:buNone/>
            </a:pPr>
            <a:r>
              <a:rPr lang="en-US" sz="6400" dirty="0"/>
              <a:t>        while (left &lt;= right</a:t>
            </a:r>
            <a:r>
              <a:rPr lang="en-US" sz="6400" dirty="0" smtClean="0"/>
              <a:t>){</a:t>
            </a:r>
            <a:endParaRPr lang="en-US" sz="6400" dirty="0"/>
          </a:p>
          <a:p>
            <a:pPr marL="0" indent="0">
              <a:buNone/>
            </a:pPr>
            <a:r>
              <a:rPr lang="en-US" sz="6400" dirty="0" err="1" smtClean="0"/>
              <a:t>int</a:t>
            </a:r>
            <a:r>
              <a:rPr lang="en-US" sz="6400" dirty="0" smtClean="0"/>
              <a:t> </a:t>
            </a:r>
            <a:r>
              <a:rPr lang="en-US" sz="6400" dirty="0" err="1"/>
              <a:t>pivotIndex</a:t>
            </a:r>
            <a:r>
              <a:rPr lang="en-US" sz="6400" dirty="0"/>
              <a:t> = partition(a, left, right</a:t>
            </a:r>
            <a:r>
              <a:rPr lang="en-US" sz="6400" dirty="0" smtClean="0"/>
              <a:t>);     </a:t>
            </a:r>
            <a:endParaRPr lang="en-US" sz="6400" dirty="0"/>
          </a:p>
          <a:p>
            <a:pPr marL="0" indent="0">
              <a:buNone/>
            </a:pPr>
            <a:r>
              <a:rPr lang="en-US" sz="6400" dirty="0" smtClean="0"/>
              <a:t>	if </a:t>
            </a:r>
            <a:r>
              <a:rPr lang="en-US" sz="6400" dirty="0"/>
              <a:t>(</a:t>
            </a:r>
            <a:r>
              <a:rPr lang="en-US" sz="6400" dirty="0" err="1"/>
              <a:t>pivotIndex</a:t>
            </a:r>
            <a:r>
              <a:rPr lang="en-US" sz="6400" dirty="0"/>
              <a:t> == k - 1)</a:t>
            </a:r>
          </a:p>
          <a:p>
            <a:pPr marL="0" indent="0">
              <a:buNone/>
            </a:pPr>
            <a:r>
              <a:rPr lang="en-US" sz="6400" dirty="0"/>
              <a:t>               </a:t>
            </a:r>
            <a:r>
              <a:rPr lang="en-US" sz="6400" dirty="0" smtClean="0"/>
              <a:t>	 </a:t>
            </a:r>
            <a:r>
              <a:rPr lang="en-US" sz="6400" dirty="0"/>
              <a:t>return a[</a:t>
            </a:r>
            <a:r>
              <a:rPr lang="en-US" sz="6400" dirty="0" err="1"/>
              <a:t>pivotIndex</a:t>
            </a:r>
            <a:r>
              <a:rPr lang="en-US" sz="6400" dirty="0" smtClean="0"/>
              <a:t>];</a:t>
            </a:r>
          </a:p>
          <a:p>
            <a:pPr marL="0" indent="0">
              <a:buNone/>
            </a:pPr>
            <a:r>
              <a:rPr lang="en-US" sz="6400" dirty="0" smtClean="0"/>
              <a:t>	else if(</a:t>
            </a:r>
            <a:r>
              <a:rPr lang="en-US" sz="6400" dirty="0" err="1" smtClean="0"/>
              <a:t>pivotIndex</a:t>
            </a:r>
            <a:r>
              <a:rPr lang="en-US" sz="6400" dirty="0" smtClean="0"/>
              <a:t>&gt;k-1)</a:t>
            </a:r>
            <a:endParaRPr lang="en-US" sz="6400" dirty="0"/>
          </a:p>
          <a:p>
            <a:pPr marL="0" indent="0">
              <a:buNone/>
            </a:pPr>
            <a:r>
              <a:rPr lang="en-US" sz="6400" dirty="0" smtClean="0"/>
              <a:t>	 right </a:t>
            </a:r>
            <a:r>
              <a:rPr lang="en-US" sz="6400" dirty="0"/>
              <a:t>= </a:t>
            </a:r>
            <a:r>
              <a:rPr lang="en-US" sz="6400" dirty="0" err="1"/>
              <a:t>pivotIndex</a:t>
            </a:r>
            <a:r>
              <a:rPr lang="en-US" sz="6400" dirty="0"/>
              <a:t> - 1</a:t>
            </a:r>
            <a:r>
              <a:rPr lang="en-US" sz="6400" dirty="0" smtClean="0"/>
              <a:t>; </a:t>
            </a:r>
            <a:endParaRPr lang="en-US" sz="6400" dirty="0"/>
          </a:p>
          <a:p>
            <a:pPr marL="0" indent="0">
              <a:buNone/>
            </a:pPr>
            <a:r>
              <a:rPr lang="en-US" sz="6400" dirty="0"/>
              <a:t>	</a:t>
            </a:r>
            <a:r>
              <a:rPr lang="en-US" sz="6400" dirty="0" smtClean="0"/>
              <a:t>else</a:t>
            </a:r>
          </a:p>
          <a:p>
            <a:pPr marL="0" indent="0">
              <a:buNone/>
            </a:pPr>
            <a:r>
              <a:rPr lang="en-US" sz="6400" dirty="0" smtClean="0"/>
              <a:t>  	  left </a:t>
            </a:r>
            <a:r>
              <a:rPr lang="en-US" sz="6400" dirty="0"/>
              <a:t>= </a:t>
            </a:r>
            <a:r>
              <a:rPr lang="en-US" sz="6400" dirty="0" err="1"/>
              <a:t>pivotIndex</a:t>
            </a:r>
            <a:r>
              <a:rPr lang="en-US" sz="6400" dirty="0"/>
              <a:t> + 1;</a:t>
            </a:r>
          </a:p>
          <a:p>
            <a:pPr marL="0" indent="0">
              <a:buNone/>
            </a:pPr>
            <a:r>
              <a:rPr lang="en-US" sz="6400" dirty="0"/>
              <a:t>        }</a:t>
            </a:r>
          </a:p>
          <a:p>
            <a:pPr marL="0" indent="0">
              <a:buNone/>
            </a:pPr>
            <a:r>
              <a:rPr lang="en-US" sz="6400" dirty="0"/>
              <a:t>        return -1;</a:t>
            </a:r>
          </a:p>
          <a:p>
            <a:pPr marL="0" indent="0">
              <a:buNone/>
            </a:pPr>
            <a:r>
              <a:rPr lang="en-US" sz="6400" dirty="0"/>
              <a:t>    </a:t>
            </a:r>
            <a:r>
              <a:rPr lang="en-US" sz="6400" dirty="0" smtClean="0"/>
              <a:t>}</a:t>
            </a:r>
            <a:endParaRPr lang="en-US" sz="6400" dirty="0"/>
          </a:p>
          <a:p>
            <a:pPr marL="0" indent="0">
              <a:buNone/>
            </a:pPr>
            <a:r>
              <a:rPr lang="en-US" sz="6400" dirty="0"/>
              <a:t>    public static void main (String[] </a:t>
            </a:r>
            <a:r>
              <a:rPr lang="en-US" sz="6400" dirty="0" err="1"/>
              <a:t>args</a:t>
            </a:r>
            <a:r>
              <a:rPr lang="en-US" sz="6400" dirty="0" smtClean="0"/>
              <a:t>){</a:t>
            </a:r>
            <a:endParaRPr lang="en-US" sz="6400" dirty="0"/>
          </a:p>
          <a:p>
            <a:pPr marL="0" indent="0">
              <a:buNone/>
            </a:pPr>
            <a:r>
              <a:rPr lang="en-US" sz="6400" dirty="0"/>
              <a:t>        </a:t>
            </a:r>
            <a:r>
              <a:rPr lang="en-US" sz="6400" dirty="0" err="1"/>
              <a:t>int</a:t>
            </a:r>
            <a:r>
              <a:rPr lang="en-US" sz="6400" dirty="0"/>
              <a:t> </a:t>
            </a:r>
            <a:r>
              <a:rPr lang="en-US" sz="6400" dirty="0" err="1"/>
              <a:t>arr</a:t>
            </a:r>
            <a:r>
              <a:rPr lang="en-US" sz="6400" dirty="0"/>
              <a:t>[] = { 10, 4, 5, 8, 11, 6, 26 };</a:t>
            </a:r>
          </a:p>
          <a:p>
            <a:pPr marL="0" indent="0">
              <a:buNone/>
            </a:pPr>
            <a:r>
              <a:rPr lang="en-US" sz="6400" dirty="0"/>
              <a:t>        </a:t>
            </a:r>
            <a:r>
              <a:rPr lang="en-US" sz="6400" dirty="0" err="1"/>
              <a:t>int</a:t>
            </a:r>
            <a:r>
              <a:rPr lang="en-US" sz="6400" dirty="0"/>
              <a:t> n = </a:t>
            </a:r>
            <a:r>
              <a:rPr lang="en-US" sz="6400" dirty="0" err="1"/>
              <a:t>arr.length</a:t>
            </a:r>
            <a:r>
              <a:rPr lang="en-US" sz="6400" dirty="0"/>
              <a:t>;</a:t>
            </a:r>
          </a:p>
          <a:p>
            <a:pPr marL="0" indent="0">
              <a:buNone/>
            </a:pPr>
            <a:r>
              <a:rPr lang="en-US" sz="6400" dirty="0"/>
              <a:t>        </a:t>
            </a:r>
            <a:r>
              <a:rPr lang="en-US" sz="6400" dirty="0" err="1"/>
              <a:t>int</a:t>
            </a:r>
            <a:r>
              <a:rPr lang="en-US" sz="6400" dirty="0"/>
              <a:t> k = 5;</a:t>
            </a:r>
          </a:p>
          <a:p>
            <a:pPr marL="0" indent="0">
              <a:buNone/>
            </a:pPr>
            <a:r>
              <a:rPr lang="en-US" sz="6400" dirty="0"/>
              <a:t>        </a:t>
            </a:r>
            <a:r>
              <a:rPr lang="en-US" sz="6400" dirty="0" err="1"/>
              <a:t>System.out.println</a:t>
            </a:r>
            <a:r>
              <a:rPr lang="en-US" sz="6400" dirty="0"/>
              <a:t>("K-</a:t>
            </a:r>
            <a:r>
              <a:rPr lang="en-US" sz="6400" dirty="0" err="1"/>
              <a:t>th</a:t>
            </a:r>
            <a:r>
              <a:rPr lang="en-US" sz="6400" dirty="0"/>
              <a:t> smallest element is " </a:t>
            </a:r>
            <a:r>
              <a:rPr lang="en-US" sz="6400" dirty="0" smtClean="0"/>
              <a:t>	+ </a:t>
            </a:r>
            <a:r>
              <a:rPr lang="en-US" sz="6400" dirty="0" err="1"/>
              <a:t>kthSmallest</a:t>
            </a:r>
            <a:r>
              <a:rPr lang="en-US" sz="6400" dirty="0"/>
              <a:t>(</a:t>
            </a:r>
            <a:r>
              <a:rPr lang="en-US" sz="6400" dirty="0" err="1"/>
              <a:t>arr</a:t>
            </a:r>
            <a:r>
              <a:rPr lang="en-US" sz="6400" dirty="0"/>
              <a:t>, 0, n - 1, k));</a:t>
            </a:r>
          </a:p>
          <a:p>
            <a:pPr marL="0" indent="0">
              <a:buNone/>
            </a:pPr>
            <a:r>
              <a:rPr lang="en-US" sz="6400" dirty="0"/>
              <a:t>    </a:t>
            </a:r>
            <a:r>
              <a:rPr lang="en-US" sz="6400" dirty="0" smtClean="0"/>
              <a:t>}</a:t>
            </a:r>
          </a:p>
          <a:p>
            <a:pPr marL="0" indent="0">
              <a:buNone/>
            </a:pPr>
            <a:r>
              <a:rPr lang="en-US" sz="6400" dirty="0" smtClean="0"/>
              <a:t>}</a:t>
            </a:r>
          </a:p>
          <a:p>
            <a:pPr marL="0" indent="0">
              <a:buNone/>
            </a:pPr>
            <a:endParaRPr lang="en-US" sz="4800" dirty="0"/>
          </a:p>
          <a:p>
            <a:pPr marL="0" indent="0">
              <a:buNone/>
            </a:pPr>
            <a:r>
              <a:rPr lang="en-US" sz="4800" dirty="0"/>
              <a:t> </a:t>
            </a:r>
            <a:r>
              <a:rPr lang="en-US" sz="7200" b="1" dirty="0" smtClean="0"/>
              <a:t>Output:     </a:t>
            </a:r>
            <a:r>
              <a:rPr lang="en-US" sz="7200" b="1" dirty="0" err="1" smtClean="0"/>
              <a:t>kth</a:t>
            </a:r>
            <a:r>
              <a:rPr lang="en-US" sz="7200" b="1" dirty="0" smtClean="0"/>
              <a:t> smallest element is 10</a:t>
            </a:r>
          </a:p>
          <a:p>
            <a:pPr marL="0" indent="0">
              <a:buNone/>
            </a:pPr>
            <a:endParaRPr lang="en-US" sz="4800" b="1" dirty="0" smtClean="0"/>
          </a:p>
          <a:p>
            <a:pPr marL="0" indent="0">
              <a:buNone/>
            </a:pPr>
            <a:endParaRPr lang="en-US" sz="4800" b="1" dirty="0" smtClean="0"/>
          </a:p>
          <a:p>
            <a:pPr marL="0" indent="0">
              <a:buNone/>
            </a:pPr>
            <a:endParaRPr lang="en-US" dirty="0"/>
          </a:p>
          <a:p>
            <a:endParaRPr lang="en-US" dirty="0"/>
          </a:p>
        </p:txBody>
      </p:sp>
      <p:sp>
        <p:nvSpPr>
          <p:cNvPr id="11" name="Rectangle 4"/>
          <p:cNvSpPr>
            <a:spLocks noGrp="1" noChangeArrowheads="1"/>
          </p:cNvSpPr>
          <p:nvPr>
            <p:ph sz="half" idx="1"/>
          </p:nvPr>
        </p:nvSpPr>
        <p:spPr bwMode="auto">
          <a:xfrm>
            <a:off x="224246" y="838200"/>
            <a:ext cx="4191000"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6699"/>
                </a:solidFill>
                <a:effectLst/>
                <a:latin typeface="+mn-lt"/>
                <a:cs typeface="Consolas" panose="020B0609020204030204" pitchFamily="49" charset="0"/>
              </a:rPr>
              <a:t>class</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lang="en-US" sz="1400" dirty="0" smtClean="0">
                <a:solidFill>
                  <a:srgbClr val="000000"/>
                </a:solidFill>
                <a:latin typeface="+mn-lt"/>
                <a:cs typeface="Consolas" panose="020B0609020204030204" pitchFamily="49" charset="0"/>
              </a:rPr>
              <a:t>Main</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smtClean="0">
                <a:ln>
                  <a:noFill/>
                </a:ln>
                <a:solidFill>
                  <a:srgbClr val="006699"/>
                </a:solidFill>
                <a:effectLst/>
                <a:latin typeface="+mn-lt"/>
                <a:cs typeface="Consolas" panose="020B0609020204030204" pitchFamily="49" charset="0"/>
              </a:rPr>
              <a:t>static</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partition(</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lang="en-US" sz="1400" dirty="0">
                <a:latin typeface="+mn-lt"/>
              </a:rPr>
              <a:t> </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low, </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high){</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temp;</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pivot =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[high];</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 (low - </a:t>
            </a:r>
            <a:r>
              <a:rPr kumimoji="0" lang="en-US" sz="1400" b="0" i="0" u="none" strike="noStrike" cap="none" normalizeH="0" baseline="0" dirty="0" smtClean="0">
                <a:ln>
                  <a:noFill/>
                </a:ln>
                <a:solidFill>
                  <a:srgbClr val="009900"/>
                </a:solidFill>
                <a:effectLst/>
                <a:latin typeface="+mn-lt"/>
                <a:cs typeface="Consolas" panose="020B0609020204030204" pitchFamily="49" charset="0"/>
              </a:rPr>
              <a:t>1</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smtClean="0">
                <a:ln>
                  <a:noFill/>
                </a:ln>
                <a:solidFill>
                  <a:srgbClr val="006699"/>
                </a:solidFill>
                <a:effectLst/>
                <a:latin typeface="+mn-lt"/>
                <a:cs typeface="Consolas" panose="020B0609020204030204" pitchFamily="49" charset="0"/>
              </a:rPr>
              <a:t>for</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j = low; j &lt;= high - </a:t>
            </a:r>
            <a:r>
              <a:rPr kumimoji="0" lang="en-US" sz="1400" b="0" i="0" u="none" strike="noStrike" cap="none" normalizeH="0" baseline="0" dirty="0" smtClean="0">
                <a:ln>
                  <a:noFill/>
                </a:ln>
                <a:solidFill>
                  <a:srgbClr val="009900"/>
                </a:solidFill>
                <a:effectLst/>
                <a:latin typeface="+mn-lt"/>
                <a:cs typeface="Consolas" panose="020B0609020204030204" pitchFamily="49" charset="0"/>
              </a:rPr>
              <a:t>1</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j++){</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smtClean="0">
                <a:ln>
                  <a:noFill/>
                </a:ln>
                <a:solidFill>
                  <a:srgbClr val="006699"/>
                </a:solidFill>
                <a:effectLst/>
                <a:latin typeface="+mn-lt"/>
                <a:cs typeface="Consolas" panose="020B0609020204030204" pitchFamily="49" charset="0"/>
              </a:rPr>
              <a:t>if</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[j] &lt;= pivot){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temp =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[j];</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[j] = temp;</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temp =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400" b="0" i="0" u="none" strike="noStrike" cap="none" normalizeH="0" baseline="0" dirty="0" smtClean="0">
                <a:ln>
                  <a:noFill/>
                </a:ln>
                <a:solidFill>
                  <a:srgbClr val="009900"/>
                </a:solidFill>
                <a:effectLst/>
                <a:latin typeface="+mn-lt"/>
                <a:cs typeface="Consolas" panose="020B0609020204030204" pitchFamily="49" charset="0"/>
              </a:rPr>
              <a:t>1</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400" b="0" i="0" u="none" strike="noStrike" cap="none" normalizeH="0" baseline="0" dirty="0" smtClean="0">
                <a:ln>
                  <a:noFill/>
                </a:ln>
                <a:solidFill>
                  <a:srgbClr val="009900"/>
                </a:solidFill>
                <a:effectLst/>
                <a:latin typeface="+mn-lt"/>
                <a:cs typeface="Consolas" panose="020B0609020204030204" pitchFamily="49" charset="0"/>
              </a:rPr>
              <a:t>1</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[high];</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arr</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[high] = temp;</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1" i="0" u="none" strike="noStrike" cap="none" normalizeH="0" baseline="0" dirty="0" smtClean="0">
                <a:ln>
                  <a:noFill/>
                </a:ln>
                <a:solidFill>
                  <a:srgbClr val="006699"/>
                </a:solidFill>
                <a:effectLst/>
                <a:latin typeface="+mn-lt"/>
                <a:cs typeface="Consolas" panose="020B0609020204030204" pitchFamily="49" charset="0"/>
              </a:rPr>
              <a:t>return</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400" b="0" i="0" u="none" strike="noStrike" cap="none" normalizeH="0" baseline="0" dirty="0" smtClean="0">
                <a:ln>
                  <a:noFill/>
                </a:ln>
                <a:solidFill>
                  <a:srgbClr val="009900"/>
                </a:solidFill>
                <a:effectLst/>
                <a:latin typeface="+mn-lt"/>
                <a:cs typeface="Consolas" panose="020B0609020204030204" pitchFamily="49" charset="0"/>
              </a:rPr>
              <a:t>1</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400" b="0" i="0" u="none" strike="noStrike" cap="none" normalizeH="0" baseline="0" dirty="0" smtClean="0">
                <a:ln>
                  <a:noFill/>
                </a:ln>
                <a:solidFill>
                  <a:srgbClr val="000000"/>
                </a:solidFill>
                <a:effectLst/>
                <a:latin typeface="+mn-lt"/>
                <a:cs typeface="Consolas" panose="020B0609020204030204" pitchFamily="49" charset="0"/>
              </a:rPr>
              <a:t>}</a:t>
            </a:r>
            <a:r>
              <a:rPr kumimoji="0" lang="en-US" sz="14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400" b="0" i="0" u="none" strike="noStrike" cap="none" normalizeH="0" baseline="0" dirty="0" smtClean="0">
              <a:ln>
                <a:noFill/>
              </a:ln>
              <a:solidFill>
                <a:schemeClr val="tx1"/>
              </a:solidFill>
              <a:effectLst/>
              <a:latin typeface="+mn-lt"/>
            </a:endParaRPr>
          </a:p>
        </p:txBody>
      </p:sp>
      <p:sp>
        <p:nvSpPr>
          <p:cNvPr id="14" name="Rectangle 7"/>
          <p:cNvSpPr>
            <a:spLocks noChangeArrowheads="1"/>
          </p:cNvSpPr>
          <p:nvPr/>
        </p:nvSpPr>
        <p:spPr bwMode="auto">
          <a:xfrm>
            <a:off x="0" y="45230"/>
            <a:ext cx="65" cy="3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5"/>
          <p:cNvSpPr txBox="1">
            <a:spLocks/>
          </p:cNvSpPr>
          <p:nvPr/>
        </p:nvSpPr>
        <p:spPr bwMode="auto">
          <a:xfrm>
            <a:off x="187235" y="106680"/>
            <a:ext cx="7010400" cy="3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dirty="0" err="1" smtClean="0"/>
              <a:t>Quickselect</a:t>
            </a:r>
            <a:r>
              <a:rPr lang="en-US" dirty="0" smtClean="0"/>
              <a:t> Algorithm –Example 1</a:t>
            </a:r>
            <a:endParaRPr lang="en-US" dirty="0"/>
          </a:p>
        </p:txBody>
      </p:sp>
    </p:spTree>
    <p:extLst>
      <p:ext uri="{BB962C8B-B14F-4D97-AF65-F5344CB8AC3E}">
        <p14:creationId xmlns:p14="http://schemas.microsoft.com/office/powerpoint/2010/main" val="319233603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914400"/>
            <a:ext cx="8077200" cy="346698"/>
          </a:xfrm>
          <a:prstGeom prst="rect">
            <a:avLst/>
          </a:prstGeom>
        </p:spPr>
        <p:txBody>
          <a:bodyPr wrap="square">
            <a:spAutoFit/>
          </a:bodyPr>
          <a:lstStyle/>
          <a:p>
            <a:pPr marL="648000" indent="-648000" algn="just">
              <a:lnSpc>
                <a:spcPct val="112000"/>
              </a:lnSpc>
              <a:spcBef>
                <a:spcPts val="300"/>
              </a:spcBef>
              <a:spcAft>
                <a:spcPts val="300"/>
              </a:spcAft>
            </a:pPr>
            <a:r>
              <a:rPr lang="en-US" sz="1600" dirty="0"/>
              <a:t>	</a:t>
            </a:r>
            <a:endParaRPr lang="en-IN" sz="1600" dirty="0"/>
          </a:p>
        </p:txBody>
      </p:sp>
      <p:sp>
        <p:nvSpPr>
          <p:cNvPr id="6" name="Content Placeholder 5"/>
          <p:cNvSpPr>
            <a:spLocks noGrp="1"/>
          </p:cNvSpPr>
          <p:nvPr>
            <p:ph sz="half" idx="1"/>
          </p:nvPr>
        </p:nvSpPr>
        <p:spPr>
          <a:xfrm>
            <a:off x="152400" y="651498"/>
            <a:ext cx="4267200" cy="5673102"/>
          </a:xfrm>
        </p:spPr>
        <p:txBody>
          <a:bodyPr>
            <a:normAutofit fontScale="32500" lnSpcReduction="20000"/>
          </a:bodyPr>
          <a:lstStyle/>
          <a:p>
            <a:pPr marL="0" indent="0">
              <a:buNone/>
            </a:pPr>
            <a:endParaRPr lang="en-US" dirty="0"/>
          </a:p>
          <a:p>
            <a:pPr marL="0" indent="0">
              <a:buNone/>
            </a:pPr>
            <a:r>
              <a:rPr lang="en-US" sz="4800" dirty="0" smtClean="0"/>
              <a:t>import </a:t>
            </a:r>
            <a:r>
              <a:rPr lang="en-US" sz="4800" dirty="0" err="1"/>
              <a:t>java.util.Random</a:t>
            </a:r>
            <a:r>
              <a:rPr lang="en-US" sz="4800" dirty="0" smtClean="0"/>
              <a:t>;`</a:t>
            </a:r>
            <a:r>
              <a:rPr lang="en-US" sz="4800" dirty="0"/>
              <a:t> </a:t>
            </a:r>
          </a:p>
          <a:p>
            <a:pPr marL="0" indent="0">
              <a:buNone/>
            </a:pPr>
            <a:r>
              <a:rPr lang="en-US" sz="4800" dirty="0"/>
              <a:t>class </a:t>
            </a:r>
            <a:r>
              <a:rPr lang="en-US" sz="4800" dirty="0" smtClean="0"/>
              <a:t>Main{</a:t>
            </a:r>
            <a:endParaRPr lang="en-US" sz="4800" dirty="0"/>
          </a:p>
          <a:p>
            <a:pPr marL="0" indent="0">
              <a:buNone/>
            </a:pPr>
            <a:r>
              <a:rPr lang="en-US" sz="4800" dirty="0"/>
              <a:t>    public static </a:t>
            </a:r>
            <a:r>
              <a:rPr lang="en-US" sz="4800" dirty="0" err="1"/>
              <a:t>int</a:t>
            </a:r>
            <a:r>
              <a:rPr lang="en-US" sz="4800" dirty="0"/>
              <a:t> rand(</a:t>
            </a:r>
            <a:r>
              <a:rPr lang="en-US" sz="4800" dirty="0" err="1"/>
              <a:t>int</a:t>
            </a:r>
            <a:r>
              <a:rPr lang="en-US" sz="4800" dirty="0"/>
              <a:t> min, </a:t>
            </a:r>
            <a:r>
              <a:rPr lang="en-US" sz="4800" dirty="0" err="1"/>
              <a:t>int</a:t>
            </a:r>
            <a:r>
              <a:rPr lang="en-US" sz="4800" dirty="0"/>
              <a:t> max</a:t>
            </a:r>
            <a:r>
              <a:rPr lang="en-US" sz="4800" dirty="0" smtClean="0"/>
              <a:t>){</a:t>
            </a:r>
            <a:endParaRPr lang="en-US" sz="4800" dirty="0"/>
          </a:p>
          <a:p>
            <a:pPr marL="0" indent="0">
              <a:buNone/>
            </a:pPr>
            <a:r>
              <a:rPr lang="en-US" sz="4800" dirty="0"/>
              <a:t>        if (min &gt; max || (max - min + 1 &gt; </a:t>
            </a:r>
            <a:r>
              <a:rPr lang="en-US" sz="4800" dirty="0" err="1"/>
              <a:t>Integer.MAX_VALUE</a:t>
            </a:r>
            <a:r>
              <a:rPr lang="en-US" sz="4800" dirty="0"/>
              <a:t>)) {</a:t>
            </a:r>
          </a:p>
          <a:p>
            <a:pPr marL="0" indent="0">
              <a:buNone/>
            </a:pPr>
            <a:r>
              <a:rPr lang="en-US" sz="4800" dirty="0"/>
              <a:t>            throw new </a:t>
            </a:r>
            <a:r>
              <a:rPr lang="en-US" sz="4800" dirty="0" err="1"/>
              <a:t>IllegalArgumentException</a:t>
            </a:r>
            <a:r>
              <a:rPr lang="en-US" sz="4800" dirty="0"/>
              <a:t>("Invalid range");</a:t>
            </a:r>
          </a:p>
          <a:p>
            <a:pPr marL="0" indent="0">
              <a:buNone/>
            </a:pPr>
            <a:r>
              <a:rPr lang="en-US" sz="4800" dirty="0"/>
              <a:t>        }</a:t>
            </a:r>
          </a:p>
          <a:p>
            <a:pPr marL="0" indent="0">
              <a:buNone/>
            </a:pPr>
            <a:r>
              <a:rPr lang="en-US" sz="4800" dirty="0"/>
              <a:t>        return new Random().</a:t>
            </a:r>
            <a:r>
              <a:rPr lang="en-US" sz="4800" dirty="0" err="1"/>
              <a:t>nextInt</a:t>
            </a:r>
            <a:r>
              <a:rPr lang="en-US" sz="4800" dirty="0"/>
              <a:t>(max - min + 1) + min;</a:t>
            </a:r>
          </a:p>
          <a:p>
            <a:pPr marL="0" indent="0">
              <a:buNone/>
            </a:pPr>
            <a:r>
              <a:rPr lang="en-US" sz="4800" dirty="0"/>
              <a:t>    </a:t>
            </a:r>
            <a:r>
              <a:rPr lang="en-US" sz="4800" dirty="0" smtClean="0"/>
              <a:t>}</a:t>
            </a:r>
            <a:r>
              <a:rPr lang="en-US" sz="4800" dirty="0"/>
              <a:t> </a:t>
            </a:r>
          </a:p>
          <a:p>
            <a:pPr marL="0" indent="0">
              <a:buNone/>
            </a:pPr>
            <a:r>
              <a:rPr lang="en-US" sz="4800" dirty="0"/>
              <a:t>    public static void swap(</a:t>
            </a:r>
            <a:r>
              <a:rPr lang="en-US" sz="4800" dirty="0" err="1"/>
              <a:t>int</a:t>
            </a:r>
            <a:r>
              <a:rPr lang="en-US" sz="4800" dirty="0"/>
              <a:t>[] </a:t>
            </a:r>
            <a:r>
              <a:rPr lang="en-US" sz="4800" dirty="0" err="1"/>
              <a:t>nums</a:t>
            </a:r>
            <a:r>
              <a:rPr lang="en-US" sz="4800" dirty="0"/>
              <a:t>, </a:t>
            </a:r>
            <a:r>
              <a:rPr lang="en-US" sz="4800" dirty="0" err="1"/>
              <a:t>int</a:t>
            </a:r>
            <a:r>
              <a:rPr lang="en-US" sz="4800" dirty="0"/>
              <a:t> i, </a:t>
            </a:r>
            <a:r>
              <a:rPr lang="en-US" sz="4800" dirty="0" err="1"/>
              <a:t>int</a:t>
            </a:r>
            <a:r>
              <a:rPr lang="en-US" sz="4800" dirty="0"/>
              <a:t> j</a:t>
            </a:r>
            <a:r>
              <a:rPr lang="en-US" sz="4800" dirty="0" smtClean="0"/>
              <a:t>){</a:t>
            </a:r>
            <a:endParaRPr lang="en-US" sz="4800" dirty="0"/>
          </a:p>
          <a:p>
            <a:pPr marL="0" indent="0">
              <a:buNone/>
            </a:pPr>
            <a:r>
              <a:rPr lang="en-US" sz="4800" dirty="0"/>
              <a:t>        </a:t>
            </a:r>
            <a:r>
              <a:rPr lang="en-US" sz="4800" dirty="0" err="1"/>
              <a:t>int</a:t>
            </a:r>
            <a:r>
              <a:rPr lang="en-US" sz="4800" dirty="0"/>
              <a:t> temp = </a:t>
            </a:r>
            <a:r>
              <a:rPr lang="en-US" sz="4800" dirty="0" err="1"/>
              <a:t>nums</a:t>
            </a:r>
            <a:r>
              <a:rPr lang="en-US" sz="4800" dirty="0"/>
              <a:t>[</a:t>
            </a:r>
            <a:r>
              <a:rPr lang="en-US" sz="4800" dirty="0" err="1"/>
              <a:t>i</a:t>
            </a:r>
            <a:r>
              <a:rPr lang="en-US" sz="4800" dirty="0"/>
              <a:t>];</a:t>
            </a:r>
          </a:p>
          <a:p>
            <a:pPr marL="0" indent="0">
              <a:buNone/>
            </a:pPr>
            <a:r>
              <a:rPr lang="en-US" sz="4800" dirty="0"/>
              <a:t>        </a:t>
            </a:r>
            <a:r>
              <a:rPr lang="en-US" sz="4800" dirty="0" err="1"/>
              <a:t>nums</a:t>
            </a:r>
            <a:r>
              <a:rPr lang="en-US" sz="4800" dirty="0"/>
              <a:t>[</a:t>
            </a:r>
            <a:r>
              <a:rPr lang="en-US" sz="4800" dirty="0" err="1"/>
              <a:t>i</a:t>
            </a:r>
            <a:r>
              <a:rPr lang="en-US" sz="4800" dirty="0"/>
              <a:t>] = </a:t>
            </a:r>
            <a:r>
              <a:rPr lang="en-US" sz="4800" dirty="0" err="1"/>
              <a:t>nums</a:t>
            </a:r>
            <a:r>
              <a:rPr lang="en-US" sz="4800" dirty="0"/>
              <a:t>[j];</a:t>
            </a:r>
          </a:p>
          <a:p>
            <a:pPr marL="0" indent="0">
              <a:buNone/>
            </a:pPr>
            <a:r>
              <a:rPr lang="en-US" sz="4800" dirty="0"/>
              <a:t>        </a:t>
            </a:r>
            <a:r>
              <a:rPr lang="en-US" sz="4800" dirty="0" err="1"/>
              <a:t>nums</a:t>
            </a:r>
            <a:r>
              <a:rPr lang="en-US" sz="4800" dirty="0"/>
              <a:t>[j] = temp;</a:t>
            </a:r>
          </a:p>
          <a:p>
            <a:pPr marL="0" indent="0">
              <a:buNone/>
            </a:pPr>
            <a:r>
              <a:rPr lang="en-US" sz="4800" dirty="0"/>
              <a:t>    </a:t>
            </a:r>
            <a:r>
              <a:rPr lang="en-US" sz="4800" dirty="0" smtClean="0"/>
              <a:t>}</a:t>
            </a:r>
          </a:p>
          <a:p>
            <a:pPr marL="0" indent="0">
              <a:buNone/>
            </a:pPr>
            <a:r>
              <a:rPr lang="en-US" sz="4800" dirty="0" smtClean="0"/>
              <a:t> </a:t>
            </a:r>
            <a:r>
              <a:rPr lang="en-US" sz="4800" dirty="0"/>
              <a:t>    public static </a:t>
            </a:r>
            <a:r>
              <a:rPr lang="en-US" sz="4800" dirty="0" err="1"/>
              <a:t>int</a:t>
            </a:r>
            <a:r>
              <a:rPr lang="en-US" sz="4800" dirty="0"/>
              <a:t> partition(</a:t>
            </a:r>
            <a:r>
              <a:rPr lang="en-US" sz="4800" dirty="0" err="1"/>
              <a:t>int</a:t>
            </a:r>
            <a:r>
              <a:rPr lang="en-US" sz="4800" dirty="0"/>
              <a:t>[] </a:t>
            </a:r>
            <a:r>
              <a:rPr lang="en-US" sz="4800" dirty="0" err="1"/>
              <a:t>nums</a:t>
            </a:r>
            <a:r>
              <a:rPr lang="en-US" sz="4800" dirty="0"/>
              <a:t>, </a:t>
            </a:r>
            <a:r>
              <a:rPr lang="en-US" sz="4800" dirty="0" err="1"/>
              <a:t>int</a:t>
            </a:r>
            <a:r>
              <a:rPr lang="en-US" sz="4800" dirty="0"/>
              <a:t> left, </a:t>
            </a:r>
            <a:r>
              <a:rPr lang="en-US" sz="4800" dirty="0" err="1"/>
              <a:t>int</a:t>
            </a:r>
            <a:r>
              <a:rPr lang="en-US" sz="4800" dirty="0"/>
              <a:t> right, </a:t>
            </a:r>
            <a:r>
              <a:rPr lang="en-US" sz="4800" dirty="0" err="1"/>
              <a:t>int</a:t>
            </a:r>
            <a:r>
              <a:rPr lang="en-US" sz="4800" dirty="0"/>
              <a:t> </a:t>
            </a:r>
            <a:r>
              <a:rPr lang="en-US" sz="4800" dirty="0" err="1"/>
              <a:t>pIndex</a:t>
            </a:r>
            <a:r>
              <a:rPr lang="en-US" sz="4800" dirty="0" smtClean="0"/>
              <a:t>){</a:t>
            </a:r>
          </a:p>
          <a:p>
            <a:pPr marL="0" indent="0">
              <a:buNone/>
            </a:pPr>
            <a:r>
              <a:rPr lang="en-US" sz="4800" dirty="0"/>
              <a:t>        </a:t>
            </a:r>
            <a:r>
              <a:rPr lang="en-US" sz="4800" dirty="0" err="1"/>
              <a:t>int</a:t>
            </a:r>
            <a:r>
              <a:rPr lang="en-US" sz="4800" dirty="0"/>
              <a:t> pivot = </a:t>
            </a:r>
            <a:r>
              <a:rPr lang="en-US" sz="4800" dirty="0" err="1"/>
              <a:t>nums</a:t>
            </a:r>
            <a:r>
              <a:rPr lang="en-US" sz="4800" dirty="0"/>
              <a:t>[</a:t>
            </a:r>
            <a:r>
              <a:rPr lang="en-US" sz="4800" dirty="0" err="1"/>
              <a:t>pIndex</a:t>
            </a:r>
            <a:r>
              <a:rPr lang="en-US" sz="4800" dirty="0" smtClean="0"/>
              <a:t>];</a:t>
            </a:r>
            <a:r>
              <a:rPr lang="en-US" sz="4800" dirty="0"/>
              <a:t> </a:t>
            </a:r>
          </a:p>
          <a:p>
            <a:pPr marL="0" indent="0">
              <a:buNone/>
            </a:pPr>
            <a:r>
              <a:rPr lang="en-US" sz="4800" dirty="0"/>
              <a:t>        swap(</a:t>
            </a:r>
            <a:r>
              <a:rPr lang="en-US" sz="4800" dirty="0" err="1"/>
              <a:t>nums</a:t>
            </a:r>
            <a:r>
              <a:rPr lang="en-US" sz="4800" dirty="0"/>
              <a:t>, </a:t>
            </a:r>
            <a:r>
              <a:rPr lang="en-US" sz="4800" dirty="0" err="1"/>
              <a:t>pIndex</a:t>
            </a:r>
            <a:r>
              <a:rPr lang="en-US" sz="4800" dirty="0"/>
              <a:t>, right);</a:t>
            </a:r>
          </a:p>
          <a:p>
            <a:pPr marL="0" indent="0">
              <a:buNone/>
            </a:pPr>
            <a:r>
              <a:rPr lang="en-US" sz="4800" dirty="0"/>
              <a:t> </a:t>
            </a:r>
          </a:p>
          <a:p>
            <a:pPr marL="0" indent="0">
              <a:buNone/>
            </a:pPr>
            <a:r>
              <a:rPr lang="en-US" sz="4800" dirty="0"/>
              <a:t>        </a:t>
            </a:r>
            <a:endParaRPr lang="en-US" dirty="0"/>
          </a:p>
        </p:txBody>
      </p:sp>
      <p:sp>
        <p:nvSpPr>
          <p:cNvPr id="2" name="Content Placeholder 1"/>
          <p:cNvSpPr>
            <a:spLocks noGrp="1"/>
          </p:cNvSpPr>
          <p:nvPr>
            <p:ph sz="half" idx="2"/>
          </p:nvPr>
        </p:nvSpPr>
        <p:spPr>
          <a:xfrm>
            <a:off x="4648200" y="651498"/>
            <a:ext cx="4038600" cy="5322265"/>
          </a:xfrm>
        </p:spPr>
        <p:txBody>
          <a:bodyPr>
            <a:noAutofit/>
          </a:bodyPr>
          <a:lstStyle/>
          <a:p>
            <a:pPr marL="0" indent="0">
              <a:buNone/>
            </a:pPr>
            <a:r>
              <a:rPr lang="en-US" sz="1200" dirty="0"/>
              <a:t>        </a:t>
            </a:r>
            <a:r>
              <a:rPr lang="en-US" sz="1200" dirty="0" err="1"/>
              <a:t>pIndex</a:t>
            </a:r>
            <a:r>
              <a:rPr lang="en-US" sz="1200" dirty="0"/>
              <a:t> = left;</a:t>
            </a:r>
          </a:p>
          <a:p>
            <a:pPr marL="0" indent="0">
              <a:buNone/>
            </a:pPr>
            <a:r>
              <a:rPr lang="en-US" sz="1200" dirty="0"/>
              <a:t> </a:t>
            </a:r>
          </a:p>
          <a:p>
            <a:pPr marL="0" indent="0">
              <a:buNone/>
            </a:pPr>
            <a:r>
              <a:rPr lang="en-US" sz="1200" dirty="0"/>
              <a:t>        for (</a:t>
            </a:r>
            <a:r>
              <a:rPr lang="en-US" sz="1200" dirty="0" err="1"/>
              <a:t>int</a:t>
            </a:r>
            <a:r>
              <a:rPr lang="en-US" sz="1200" dirty="0"/>
              <a:t> i = left; i &lt; right; i</a:t>
            </a:r>
            <a:r>
              <a:rPr lang="en-US" sz="1200" dirty="0" smtClean="0"/>
              <a:t>++){</a:t>
            </a:r>
            <a:endParaRPr lang="en-US" sz="1200" dirty="0"/>
          </a:p>
          <a:p>
            <a:pPr marL="0" indent="0">
              <a:buNone/>
            </a:pPr>
            <a:r>
              <a:rPr lang="en-US" sz="1200" dirty="0"/>
              <a:t>            if (</a:t>
            </a:r>
            <a:r>
              <a:rPr lang="en-US" sz="1200" dirty="0" err="1"/>
              <a:t>nums</a:t>
            </a:r>
            <a:r>
              <a:rPr lang="en-US" sz="1200" dirty="0"/>
              <a:t>[i] &lt;= pivot</a:t>
            </a:r>
            <a:r>
              <a:rPr lang="en-US" sz="1200" dirty="0" smtClean="0"/>
              <a:t>){</a:t>
            </a:r>
            <a:endParaRPr lang="en-US" sz="1200" dirty="0"/>
          </a:p>
          <a:p>
            <a:pPr marL="0" indent="0">
              <a:buNone/>
            </a:pPr>
            <a:r>
              <a:rPr lang="en-US" sz="1200" dirty="0"/>
              <a:t>                swap(</a:t>
            </a:r>
            <a:r>
              <a:rPr lang="en-US" sz="1200" dirty="0" err="1"/>
              <a:t>nums</a:t>
            </a:r>
            <a:r>
              <a:rPr lang="en-US" sz="1200" dirty="0"/>
              <a:t>, </a:t>
            </a:r>
            <a:r>
              <a:rPr lang="en-US" sz="1200" dirty="0" err="1"/>
              <a:t>i</a:t>
            </a:r>
            <a:r>
              <a:rPr lang="en-US" sz="1200" dirty="0"/>
              <a:t>, </a:t>
            </a:r>
            <a:r>
              <a:rPr lang="en-US" sz="1200" dirty="0" err="1"/>
              <a:t>pIndex</a:t>
            </a:r>
            <a:r>
              <a:rPr lang="en-US" sz="1200" dirty="0"/>
              <a:t>);</a:t>
            </a:r>
          </a:p>
          <a:p>
            <a:pPr marL="0" indent="0">
              <a:buNone/>
            </a:pPr>
            <a:r>
              <a:rPr lang="en-US" sz="1200" dirty="0"/>
              <a:t>                </a:t>
            </a:r>
            <a:r>
              <a:rPr lang="en-US" sz="1200" dirty="0" err="1"/>
              <a:t>pIndex</a:t>
            </a:r>
            <a:r>
              <a:rPr lang="en-US" sz="1200" dirty="0"/>
              <a:t>++;</a:t>
            </a:r>
          </a:p>
          <a:p>
            <a:pPr marL="0" indent="0">
              <a:buNone/>
            </a:pPr>
            <a:r>
              <a:rPr lang="en-US" sz="1200" dirty="0"/>
              <a:t>            }</a:t>
            </a:r>
          </a:p>
          <a:p>
            <a:pPr marL="0" indent="0">
              <a:buNone/>
            </a:pPr>
            <a:r>
              <a:rPr lang="en-US" sz="1200" dirty="0"/>
              <a:t>        }</a:t>
            </a:r>
          </a:p>
          <a:p>
            <a:pPr marL="0" indent="0">
              <a:buNone/>
            </a:pPr>
            <a:r>
              <a:rPr lang="en-US" sz="1200" dirty="0"/>
              <a:t>         swap(</a:t>
            </a:r>
            <a:r>
              <a:rPr lang="en-US" sz="1200" dirty="0" err="1"/>
              <a:t>nums</a:t>
            </a:r>
            <a:r>
              <a:rPr lang="en-US" sz="1200" dirty="0"/>
              <a:t>, </a:t>
            </a:r>
            <a:r>
              <a:rPr lang="en-US" sz="1200" dirty="0" err="1"/>
              <a:t>pIndex</a:t>
            </a:r>
            <a:r>
              <a:rPr lang="en-US" sz="1200" dirty="0"/>
              <a:t>, right);</a:t>
            </a:r>
          </a:p>
          <a:p>
            <a:pPr marL="0" indent="0">
              <a:buNone/>
            </a:pPr>
            <a:r>
              <a:rPr lang="en-US" sz="1200" dirty="0"/>
              <a:t> </a:t>
            </a:r>
          </a:p>
          <a:p>
            <a:pPr marL="0" indent="0">
              <a:buNone/>
            </a:pPr>
            <a:r>
              <a:rPr lang="en-US" sz="1200" dirty="0"/>
              <a:t>        return </a:t>
            </a:r>
            <a:r>
              <a:rPr lang="en-US" sz="1200" dirty="0" err="1"/>
              <a:t>pIndex</a:t>
            </a:r>
            <a:r>
              <a:rPr lang="en-US" sz="1200" dirty="0"/>
              <a:t>;</a:t>
            </a:r>
          </a:p>
          <a:p>
            <a:pPr marL="0" indent="0">
              <a:buNone/>
            </a:pPr>
            <a:r>
              <a:rPr lang="en-US" sz="1200" dirty="0"/>
              <a:t>    }</a:t>
            </a:r>
          </a:p>
          <a:p>
            <a:pPr marL="0" indent="0">
              <a:buNone/>
            </a:pPr>
            <a:r>
              <a:rPr lang="en-US" sz="1200" dirty="0" smtClean="0"/>
              <a:t> </a:t>
            </a:r>
          </a:p>
          <a:p>
            <a:pPr marL="0" indent="0">
              <a:buNone/>
            </a:pPr>
            <a:endParaRPr lang="en-US" sz="1200" dirty="0"/>
          </a:p>
        </p:txBody>
      </p:sp>
      <p:sp>
        <p:nvSpPr>
          <p:cNvPr id="14" name="Rectangle 7"/>
          <p:cNvSpPr>
            <a:spLocks noChangeArrowheads="1"/>
          </p:cNvSpPr>
          <p:nvPr/>
        </p:nvSpPr>
        <p:spPr bwMode="auto">
          <a:xfrm>
            <a:off x="0" y="45230"/>
            <a:ext cx="65" cy="3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5"/>
          <p:cNvSpPr txBox="1">
            <a:spLocks/>
          </p:cNvSpPr>
          <p:nvPr/>
        </p:nvSpPr>
        <p:spPr bwMode="auto">
          <a:xfrm>
            <a:off x="187235" y="106680"/>
            <a:ext cx="7010400" cy="3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dirty="0" err="1" smtClean="0"/>
              <a:t>Quickselect</a:t>
            </a:r>
            <a:r>
              <a:rPr lang="en-US" dirty="0" smtClean="0"/>
              <a:t> Algorithm –Example 2</a:t>
            </a:r>
            <a:endParaRPr lang="en-US" dirty="0"/>
          </a:p>
        </p:txBody>
      </p:sp>
    </p:spTree>
    <p:extLst>
      <p:ext uri="{BB962C8B-B14F-4D97-AF65-F5344CB8AC3E}">
        <p14:creationId xmlns:p14="http://schemas.microsoft.com/office/powerpoint/2010/main" val="398666288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5800" y="5638801"/>
            <a:ext cx="4191000" cy="685799"/>
          </a:xfrm>
        </p:spPr>
        <p:txBody>
          <a:bodyPr/>
          <a:lstStyle/>
          <a:p>
            <a:r>
              <a:rPr lang="en-US" sz="1600" b="1" dirty="0" smtClean="0">
                <a:latin typeface="+mn-lt"/>
              </a:rPr>
              <a:t>Output</a:t>
            </a:r>
            <a:r>
              <a:rPr lang="en-US" sz="1600" dirty="0" smtClean="0">
                <a:latin typeface="+mn-lt"/>
              </a:rPr>
              <a:t>: </a:t>
            </a:r>
            <a:r>
              <a:rPr lang="en-US" sz="1600" dirty="0" err="1" smtClean="0">
                <a:latin typeface="+mn-lt"/>
              </a:rPr>
              <a:t>k’th</a:t>
            </a:r>
            <a:r>
              <a:rPr lang="en-US" sz="1600" dirty="0" smtClean="0">
                <a:latin typeface="+mn-lt"/>
              </a:rPr>
              <a:t> </a:t>
            </a:r>
            <a:r>
              <a:rPr lang="en-US" sz="1600" dirty="0">
                <a:latin typeface="+mn-lt"/>
              </a:rPr>
              <a:t>smallest element is 3</a:t>
            </a:r>
          </a:p>
        </p:txBody>
      </p:sp>
      <p:sp>
        <p:nvSpPr>
          <p:cNvPr id="4" name="Content Placeholder 3"/>
          <p:cNvSpPr>
            <a:spLocks noGrp="1"/>
          </p:cNvSpPr>
          <p:nvPr>
            <p:ph sz="half" idx="1"/>
          </p:nvPr>
        </p:nvSpPr>
        <p:spPr>
          <a:xfrm>
            <a:off x="457200" y="685800"/>
            <a:ext cx="4038600" cy="4956221"/>
          </a:xfrm>
        </p:spPr>
        <p:txBody>
          <a:bodyPr>
            <a:noAutofit/>
          </a:bodyPr>
          <a:lstStyle/>
          <a:p>
            <a:pPr marL="0" indent="0">
              <a:buNone/>
            </a:pPr>
            <a:r>
              <a:rPr lang="en-US" sz="1200" dirty="0"/>
              <a:t>    public static </a:t>
            </a:r>
            <a:r>
              <a:rPr lang="en-US" sz="1200" dirty="0" err="1"/>
              <a:t>int</a:t>
            </a:r>
            <a:r>
              <a:rPr lang="en-US" sz="1200" dirty="0"/>
              <a:t> </a:t>
            </a:r>
            <a:r>
              <a:rPr lang="en-US" sz="1200" dirty="0" err="1"/>
              <a:t>quickSelect</a:t>
            </a:r>
            <a:r>
              <a:rPr lang="en-US" sz="1200" dirty="0"/>
              <a:t>(</a:t>
            </a:r>
            <a:r>
              <a:rPr lang="en-US" sz="1200" dirty="0" err="1"/>
              <a:t>int</a:t>
            </a:r>
            <a:r>
              <a:rPr lang="en-US" sz="1200" dirty="0"/>
              <a:t>[] </a:t>
            </a:r>
            <a:r>
              <a:rPr lang="en-US" sz="1200" dirty="0" err="1"/>
              <a:t>nums</a:t>
            </a:r>
            <a:r>
              <a:rPr lang="en-US" sz="1200" dirty="0"/>
              <a:t>, </a:t>
            </a:r>
            <a:r>
              <a:rPr lang="en-US" sz="1200" dirty="0" err="1"/>
              <a:t>int</a:t>
            </a:r>
            <a:r>
              <a:rPr lang="en-US" sz="1200" dirty="0"/>
              <a:t> left, </a:t>
            </a:r>
            <a:r>
              <a:rPr lang="en-US" sz="1200" dirty="0" err="1"/>
              <a:t>int</a:t>
            </a:r>
            <a:r>
              <a:rPr lang="en-US" sz="1200" dirty="0"/>
              <a:t> right, </a:t>
            </a:r>
            <a:r>
              <a:rPr lang="en-US" sz="1200" dirty="0" err="1"/>
              <a:t>int</a:t>
            </a:r>
            <a:r>
              <a:rPr lang="en-US" sz="1200" dirty="0"/>
              <a:t> k</a:t>
            </a:r>
            <a:r>
              <a:rPr lang="en-US" sz="1200" dirty="0" smtClean="0"/>
              <a:t>){</a:t>
            </a:r>
            <a:endParaRPr lang="en-US" sz="1200" dirty="0"/>
          </a:p>
          <a:p>
            <a:pPr marL="0" indent="0">
              <a:buNone/>
            </a:pPr>
            <a:r>
              <a:rPr lang="en-US" sz="1200" dirty="0"/>
              <a:t>        if (left == right) </a:t>
            </a:r>
          </a:p>
          <a:p>
            <a:pPr marL="0" indent="0">
              <a:buNone/>
            </a:pPr>
            <a:r>
              <a:rPr lang="en-US" sz="1200" dirty="0"/>
              <a:t>            return </a:t>
            </a:r>
            <a:r>
              <a:rPr lang="en-US" sz="1200" dirty="0" err="1"/>
              <a:t>nums</a:t>
            </a:r>
            <a:r>
              <a:rPr lang="en-US" sz="1200" dirty="0"/>
              <a:t>[left</a:t>
            </a:r>
            <a:r>
              <a:rPr lang="en-US" sz="1200" dirty="0" smtClean="0"/>
              <a:t>];</a:t>
            </a:r>
            <a:endParaRPr lang="en-US" sz="1200" dirty="0"/>
          </a:p>
          <a:p>
            <a:pPr marL="0" indent="0">
              <a:buNone/>
            </a:pPr>
            <a:r>
              <a:rPr lang="en-US" sz="1200" dirty="0"/>
              <a:t> </a:t>
            </a:r>
            <a:endParaRPr lang="en-US" sz="1200" dirty="0" smtClean="0"/>
          </a:p>
          <a:p>
            <a:pPr marL="0" indent="0">
              <a:buNone/>
            </a:pPr>
            <a:r>
              <a:rPr lang="en-US" sz="1200" dirty="0"/>
              <a:t>        </a:t>
            </a:r>
            <a:r>
              <a:rPr lang="en-US" sz="1200" dirty="0" err="1"/>
              <a:t>int</a:t>
            </a:r>
            <a:r>
              <a:rPr lang="en-US" sz="1200" dirty="0"/>
              <a:t> </a:t>
            </a:r>
            <a:r>
              <a:rPr lang="en-US" sz="1200" dirty="0" err="1"/>
              <a:t>pIndex</a:t>
            </a:r>
            <a:r>
              <a:rPr lang="en-US" sz="1200" dirty="0"/>
              <a:t> = rand(left, right);</a:t>
            </a:r>
          </a:p>
          <a:p>
            <a:pPr marL="0" indent="0">
              <a:buNone/>
            </a:pPr>
            <a:r>
              <a:rPr lang="en-US" sz="1200" dirty="0"/>
              <a:t> </a:t>
            </a:r>
          </a:p>
          <a:p>
            <a:pPr marL="0" indent="0">
              <a:buNone/>
            </a:pPr>
            <a:r>
              <a:rPr lang="en-US" sz="1200" dirty="0"/>
              <a:t>        </a:t>
            </a:r>
            <a:r>
              <a:rPr lang="en-US" sz="1200" dirty="0" err="1"/>
              <a:t>pIndex</a:t>
            </a:r>
            <a:r>
              <a:rPr lang="en-US" sz="1200" dirty="0"/>
              <a:t> = partition(</a:t>
            </a:r>
            <a:r>
              <a:rPr lang="en-US" sz="1200" dirty="0" err="1"/>
              <a:t>nums</a:t>
            </a:r>
            <a:r>
              <a:rPr lang="en-US" sz="1200" dirty="0"/>
              <a:t>, left, right, </a:t>
            </a:r>
            <a:r>
              <a:rPr lang="en-US" sz="1200" dirty="0" err="1"/>
              <a:t>pIndex</a:t>
            </a:r>
            <a:r>
              <a:rPr lang="en-US" sz="1200" dirty="0"/>
              <a:t>);</a:t>
            </a:r>
          </a:p>
          <a:p>
            <a:pPr marL="0" indent="0">
              <a:buNone/>
            </a:pPr>
            <a:r>
              <a:rPr lang="en-US" sz="1200" dirty="0"/>
              <a:t> </a:t>
            </a:r>
          </a:p>
          <a:p>
            <a:pPr marL="0" indent="0">
              <a:buNone/>
            </a:pPr>
            <a:r>
              <a:rPr lang="en-US" sz="1200" dirty="0"/>
              <a:t>        if (k == </a:t>
            </a:r>
            <a:r>
              <a:rPr lang="en-US" sz="1200" dirty="0" err="1"/>
              <a:t>pIndex</a:t>
            </a:r>
            <a:r>
              <a:rPr lang="en-US" sz="1200" dirty="0"/>
              <a:t>) </a:t>
            </a:r>
          </a:p>
          <a:p>
            <a:pPr marL="0" indent="0">
              <a:buNone/>
            </a:pPr>
            <a:r>
              <a:rPr lang="en-US" sz="1200" dirty="0"/>
              <a:t>            return </a:t>
            </a:r>
            <a:r>
              <a:rPr lang="en-US" sz="1200" dirty="0" err="1"/>
              <a:t>nums</a:t>
            </a:r>
            <a:r>
              <a:rPr lang="en-US" sz="1200" dirty="0"/>
              <a:t>[k</a:t>
            </a:r>
            <a:r>
              <a:rPr lang="en-US" sz="1200" dirty="0" smtClean="0"/>
              <a:t>];</a:t>
            </a:r>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212241241"/>
              </p:ext>
            </p:extLst>
          </p:nvPr>
        </p:nvGraphicFramePr>
        <p:xfrm>
          <a:off x="4495800" y="685800"/>
          <a:ext cx="4191000" cy="3962400"/>
        </p:xfrm>
        <a:graphic>
          <a:graphicData uri="http://schemas.openxmlformats.org/drawingml/2006/table">
            <a:tbl>
              <a:tblPr/>
              <a:tblGrid>
                <a:gridCol w="4191000">
                  <a:extLst>
                    <a:ext uri="{9D8B030D-6E8A-4147-A177-3AD203B41FA5}">
                      <a16:colId xmlns:a16="http://schemas.microsoft.com/office/drawing/2014/main" xmlns="" val="20000"/>
                    </a:ext>
                  </a:extLst>
                </a:gridCol>
              </a:tblGrid>
              <a:tr h="3962400">
                <a:tc>
                  <a:txBody>
                    <a:bodyPr/>
                    <a:lstStyle/>
                    <a:p>
                      <a:pPr algn="l" fontAlgn="base"/>
                      <a:r>
                        <a:rPr lang="en-US" sz="1100" u="none" strike="noStrike" dirty="0" smtClean="0">
                          <a:solidFill>
                            <a:srgbClr val="008200"/>
                          </a:solidFill>
                          <a:effectLst/>
                          <a:latin typeface="inherit"/>
                        </a:rPr>
                        <a:t>/</a:t>
                      </a:r>
                      <a:r>
                        <a:rPr lang="en-US" sz="1200" u="none" strike="noStrike" dirty="0">
                          <a:solidFill>
                            <a:srgbClr val="006FE0"/>
                          </a:solidFill>
                          <a:effectLst/>
                          <a:latin typeface="+mn-lt"/>
                        </a:rPr>
                        <a:t>        </a:t>
                      </a:r>
                      <a:r>
                        <a:rPr lang="en-US" sz="1200" u="none" strike="noStrike" dirty="0">
                          <a:solidFill>
                            <a:srgbClr val="800080"/>
                          </a:solidFill>
                          <a:effectLst/>
                          <a:latin typeface="+mn-lt"/>
                        </a:rPr>
                        <a:t>else</a:t>
                      </a:r>
                      <a:r>
                        <a:rPr lang="en-US" sz="1200" u="none" strike="noStrike" dirty="0">
                          <a:solidFill>
                            <a:srgbClr val="006FE0"/>
                          </a:solidFill>
                          <a:effectLst/>
                          <a:latin typeface="+mn-lt"/>
                        </a:rPr>
                        <a:t> </a:t>
                      </a:r>
                      <a:r>
                        <a:rPr lang="en-US" sz="1200" u="none" strike="noStrike" dirty="0">
                          <a:solidFill>
                            <a:srgbClr val="800080"/>
                          </a:solidFill>
                          <a:effectLst/>
                          <a:latin typeface="+mn-lt"/>
                        </a:rPr>
                        <a:t>if</a:t>
                      </a:r>
                      <a:r>
                        <a:rPr lang="en-US" sz="1200" u="none" strike="noStrike" dirty="0">
                          <a:solidFill>
                            <a:srgbClr val="006FE0"/>
                          </a:solidFill>
                          <a:effectLst/>
                          <a:latin typeface="+mn-lt"/>
                        </a:rPr>
                        <a:t> </a:t>
                      </a:r>
                      <a:r>
                        <a:rPr lang="en-US" sz="1200" u="none" strike="noStrike" dirty="0">
                          <a:solidFill>
                            <a:srgbClr val="333333"/>
                          </a:solidFill>
                          <a:effectLst/>
                          <a:latin typeface="+mn-lt"/>
                        </a:rPr>
                        <a:t>(</a:t>
                      </a:r>
                      <a:r>
                        <a:rPr lang="en-US" sz="1200" u="none" strike="noStrike" dirty="0">
                          <a:solidFill>
                            <a:srgbClr val="002D7A"/>
                          </a:solidFill>
                          <a:effectLst/>
                          <a:latin typeface="+mn-lt"/>
                        </a:rPr>
                        <a:t>k</a:t>
                      </a:r>
                      <a:r>
                        <a:rPr lang="en-US" sz="1200" u="none" strike="noStrike" dirty="0">
                          <a:solidFill>
                            <a:srgbClr val="006FE0"/>
                          </a:solidFill>
                          <a:effectLst/>
                          <a:latin typeface="+mn-lt"/>
                        </a:rPr>
                        <a:t> &lt; </a:t>
                      </a:r>
                      <a:r>
                        <a:rPr lang="en-US" sz="1200" u="none" strike="noStrike" dirty="0" err="1">
                          <a:solidFill>
                            <a:srgbClr val="002D7A"/>
                          </a:solidFill>
                          <a:effectLst/>
                          <a:latin typeface="+mn-lt"/>
                        </a:rPr>
                        <a:t>pIndex</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800080"/>
                          </a:solidFill>
                          <a:effectLst/>
                          <a:latin typeface="+mn-lt"/>
                        </a:rPr>
                        <a:t>return</a:t>
                      </a:r>
                      <a:r>
                        <a:rPr lang="en-US" sz="1200" u="none" strike="noStrike" dirty="0">
                          <a:solidFill>
                            <a:srgbClr val="006FE0"/>
                          </a:solidFill>
                          <a:effectLst/>
                          <a:latin typeface="+mn-lt"/>
                        </a:rPr>
                        <a:t> </a:t>
                      </a:r>
                      <a:r>
                        <a:rPr lang="en-US" sz="1200" u="none" strike="noStrike" dirty="0" err="1">
                          <a:solidFill>
                            <a:srgbClr val="004ED0"/>
                          </a:solidFill>
                          <a:effectLst/>
                          <a:latin typeface="+mn-lt"/>
                        </a:rPr>
                        <a:t>quickSelect</a:t>
                      </a:r>
                      <a:r>
                        <a:rPr lang="en-US" sz="1200" u="none" strike="noStrike" dirty="0">
                          <a:solidFill>
                            <a:srgbClr val="333333"/>
                          </a:solidFill>
                          <a:effectLst/>
                          <a:latin typeface="+mn-lt"/>
                        </a:rPr>
                        <a:t>(</a:t>
                      </a:r>
                      <a:r>
                        <a:rPr lang="en-US" sz="1200" u="none" strike="noStrike" dirty="0" err="1">
                          <a:solidFill>
                            <a:srgbClr val="002D7A"/>
                          </a:solidFill>
                          <a:effectLst/>
                          <a:latin typeface="+mn-lt"/>
                        </a:rPr>
                        <a:t>nums</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002D7A"/>
                          </a:solidFill>
                          <a:effectLst/>
                          <a:latin typeface="+mn-lt"/>
                        </a:rPr>
                        <a:t>left</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err="1">
                          <a:solidFill>
                            <a:srgbClr val="002D7A"/>
                          </a:solidFill>
                          <a:effectLst/>
                          <a:latin typeface="+mn-lt"/>
                        </a:rPr>
                        <a:t>pIndex</a:t>
                      </a:r>
                      <a:r>
                        <a:rPr lang="en-US" sz="1200" u="none" strike="noStrike" dirty="0">
                          <a:solidFill>
                            <a:srgbClr val="006FE0"/>
                          </a:solidFill>
                          <a:effectLst/>
                          <a:latin typeface="+mn-lt"/>
                        </a:rPr>
                        <a:t> - </a:t>
                      </a:r>
                      <a:r>
                        <a:rPr lang="en-US" sz="1200" u="none" strike="noStrike" dirty="0">
                          <a:solidFill>
                            <a:srgbClr val="CE0000"/>
                          </a:solidFill>
                          <a:effectLst/>
                          <a:latin typeface="+mn-lt"/>
                        </a:rPr>
                        <a:t>1</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002D7A"/>
                          </a:solidFill>
                          <a:effectLst/>
                          <a:latin typeface="+mn-lt"/>
                        </a:rPr>
                        <a:t>k</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0000"/>
                          </a:solidFill>
                          <a:effectLst/>
                          <a:latin typeface="+mn-lt"/>
                        </a:rPr>
                        <a:t> </a:t>
                      </a:r>
                    </a:p>
                    <a:p>
                      <a:pPr algn="l" fontAlgn="base"/>
                      <a:r>
                        <a:rPr lang="en-US" sz="1200" u="none" strike="noStrike" dirty="0">
                          <a:solidFill>
                            <a:srgbClr val="006FE0"/>
                          </a:solidFill>
                          <a:effectLst/>
                          <a:latin typeface="+mn-lt"/>
                        </a:rPr>
                        <a:t>         </a:t>
                      </a:r>
                      <a:r>
                        <a:rPr lang="en-US" sz="1200" u="none" strike="noStrike" dirty="0">
                          <a:solidFill>
                            <a:srgbClr val="800080"/>
                          </a:solidFill>
                          <a:effectLst/>
                          <a:latin typeface="+mn-lt"/>
                        </a:rPr>
                        <a:t>else</a:t>
                      </a:r>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800080"/>
                          </a:solidFill>
                          <a:effectLst/>
                          <a:latin typeface="+mn-lt"/>
                        </a:rPr>
                        <a:t>return</a:t>
                      </a:r>
                      <a:r>
                        <a:rPr lang="en-US" sz="1200" u="none" strike="noStrike" dirty="0">
                          <a:solidFill>
                            <a:srgbClr val="006FE0"/>
                          </a:solidFill>
                          <a:effectLst/>
                          <a:latin typeface="+mn-lt"/>
                        </a:rPr>
                        <a:t> </a:t>
                      </a:r>
                      <a:r>
                        <a:rPr lang="en-US" sz="1200" u="none" strike="noStrike" dirty="0" err="1">
                          <a:solidFill>
                            <a:srgbClr val="004ED0"/>
                          </a:solidFill>
                          <a:effectLst/>
                          <a:latin typeface="+mn-lt"/>
                        </a:rPr>
                        <a:t>quickSelect</a:t>
                      </a:r>
                      <a:r>
                        <a:rPr lang="en-US" sz="1200" u="none" strike="noStrike" dirty="0">
                          <a:solidFill>
                            <a:srgbClr val="333333"/>
                          </a:solidFill>
                          <a:effectLst/>
                          <a:latin typeface="+mn-lt"/>
                        </a:rPr>
                        <a:t>(</a:t>
                      </a:r>
                      <a:r>
                        <a:rPr lang="en-US" sz="1200" u="none" strike="noStrike" dirty="0" err="1">
                          <a:solidFill>
                            <a:srgbClr val="002D7A"/>
                          </a:solidFill>
                          <a:effectLst/>
                          <a:latin typeface="+mn-lt"/>
                        </a:rPr>
                        <a:t>nums</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err="1">
                          <a:solidFill>
                            <a:srgbClr val="002D7A"/>
                          </a:solidFill>
                          <a:effectLst/>
                          <a:latin typeface="+mn-lt"/>
                        </a:rPr>
                        <a:t>pIndex</a:t>
                      </a:r>
                      <a:r>
                        <a:rPr lang="en-US" sz="1200" u="none" strike="noStrike" dirty="0">
                          <a:solidFill>
                            <a:srgbClr val="006FE0"/>
                          </a:solidFill>
                          <a:effectLst/>
                          <a:latin typeface="+mn-lt"/>
                        </a:rPr>
                        <a:t> + </a:t>
                      </a:r>
                      <a:r>
                        <a:rPr lang="en-US" sz="1200" u="none" strike="noStrike" dirty="0">
                          <a:solidFill>
                            <a:srgbClr val="CE0000"/>
                          </a:solidFill>
                          <a:effectLst/>
                          <a:latin typeface="+mn-lt"/>
                        </a:rPr>
                        <a:t>1</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002D7A"/>
                          </a:solidFill>
                          <a:effectLst/>
                          <a:latin typeface="+mn-lt"/>
                        </a:rPr>
                        <a:t>right</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002D7A"/>
                          </a:solidFill>
                          <a:effectLst/>
                          <a:latin typeface="+mn-lt"/>
                        </a:rPr>
                        <a:t>k</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0000"/>
                          </a:solidFill>
                          <a:effectLst/>
                          <a:latin typeface="+mn-lt"/>
                        </a:rPr>
                        <a:t> </a:t>
                      </a:r>
                    </a:p>
                    <a:p>
                      <a:pPr algn="l" fontAlgn="base"/>
                      <a:r>
                        <a:rPr lang="en-US" sz="1200" u="none" strike="noStrike" dirty="0">
                          <a:solidFill>
                            <a:srgbClr val="006FE0"/>
                          </a:solidFill>
                          <a:effectLst/>
                          <a:latin typeface="+mn-lt"/>
                        </a:rPr>
                        <a:t>    </a:t>
                      </a:r>
                      <a:r>
                        <a:rPr lang="en-US" sz="1200" u="none" strike="noStrike" dirty="0">
                          <a:solidFill>
                            <a:srgbClr val="800080"/>
                          </a:solidFill>
                          <a:effectLst/>
                          <a:latin typeface="+mn-lt"/>
                        </a:rPr>
                        <a:t>public</a:t>
                      </a:r>
                      <a:r>
                        <a:rPr lang="en-US" sz="1200" u="none" strike="noStrike" dirty="0">
                          <a:solidFill>
                            <a:srgbClr val="006FE0"/>
                          </a:solidFill>
                          <a:effectLst/>
                          <a:latin typeface="+mn-lt"/>
                        </a:rPr>
                        <a:t> </a:t>
                      </a:r>
                      <a:r>
                        <a:rPr lang="en-US" sz="1200" u="none" strike="noStrike" dirty="0">
                          <a:solidFill>
                            <a:srgbClr val="800080"/>
                          </a:solidFill>
                          <a:effectLst/>
                          <a:latin typeface="+mn-lt"/>
                        </a:rPr>
                        <a:t>static</a:t>
                      </a:r>
                      <a:r>
                        <a:rPr lang="en-US" sz="1200" u="none" strike="noStrike" dirty="0">
                          <a:solidFill>
                            <a:srgbClr val="006FE0"/>
                          </a:solidFill>
                          <a:effectLst/>
                          <a:latin typeface="+mn-lt"/>
                        </a:rPr>
                        <a:t> </a:t>
                      </a:r>
                      <a:r>
                        <a:rPr lang="en-US" sz="1200" u="none" strike="noStrike" dirty="0">
                          <a:solidFill>
                            <a:srgbClr val="800080"/>
                          </a:solidFill>
                          <a:effectLst/>
                          <a:latin typeface="+mn-lt"/>
                        </a:rPr>
                        <a:t>void</a:t>
                      </a:r>
                      <a:r>
                        <a:rPr lang="en-US" sz="1200" u="none" strike="noStrike" dirty="0">
                          <a:solidFill>
                            <a:srgbClr val="006FE0"/>
                          </a:solidFill>
                          <a:effectLst/>
                          <a:latin typeface="+mn-lt"/>
                        </a:rPr>
                        <a:t> </a:t>
                      </a:r>
                      <a:r>
                        <a:rPr lang="en-US" sz="1200" u="none" strike="noStrike" dirty="0">
                          <a:solidFill>
                            <a:srgbClr val="004ED0"/>
                          </a:solidFill>
                          <a:effectLst/>
                          <a:latin typeface="+mn-lt"/>
                        </a:rPr>
                        <a:t>main</a:t>
                      </a:r>
                      <a:r>
                        <a:rPr lang="en-US" sz="1200" u="none" strike="noStrike" dirty="0">
                          <a:solidFill>
                            <a:srgbClr val="333333"/>
                          </a:solidFill>
                          <a:effectLst/>
                          <a:latin typeface="+mn-lt"/>
                        </a:rPr>
                        <a:t>(</a:t>
                      </a:r>
                      <a:r>
                        <a:rPr lang="en-US" sz="1200" u="none" strike="noStrike" dirty="0">
                          <a:solidFill>
                            <a:srgbClr val="800080"/>
                          </a:solidFill>
                          <a:effectLst/>
                          <a:latin typeface="+mn-lt"/>
                        </a:rPr>
                        <a:t>String</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err="1">
                          <a:solidFill>
                            <a:srgbClr val="002D7A"/>
                          </a:solidFill>
                          <a:effectLst/>
                          <a:latin typeface="+mn-lt"/>
                        </a:rPr>
                        <a:t>args</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err="1">
                          <a:solidFill>
                            <a:srgbClr val="800080"/>
                          </a:solidFill>
                          <a:effectLst/>
                          <a:latin typeface="+mn-lt"/>
                        </a:rPr>
                        <a:t>int</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err="1">
                          <a:solidFill>
                            <a:srgbClr val="002D7A"/>
                          </a:solidFill>
                          <a:effectLst/>
                          <a:latin typeface="+mn-lt"/>
                        </a:rPr>
                        <a:t>nums</a:t>
                      </a:r>
                      <a:r>
                        <a:rPr lang="en-US" sz="1200" u="none" strike="noStrike" dirty="0">
                          <a:solidFill>
                            <a:srgbClr val="006FE0"/>
                          </a:solidFill>
                          <a:effectLst/>
                          <a:latin typeface="+mn-lt"/>
                        </a:rPr>
                        <a:t> = </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7</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4</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6</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3</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9</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1</a:t>
                      </a:r>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err="1">
                          <a:solidFill>
                            <a:srgbClr val="800080"/>
                          </a:solidFill>
                          <a:effectLst/>
                          <a:latin typeface="+mn-lt"/>
                        </a:rPr>
                        <a:t>int</a:t>
                      </a:r>
                      <a:r>
                        <a:rPr lang="en-US" sz="1200" u="none" strike="noStrike" dirty="0">
                          <a:solidFill>
                            <a:srgbClr val="006FE0"/>
                          </a:solidFill>
                          <a:effectLst/>
                          <a:latin typeface="+mn-lt"/>
                        </a:rPr>
                        <a:t> </a:t>
                      </a:r>
                      <a:r>
                        <a:rPr lang="en-US" sz="1200" u="none" strike="noStrike" dirty="0">
                          <a:solidFill>
                            <a:srgbClr val="002D7A"/>
                          </a:solidFill>
                          <a:effectLst/>
                          <a:latin typeface="+mn-lt"/>
                        </a:rPr>
                        <a:t>k</a:t>
                      </a:r>
                      <a:r>
                        <a:rPr lang="en-US" sz="1200" u="none" strike="noStrike" dirty="0">
                          <a:solidFill>
                            <a:srgbClr val="006FE0"/>
                          </a:solidFill>
                          <a:effectLst/>
                          <a:latin typeface="+mn-lt"/>
                        </a:rPr>
                        <a:t> = </a:t>
                      </a:r>
                      <a:r>
                        <a:rPr lang="en-US" sz="1200" u="none" strike="noStrike" dirty="0">
                          <a:solidFill>
                            <a:srgbClr val="CE0000"/>
                          </a:solidFill>
                          <a:effectLst/>
                          <a:latin typeface="+mn-lt"/>
                        </a:rPr>
                        <a:t>2</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0000"/>
                          </a:solidFill>
                          <a:effectLst/>
                          <a:latin typeface="+mn-lt"/>
                        </a:rPr>
                        <a:t> </a:t>
                      </a:r>
                    </a:p>
                    <a:p>
                      <a:pPr algn="l" fontAlgn="base"/>
                      <a:r>
                        <a:rPr lang="en-US" sz="1200" u="none" strike="noStrike" dirty="0">
                          <a:solidFill>
                            <a:srgbClr val="006FE0"/>
                          </a:solidFill>
                          <a:effectLst/>
                          <a:latin typeface="+mn-lt"/>
                        </a:rPr>
                        <a:t>        </a:t>
                      </a:r>
                      <a:r>
                        <a:rPr lang="en-US" sz="1200" u="none" strike="noStrike" dirty="0" err="1">
                          <a:solidFill>
                            <a:srgbClr val="002D7A"/>
                          </a:solidFill>
                          <a:effectLst/>
                          <a:latin typeface="+mn-lt"/>
                        </a:rPr>
                        <a:t>System</a:t>
                      </a:r>
                      <a:r>
                        <a:rPr lang="en-US" sz="1200" u="none" strike="noStrike" dirty="0" err="1">
                          <a:solidFill>
                            <a:srgbClr val="333333"/>
                          </a:solidFill>
                          <a:effectLst/>
                          <a:latin typeface="+mn-lt"/>
                        </a:rPr>
                        <a:t>.</a:t>
                      </a:r>
                      <a:r>
                        <a:rPr lang="en-US" sz="1200" u="none" strike="noStrike" dirty="0" err="1">
                          <a:solidFill>
                            <a:srgbClr val="002D7A"/>
                          </a:solidFill>
                          <a:effectLst/>
                          <a:latin typeface="+mn-lt"/>
                        </a:rPr>
                        <a:t>out</a:t>
                      </a:r>
                      <a:r>
                        <a:rPr lang="en-US" sz="1200" u="none" strike="noStrike" dirty="0" err="1">
                          <a:solidFill>
                            <a:srgbClr val="333333"/>
                          </a:solidFill>
                          <a:effectLst/>
                          <a:latin typeface="+mn-lt"/>
                        </a:rPr>
                        <a:t>.</a:t>
                      </a:r>
                      <a:r>
                        <a:rPr lang="en-US" sz="1200" u="none" strike="noStrike" dirty="0" err="1">
                          <a:solidFill>
                            <a:srgbClr val="004ED0"/>
                          </a:solidFill>
                          <a:effectLst/>
                          <a:latin typeface="+mn-lt"/>
                        </a:rPr>
                        <a:t>print</a:t>
                      </a:r>
                      <a:r>
                        <a:rPr lang="en-US" sz="1200" u="none" strike="noStrike" dirty="0">
                          <a:solidFill>
                            <a:srgbClr val="333333"/>
                          </a:solidFill>
                          <a:effectLst/>
                          <a:latin typeface="+mn-lt"/>
                        </a:rPr>
                        <a:t>(</a:t>
                      </a:r>
                      <a:r>
                        <a:rPr lang="en-US" sz="1200" u="none" strike="noStrike" dirty="0">
                          <a:solidFill>
                            <a:srgbClr val="880000"/>
                          </a:solidFill>
                          <a:effectLst/>
                          <a:latin typeface="+mn-lt"/>
                        </a:rPr>
                        <a:t>"</a:t>
                      </a:r>
                      <a:r>
                        <a:rPr lang="en-US" sz="1200" u="none" strike="noStrike" dirty="0" err="1">
                          <a:solidFill>
                            <a:srgbClr val="880000"/>
                          </a:solidFill>
                          <a:effectLst/>
                          <a:latin typeface="+mn-lt"/>
                        </a:rPr>
                        <a:t>k'th</a:t>
                      </a:r>
                      <a:r>
                        <a:rPr lang="en-US" sz="1200" u="none" strike="noStrike" dirty="0">
                          <a:solidFill>
                            <a:srgbClr val="880000"/>
                          </a:solidFill>
                          <a:effectLst/>
                          <a:latin typeface="+mn-lt"/>
                        </a:rPr>
                        <a:t> smallest element is "</a:t>
                      </a:r>
                      <a:r>
                        <a:rPr lang="en-US" sz="1200" u="none" strike="noStrike" dirty="0">
                          <a:solidFill>
                            <a:srgbClr val="006FE0"/>
                          </a:solidFill>
                          <a:effectLst/>
                          <a:latin typeface="+mn-lt"/>
                        </a:rPr>
                        <a:t> +</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err="1">
                          <a:solidFill>
                            <a:srgbClr val="004ED0"/>
                          </a:solidFill>
                          <a:effectLst/>
                          <a:latin typeface="+mn-lt"/>
                        </a:rPr>
                        <a:t>quickSelect</a:t>
                      </a:r>
                      <a:r>
                        <a:rPr lang="en-US" sz="1200" u="none" strike="noStrike" dirty="0">
                          <a:solidFill>
                            <a:srgbClr val="333333"/>
                          </a:solidFill>
                          <a:effectLst/>
                          <a:latin typeface="+mn-lt"/>
                        </a:rPr>
                        <a:t>(</a:t>
                      </a:r>
                      <a:r>
                        <a:rPr lang="en-US" sz="1200" u="none" strike="noStrike" dirty="0" err="1">
                          <a:solidFill>
                            <a:srgbClr val="002D7A"/>
                          </a:solidFill>
                          <a:effectLst/>
                          <a:latin typeface="+mn-lt"/>
                        </a:rPr>
                        <a:t>nums</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CE0000"/>
                          </a:solidFill>
                          <a:effectLst/>
                          <a:latin typeface="+mn-lt"/>
                        </a:rPr>
                        <a:t>0</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err="1">
                          <a:solidFill>
                            <a:srgbClr val="002D7A"/>
                          </a:solidFill>
                          <a:effectLst/>
                          <a:latin typeface="+mn-lt"/>
                        </a:rPr>
                        <a:t>nums</a:t>
                      </a:r>
                      <a:r>
                        <a:rPr lang="en-US" sz="1200" u="none" strike="noStrike" dirty="0" err="1">
                          <a:solidFill>
                            <a:srgbClr val="333333"/>
                          </a:solidFill>
                          <a:effectLst/>
                          <a:latin typeface="+mn-lt"/>
                        </a:rPr>
                        <a:t>.</a:t>
                      </a:r>
                      <a:r>
                        <a:rPr lang="en-US" sz="1200" u="none" strike="noStrike" dirty="0" err="1">
                          <a:solidFill>
                            <a:srgbClr val="002D7A"/>
                          </a:solidFill>
                          <a:effectLst/>
                          <a:latin typeface="+mn-lt"/>
                        </a:rPr>
                        <a:t>length</a:t>
                      </a:r>
                      <a:r>
                        <a:rPr lang="en-US" sz="1200" u="none" strike="noStrike" dirty="0">
                          <a:solidFill>
                            <a:srgbClr val="006FE0"/>
                          </a:solidFill>
                          <a:effectLst/>
                          <a:latin typeface="+mn-lt"/>
                        </a:rPr>
                        <a:t> - </a:t>
                      </a:r>
                      <a:r>
                        <a:rPr lang="en-US" sz="1200" u="none" strike="noStrike" dirty="0">
                          <a:solidFill>
                            <a:srgbClr val="CE0000"/>
                          </a:solidFill>
                          <a:effectLst/>
                          <a:latin typeface="+mn-lt"/>
                        </a:rPr>
                        <a:t>1</a:t>
                      </a:r>
                      <a:r>
                        <a:rPr lang="en-US" sz="1200" u="none" strike="noStrike" dirty="0">
                          <a:solidFill>
                            <a:srgbClr val="333333"/>
                          </a:solidFill>
                          <a:effectLst/>
                          <a:latin typeface="+mn-lt"/>
                        </a:rPr>
                        <a:t>,</a:t>
                      </a:r>
                      <a:r>
                        <a:rPr lang="en-US" sz="1200" u="none" strike="noStrike" dirty="0">
                          <a:solidFill>
                            <a:srgbClr val="006FE0"/>
                          </a:solidFill>
                          <a:effectLst/>
                          <a:latin typeface="+mn-lt"/>
                        </a:rPr>
                        <a:t> </a:t>
                      </a:r>
                      <a:r>
                        <a:rPr lang="en-US" sz="1200" u="none" strike="noStrike" dirty="0">
                          <a:solidFill>
                            <a:srgbClr val="002D7A"/>
                          </a:solidFill>
                          <a:effectLst/>
                          <a:latin typeface="+mn-lt"/>
                        </a:rPr>
                        <a:t>k</a:t>
                      </a:r>
                      <a:r>
                        <a:rPr lang="en-US" sz="1200" u="none" strike="noStrike" dirty="0">
                          <a:solidFill>
                            <a:srgbClr val="006FE0"/>
                          </a:solidFill>
                          <a:effectLst/>
                          <a:latin typeface="+mn-lt"/>
                        </a:rPr>
                        <a:t> - </a:t>
                      </a:r>
                      <a:r>
                        <a:rPr lang="en-US" sz="1200" u="none" strike="noStrike" dirty="0">
                          <a:solidFill>
                            <a:srgbClr val="CE0000"/>
                          </a:solidFill>
                          <a:effectLst/>
                          <a:latin typeface="+mn-lt"/>
                        </a:rPr>
                        <a:t>1</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006FE0"/>
                          </a:solidFill>
                          <a:effectLst/>
                          <a:latin typeface="+mn-lt"/>
                        </a:rPr>
                        <a:t>    </a:t>
                      </a:r>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p>
                      <a:pPr algn="l" fontAlgn="base"/>
                      <a:r>
                        <a:rPr lang="en-US" sz="1200" u="none" strike="noStrike" dirty="0">
                          <a:solidFill>
                            <a:srgbClr val="333333"/>
                          </a:solidFill>
                          <a:effectLst/>
                          <a:latin typeface="+mn-lt"/>
                        </a:rPr>
                        <a:t>}</a:t>
                      </a:r>
                      <a:endParaRPr lang="en-US" sz="1200" u="none" strike="noStrike" dirty="0">
                        <a:solidFill>
                          <a:srgbClr val="000000"/>
                        </a:solidFill>
                        <a:effectLst/>
                        <a:latin typeface="+mn-lt"/>
                      </a:endParaRPr>
                    </a:p>
                  </a:txBody>
                  <a:tcPr marL="55617" marR="55617" marT="27809" marB="27809">
                    <a:lnL>
                      <a:noFill/>
                    </a:lnL>
                    <a:lnR>
                      <a:noFill/>
                    </a:lnR>
                    <a:lnT>
                      <a:noFill/>
                    </a:lnT>
                    <a:lnB>
                      <a:noFill/>
                    </a:lnB>
                  </a:tcPr>
                </a:tc>
                <a:extLst>
                  <a:ext uri="{0D108BD9-81ED-4DB2-BD59-A6C34878D82A}">
                    <a16:rowId xmlns:a16="http://schemas.microsoft.com/office/drawing/2014/main" xmlns="" val="10000"/>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Title 5"/>
          <p:cNvSpPr txBox="1">
            <a:spLocks/>
          </p:cNvSpPr>
          <p:nvPr/>
        </p:nvSpPr>
        <p:spPr bwMode="auto">
          <a:xfrm>
            <a:off x="187235" y="106680"/>
            <a:ext cx="7010400" cy="3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dirty="0" err="1" smtClean="0"/>
              <a:t>Quickselect</a:t>
            </a:r>
            <a:r>
              <a:rPr lang="en-US" dirty="0" smtClean="0"/>
              <a:t> Algorithm –Example 2</a:t>
            </a:r>
            <a:endParaRPr lang="en-US"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3048000"/>
            <a:ext cx="8229600" cy="914400"/>
          </a:xfrm>
        </p:spPr>
        <p:txBody>
          <a:bodyPr/>
          <a:lstStyle/>
          <a:p>
            <a:pPr algn="ctr"/>
            <a:r>
              <a:rPr lang="en-SG" dirty="0" smtClean="0"/>
              <a:t>Thank you…</a:t>
            </a:r>
            <a:endParaRPr lang="en-SG"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4946873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a:t>Lexicographically first palindromic string </a:t>
            </a:r>
            <a:endParaRPr lang="en-SG" sz="3600" dirty="0"/>
          </a:p>
        </p:txBody>
      </p:sp>
    </p:spTree>
    <p:custDataLst>
      <p:tags r:id="rId1"/>
    </p:custDataLst>
    <p:extLst>
      <p:ext uri="{BB962C8B-B14F-4D97-AF65-F5344CB8AC3E}">
        <p14:creationId xmlns:p14="http://schemas.microsoft.com/office/powerpoint/2010/main" val="1683127635"/>
      </p:ext>
    </p:extLst>
  </p:cSld>
  <p:clrMapOvr>
    <a:masterClrMapping/>
  </p:clrMapOvr>
  <p:transition spd="slow">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496300" cy="5181600"/>
          </a:xfrm>
        </p:spPr>
        <p:txBody>
          <a:bodyPr>
            <a:noAutofit/>
          </a:bodyPr>
          <a:lstStyle/>
          <a:p>
            <a:r>
              <a:rPr lang="en-US" sz="1600" dirty="0" smtClean="0"/>
              <a:t>Rearrange </a:t>
            </a:r>
            <a:r>
              <a:rPr lang="en-US" sz="1600" dirty="0"/>
              <a:t>the characters of the given string to form a lexicographically first palindromic string. If no such string exists display message “no palindromic string</a:t>
            </a:r>
            <a:r>
              <a:rPr lang="en-US" sz="1600" dirty="0" smtClean="0"/>
              <a:t>”.</a:t>
            </a:r>
            <a:br>
              <a:rPr lang="en-US" sz="1600" dirty="0" smtClean="0"/>
            </a:br>
            <a:r>
              <a:rPr lang="en-US" sz="1600" dirty="0" smtClean="0"/>
              <a:t/>
            </a:r>
            <a:br>
              <a:rPr lang="en-US" sz="1600" dirty="0" smtClean="0"/>
            </a:br>
            <a:r>
              <a:rPr lang="en-US" sz="1600" b="1" dirty="0"/>
              <a:t>Examples:</a:t>
            </a:r>
            <a:r>
              <a:rPr lang="en-US" sz="1600" dirty="0"/>
              <a:t/>
            </a:r>
            <a:br>
              <a:rPr lang="en-US" sz="1600" dirty="0"/>
            </a:br>
            <a:r>
              <a:rPr lang="en-US" sz="1600" dirty="0">
                <a:latin typeface="+mn-lt"/>
              </a:rPr>
              <a:t>Input : </a:t>
            </a:r>
            <a:r>
              <a:rPr lang="en-US" sz="1600" dirty="0" smtClean="0">
                <a:latin typeface="+mn-lt"/>
              </a:rPr>
              <a:t>Malayalam		</a:t>
            </a:r>
            <a:r>
              <a:rPr lang="en-US" sz="1600" dirty="0"/>
              <a:t> Input : </a:t>
            </a:r>
            <a:r>
              <a:rPr lang="en-US" sz="1600" dirty="0" smtClean="0"/>
              <a:t>apple</a:t>
            </a:r>
            <a:r>
              <a:rPr lang="en-US" sz="1600" dirty="0">
                <a:latin typeface="+mn-lt"/>
              </a:rPr>
              <a:t/>
            </a:r>
            <a:br>
              <a:rPr lang="en-US" sz="1600" dirty="0">
                <a:latin typeface="+mn-lt"/>
              </a:rPr>
            </a:br>
            <a:r>
              <a:rPr lang="en-US" sz="1600" dirty="0">
                <a:latin typeface="+mn-lt"/>
              </a:rPr>
              <a:t>Output : </a:t>
            </a:r>
            <a:r>
              <a:rPr lang="en-US" sz="1600" dirty="0" err="1" smtClean="0">
                <a:latin typeface="+mn-lt"/>
              </a:rPr>
              <a:t>aalmymlaa</a:t>
            </a:r>
            <a:r>
              <a:rPr lang="en-US" sz="1600" dirty="0" smtClean="0">
                <a:latin typeface="+mn-lt"/>
              </a:rPr>
              <a:t>		</a:t>
            </a:r>
            <a:r>
              <a:rPr lang="en-US" sz="1600" dirty="0"/>
              <a:t> Output : no palindromic </a:t>
            </a:r>
            <a:r>
              <a:rPr lang="en-US" sz="1600" dirty="0" smtClean="0"/>
              <a:t>string</a:t>
            </a:r>
            <a:br>
              <a:rPr lang="en-US" sz="1600" dirty="0" smtClean="0"/>
            </a:br>
            <a:r>
              <a:rPr lang="en-US" sz="1600" dirty="0"/>
              <a:t/>
            </a:r>
            <a:br>
              <a:rPr lang="en-US" sz="1600" dirty="0"/>
            </a:br>
            <a:r>
              <a:rPr lang="en-US" sz="1600" b="1" dirty="0" smtClean="0"/>
              <a:t>Algorithm:</a:t>
            </a:r>
            <a:r>
              <a:rPr lang="en-US" sz="1600" dirty="0"/>
              <a:t/>
            </a:r>
            <a:br>
              <a:rPr lang="en-US" sz="1600" dirty="0"/>
            </a:br>
            <a:r>
              <a:rPr lang="en-US" sz="1600" dirty="0">
                <a:latin typeface="+mn-lt"/>
              </a:rPr>
              <a:t>1. Store frequency of each character in the given string</a:t>
            </a:r>
            <a:br>
              <a:rPr lang="en-US" sz="1600" dirty="0">
                <a:latin typeface="+mn-lt"/>
              </a:rPr>
            </a:br>
            <a:r>
              <a:rPr lang="en-US" sz="1600" dirty="0">
                <a:latin typeface="+mn-lt"/>
              </a:rPr>
              <a:t>2. Check whether a palindromic string can be formed or not using the properties of palindromic string mentioned above.</a:t>
            </a:r>
            <a:br>
              <a:rPr lang="en-US" sz="1600" dirty="0">
                <a:latin typeface="+mn-lt"/>
              </a:rPr>
            </a:br>
            <a:r>
              <a:rPr lang="en-US" sz="1600" dirty="0">
                <a:latin typeface="+mn-lt"/>
              </a:rPr>
              <a:t>3. If palindromic string cannot be formed, return “No Palindromic String”.</a:t>
            </a:r>
            <a:br>
              <a:rPr lang="en-US" sz="1600" dirty="0">
                <a:latin typeface="+mn-lt"/>
              </a:rPr>
            </a:br>
            <a:r>
              <a:rPr lang="en-US" sz="1600" dirty="0">
                <a:latin typeface="+mn-lt"/>
              </a:rPr>
              <a:t>4. Else we create three strings and then return </a:t>
            </a:r>
            <a:r>
              <a:rPr lang="en-US" sz="1600" dirty="0" err="1">
                <a:latin typeface="+mn-lt"/>
              </a:rPr>
              <a:t>front_str</a:t>
            </a:r>
            <a:r>
              <a:rPr lang="en-US" sz="1600" dirty="0">
                <a:latin typeface="+mn-lt"/>
              </a:rPr>
              <a:t> + </a:t>
            </a:r>
            <a:r>
              <a:rPr lang="en-US" sz="1600" dirty="0" err="1">
                <a:latin typeface="+mn-lt"/>
              </a:rPr>
              <a:t>odd_str</a:t>
            </a:r>
            <a:r>
              <a:rPr lang="en-US" sz="1600" dirty="0">
                <a:latin typeface="+mn-lt"/>
              </a:rPr>
              <a:t> + </a:t>
            </a:r>
            <a:r>
              <a:rPr lang="en-US" sz="1600" dirty="0" err="1">
                <a:latin typeface="+mn-lt"/>
              </a:rPr>
              <a:t>rear_str</a:t>
            </a:r>
            <a:r>
              <a:rPr lang="en-US" sz="1600" dirty="0">
                <a:latin typeface="+mn-lt"/>
              </a:rPr>
              <a:t>.</a:t>
            </a:r>
            <a:br>
              <a:rPr lang="en-US" sz="1600" dirty="0">
                <a:latin typeface="+mn-lt"/>
              </a:rPr>
            </a:br>
            <a:r>
              <a:rPr lang="en-US" sz="1600" dirty="0" smtClean="0">
                <a:latin typeface="+mn-lt"/>
              </a:rPr>
              <a:t>	</a:t>
            </a:r>
            <a:r>
              <a:rPr lang="en-US" sz="1600" b="1" dirty="0" err="1" smtClean="0">
                <a:latin typeface="+mn-lt"/>
              </a:rPr>
              <a:t>odd_str</a:t>
            </a:r>
            <a:r>
              <a:rPr lang="en-US" sz="1600" b="1" dirty="0" smtClean="0">
                <a:latin typeface="+mn-lt"/>
              </a:rPr>
              <a:t> </a:t>
            </a:r>
            <a:r>
              <a:rPr lang="en-US" sz="1600" b="1" dirty="0">
                <a:latin typeface="+mn-lt"/>
              </a:rPr>
              <a:t>:</a:t>
            </a:r>
            <a:r>
              <a:rPr lang="en-US" sz="1600" dirty="0">
                <a:latin typeface="+mn-lt"/>
              </a:rPr>
              <a:t> It is empty if there is no character with odd frequency. Else it </a:t>
            </a:r>
            <a:r>
              <a:rPr lang="en-US" sz="1600" dirty="0" smtClean="0">
                <a:latin typeface="+mn-lt"/>
              </a:rPr>
              <a:t>	contains </a:t>
            </a:r>
            <a:r>
              <a:rPr lang="en-US" sz="1600" dirty="0">
                <a:latin typeface="+mn-lt"/>
              </a:rPr>
              <a:t>all occurrences of odd character.</a:t>
            </a:r>
            <a:br>
              <a:rPr lang="en-US" sz="1600" dirty="0">
                <a:latin typeface="+mn-lt"/>
              </a:rPr>
            </a:br>
            <a:r>
              <a:rPr lang="en-US" sz="1600" dirty="0" smtClean="0">
                <a:latin typeface="+mn-lt"/>
              </a:rPr>
              <a:t>	</a:t>
            </a:r>
            <a:r>
              <a:rPr lang="en-US" sz="1600" b="1" dirty="0" err="1" smtClean="0">
                <a:latin typeface="+mn-lt"/>
              </a:rPr>
              <a:t>front_str</a:t>
            </a:r>
            <a:r>
              <a:rPr lang="en-US" sz="1600" b="1" dirty="0" smtClean="0">
                <a:latin typeface="+mn-lt"/>
              </a:rPr>
              <a:t> </a:t>
            </a:r>
            <a:r>
              <a:rPr lang="en-US" sz="1600" b="1" dirty="0">
                <a:latin typeface="+mn-lt"/>
              </a:rPr>
              <a:t>:</a:t>
            </a:r>
            <a:r>
              <a:rPr lang="en-US" sz="1600" dirty="0">
                <a:latin typeface="+mn-lt"/>
              </a:rPr>
              <a:t> Contains half occurrences of all even occurring characters of string </a:t>
            </a:r>
            <a:r>
              <a:rPr lang="en-US" sz="1600" dirty="0" smtClean="0">
                <a:latin typeface="+mn-lt"/>
              </a:rPr>
              <a:t>	in </a:t>
            </a:r>
            <a:r>
              <a:rPr lang="en-US" sz="1600" dirty="0">
                <a:latin typeface="+mn-lt"/>
              </a:rPr>
              <a:t>increasing order.</a:t>
            </a:r>
            <a:br>
              <a:rPr lang="en-US" sz="1600" dirty="0">
                <a:latin typeface="+mn-lt"/>
              </a:rPr>
            </a:br>
            <a:r>
              <a:rPr lang="en-US" sz="1600" dirty="0" smtClean="0">
                <a:latin typeface="+mn-lt"/>
              </a:rPr>
              <a:t>	</a:t>
            </a:r>
            <a:r>
              <a:rPr lang="en-US" sz="1600" b="1" dirty="0" err="1" smtClean="0">
                <a:latin typeface="+mn-lt"/>
              </a:rPr>
              <a:t>rear_str</a:t>
            </a:r>
            <a:r>
              <a:rPr lang="en-US" sz="1600" dirty="0">
                <a:latin typeface="+mn-lt"/>
              </a:rPr>
              <a:t> Contains half occurrences of all even occurring characters of string </a:t>
            </a:r>
            <a:r>
              <a:rPr lang="en-US" sz="1600" dirty="0" smtClean="0">
                <a:latin typeface="+mn-lt"/>
              </a:rPr>
              <a:t>	in </a:t>
            </a:r>
            <a:r>
              <a:rPr lang="en-US" sz="1600" dirty="0">
                <a:latin typeface="+mn-lt"/>
              </a:rPr>
              <a:t>reverse order of </a:t>
            </a:r>
            <a:r>
              <a:rPr lang="en-US" sz="1600" dirty="0" err="1">
                <a:latin typeface="+mn-lt"/>
              </a:rPr>
              <a:t>front_str</a:t>
            </a:r>
            <a:r>
              <a:rPr lang="en-US" sz="1600" dirty="0">
                <a:latin typeface="+mn-lt"/>
              </a:rPr>
              <a:t>.</a:t>
            </a:r>
            <a:br>
              <a:rPr lang="en-US" sz="1600" dirty="0">
                <a:latin typeface="+mn-lt"/>
              </a:rPr>
            </a:br>
            <a:endParaRPr lang="en-US" sz="1600" dirty="0">
              <a:latin typeface="+mn-lt"/>
            </a:endParaRPr>
          </a:p>
        </p:txBody>
      </p:sp>
      <p:sp>
        <p:nvSpPr>
          <p:cNvPr id="5" name="Rectangle 4"/>
          <p:cNvSpPr/>
          <p:nvPr/>
        </p:nvSpPr>
        <p:spPr>
          <a:xfrm>
            <a:off x="228600" y="152400"/>
            <a:ext cx="8153400" cy="1200329"/>
          </a:xfrm>
          <a:prstGeom prst="rect">
            <a:avLst/>
          </a:prstGeom>
        </p:spPr>
        <p:txBody>
          <a:bodyPr wrap="square">
            <a:spAutoFit/>
          </a:bodyPr>
          <a:lstStyle/>
          <a:p>
            <a:r>
              <a:rPr lang="en-US" sz="2400" dirty="0"/>
              <a:t>Lexicographically first palindromic string </a:t>
            </a:r>
            <a:r>
              <a:rPr lang="en-US" sz="2400" dirty="0">
                <a:solidFill>
                  <a:prstClr val="black"/>
                </a:solidFill>
              </a:rPr>
              <a:t/>
            </a:r>
            <a:br>
              <a:rPr lang="en-US" sz="2400" dirty="0">
                <a:solidFill>
                  <a:prstClr val="black"/>
                </a:solidFill>
              </a:rPr>
            </a:br>
            <a:r>
              <a:rPr lang="en-US" sz="2400" dirty="0">
                <a:solidFill>
                  <a:prstClr val="black"/>
                </a:solidFill>
              </a:rPr>
              <a:t/>
            </a:r>
            <a:br>
              <a:rPr lang="en-US" sz="2400" dirty="0">
                <a:solidFill>
                  <a:prstClr val="black"/>
                </a:solidFill>
              </a:rPr>
            </a:br>
            <a:endParaRPr lang="en-SG" sz="2400" dirty="0"/>
          </a:p>
        </p:txBody>
      </p:sp>
    </p:spTree>
    <p:extLst>
      <p:ext uri="{BB962C8B-B14F-4D97-AF65-F5344CB8AC3E}">
        <p14:creationId xmlns:p14="http://schemas.microsoft.com/office/powerpoint/2010/main" val="414752969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914400"/>
          </a:xfrm>
        </p:spPr>
        <p:txBody>
          <a:bodyPr/>
          <a:lstStyle/>
          <a:p>
            <a:r>
              <a:rPr lang="en-US" dirty="0" smtClean="0"/>
              <a:t/>
            </a:r>
            <a:br>
              <a:rPr lang="en-US" dirty="0" smtClean="0"/>
            </a:br>
            <a:r>
              <a:rPr lang="en-US" dirty="0" smtClean="0"/>
              <a:t>Example:1</a:t>
            </a:r>
            <a:r>
              <a:rPr lang="en-US" dirty="0"/>
              <a:t/>
            </a:r>
            <a:br>
              <a:rPr lang="en-US" dirty="0"/>
            </a:br>
            <a:endParaRPr lang="en-US" dirty="0"/>
          </a:p>
        </p:txBody>
      </p:sp>
      <p:sp>
        <p:nvSpPr>
          <p:cNvPr id="11" name="Content Placeholder 10"/>
          <p:cNvSpPr>
            <a:spLocks noGrp="1"/>
          </p:cNvSpPr>
          <p:nvPr>
            <p:ph sz="half" idx="2"/>
          </p:nvPr>
        </p:nvSpPr>
        <p:spPr>
          <a:xfrm>
            <a:off x="4836604" y="962760"/>
            <a:ext cx="3850196" cy="5486116"/>
          </a:xfrm>
        </p:spPr>
        <p:txBody>
          <a:bodyPr>
            <a:normAutofit fontScale="25000" lnSpcReduction="20000"/>
          </a:bodyPr>
          <a:lstStyle/>
          <a:p>
            <a:pPr marL="0" lvl="0" indent="0" eaLnBrk="0" hangingPunct="0">
              <a:spcBef>
                <a:spcPct val="0"/>
              </a:spcBef>
              <a:buNone/>
            </a:pPr>
            <a:endParaRPr lang="en-US" sz="1600" dirty="0"/>
          </a:p>
          <a:p>
            <a:pPr marL="0" indent="0">
              <a:buNone/>
            </a:pPr>
            <a:r>
              <a:rPr lang="en-US" sz="4800" dirty="0"/>
              <a:t>// For even length string</a:t>
            </a:r>
          </a:p>
          <a:p>
            <a:pPr marL="0" indent="0">
              <a:buNone/>
            </a:pPr>
            <a:r>
              <a:rPr lang="en-US" sz="4800" dirty="0"/>
              <a:t>        // no odd </a:t>
            </a:r>
            <a:r>
              <a:rPr lang="en-US" sz="4800" dirty="0" err="1"/>
              <a:t>freq</a:t>
            </a:r>
            <a:r>
              <a:rPr lang="en-US" sz="4800" dirty="0"/>
              <a:t> character</a:t>
            </a:r>
          </a:p>
          <a:p>
            <a:pPr marL="0" indent="0">
              <a:buNone/>
            </a:pPr>
            <a:r>
              <a:rPr lang="en-US" sz="4800" dirty="0"/>
              <a:t>        if (</a:t>
            </a:r>
            <a:r>
              <a:rPr lang="en-US" sz="4800" dirty="0" err="1"/>
              <a:t>len</a:t>
            </a:r>
            <a:r>
              <a:rPr lang="en-US" sz="4800" dirty="0"/>
              <a:t> % 2 == 0)</a:t>
            </a:r>
          </a:p>
          <a:p>
            <a:pPr marL="0" indent="0">
              <a:buNone/>
            </a:pPr>
            <a:r>
              <a:rPr lang="en-US" sz="4800" dirty="0"/>
              <a:t>        {</a:t>
            </a:r>
          </a:p>
          <a:p>
            <a:pPr marL="0" indent="0">
              <a:buNone/>
            </a:pPr>
            <a:r>
              <a:rPr lang="en-US" sz="4800" dirty="0"/>
              <a:t>            if (</a:t>
            </a:r>
            <a:r>
              <a:rPr lang="en-US" sz="4800" dirty="0" err="1"/>
              <a:t>count_odd</a:t>
            </a:r>
            <a:r>
              <a:rPr lang="en-US" sz="4800" dirty="0"/>
              <a:t> &gt; 0) </a:t>
            </a:r>
          </a:p>
          <a:p>
            <a:pPr marL="0" indent="0">
              <a:buNone/>
            </a:pPr>
            <a:r>
              <a:rPr lang="en-US" sz="4800" dirty="0"/>
              <a:t>            {</a:t>
            </a:r>
          </a:p>
          <a:p>
            <a:pPr marL="0" indent="0">
              <a:buNone/>
            </a:pPr>
            <a:r>
              <a:rPr lang="en-US" sz="4800" dirty="0"/>
              <a:t>                return false;</a:t>
            </a:r>
          </a:p>
          <a:p>
            <a:pPr marL="0" indent="0">
              <a:buNone/>
            </a:pPr>
            <a:r>
              <a:rPr lang="en-US" sz="4800" dirty="0"/>
              <a:t>            } </a:t>
            </a:r>
          </a:p>
          <a:p>
            <a:pPr marL="0" indent="0">
              <a:buNone/>
            </a:pPr>
            <a:r>
              <a:rPr lang="en-US" sz="4800" dirty="0"/>
              <a:t>            else</a:t>
            </a:r>
          </a:p>
          <a:p>
            <a:pPr marL="0" indent="0">
              <a:buNone/>
            </a:pPr>
            <a:r>
              <a:rPr lang="en-US" sz="4800" dirty="0"/>
              <a:t>            {</a:t>
            </a:r>
          </a:p>
          <a:p>
            <a:pPr marL="0" indent="0">
              <a:buNone/>
            </a:pPr>
            <a:r>
              <a:rPr lang="en-US" sz="4800" dirty="0"/>
              <a:t>                return true;</a:t>
            </a:r>
          </a:p>
          <a:p>
            <a:pPr marL="0" indent="0">
              <a:buNone/>
            </a:pPr>
            <a:r>
              <a:rPr lang="en-US" sz="4800" dirty="0"/>
              <a:t>            }</a:t>
            </a:r>
          </a:p>
          <a:p>
            <a:pPr marL="0" indent="0">
              <a:buNone/>
            </a:pPr>
            <a:r>
              <a:rPr lang="en-US" sz="4800" dirty="0"/>
              <a:t>        </a:t>
            </a:r>
            <a:r>
              <a:rPr lang="en-US" sz="4800" dirty="0" smtClean="0"/>
              <a:t>}  </a:t>
            </a:r>
            <a:endParaRPr lang="en-US" sz="4800" dirty="0"/>
          </a:p>
          <a:p>
            <a:pPr marL="0" indent="0">
              <a:buNone/>
            </a:pPr>
            <a:r>
              <a:rPr lang="en-US" sz="4800" dirty="0"/>
              <a:t>        // For odd length string</a:t>
            </a:r>
          </a:p>
          <a:p>
            <a:pPr marL="0" indent="0">
              <a:buNone/>
            </a:pPr>
            <a:r>
              <a:rPr lang="en-US" sz="4800" dirty="0"/>
              <a:t>        // one odd </a:t>
            </a:r>
            <a:r>
              <a:rPr lang="en-US" sz="4800" dirty="0" err="1"/>
              <a:t>freq</a:t>
            </a:r>
            <a:r>
              <a:rPr lang="en-US" sz="4800" dirty="0"/>
              <a:t> character</a:t>
            </a:r>
          </a:p>
          <a:p>
            <a:pPr marL="0" indent="0">
              <a:buNone/>
            </a:pPr>
            <a:r>
              <a:rPr lang="en-US" sz="4800" dirty="0"/>
              <a:t>        if (</a:t>
            </a:r>
            <a:r>
              <a:rPr lang="en-US" sz="4800" dirty="0" err="1"/>
              <a:t>count_odd</a:t>
            </a:r>
            <a:r>
              <a:rPr lang="en-US" sz="4800" dirty="0"/>
              <a:t> != 1) </a:t>
            </a:r>
          </a:p>
          <a:p>
            <a:pPr marL="0" indent="0">
              <a:buNone/>
            </a:pPr>
            <a:r>
              <a:rPr lang="en-US" sz="4800" dirty="0"/>
              <a:t>        {</a:t>
            </a:r>
          </a:p>
          <a:p>
            <a:pPr marL="0" indent="0">
              <a:buNone/>
            </a:pPr>
            <a:r>
              <a:rPr lang="en-US" sz="4800" dirty="0"/>
              <a:t>            return false;</a:t>
            </a:r>
          </a:p>
          <a:p>
            <a:pPr marL="0" indent="0">
              <a:buNone/>
            </a:pPr>
            <a:r>
              <a:rPr lang="en-US" sz="4800" dirty="0"/>
              <a:t>        }</a:t>
            </a:r>
          </a:p>
          <a:p>
            <a:pPr marL="0" indent="0">
              <a:buNone/>
            </a:pPr>
            <a:r>
              <a:rPr lang="en-US" sz="4800" dirty="0"/>
              <a:t>  </a:t>
            </a:r>
          </a:p>
          <a:p>
            <a:pPr marL="0" indent="0">
              <a:buNone/>
            </a:pPr>
            <a:r>
              <a:rPr lang="en-US" sz="4800" dirty="0"/>
              <a:t>        return true;</a:t>
            </a:r>
          </a:p>
          <a:p>
            <a:pPr marL="0" indent="0">
              <a:buNone/>
            </a:pPr>
            <a:r>
              <a:rPr lang="en-US" sz="4800" dirty="0"/>
              <a:t>    }</a:t>
            </a:r>
          </a:p>
          <a:p>
            <a:pPr marL="0" indent="0">
              <a:buNone/>
            </a:pPr>
            <a:r>
              <a:rPr lang="en-US" sz="4800" dirty="0"/>
              <a:t>  </a:t>
            </a:r>
          </a:p>
          <a:p>
            <a:pPr marL="0" indent="0">
              <a:buNone/>
            </a:pPr>
            <a:r>
              <a:rPr lang="en-US" sz="4800" dirty="0"/>
              <a:t>    // Function to find odd </a:t>
            </a:r>
            <a:r>
              <a:rPr lang="en-US" sz="4800" dirty="0" err="1"/>
              <a:t>freq</a:t>
            </a:r>
            <a:r>
              <a:rPr lang="en-US" sz="4800" dirty="0"/>
              <a:t> char and</a:t>
            </a:r>
          </a:p>
          <a:p>
            <a:pPr marL="0" indent="0">
              <a:buNone/>
            </a:pPr>
            <a:r>
              <a:rPr lang="en-US" sz="4800" dirty="0"/>
              <a:t>    // reducing its </a:t>
            </a:r>
            <a:r>
              <a:rPr lang="en-US" sz="4800" dirty="0" err="1"/>
              <a:t>freq</a:t>
            </a:r>
            <a:r>
              <a:rPr lang="en-US" sz="4800" dirty="0"/>
              <a:t> by 1returns "" if odd </a:t>
            </a:r>
            <a:r>
              <a:rPr lang="en-US" sz="4800" dirty="0" err="1"/>
              <a:t>freq</a:t>
            </a:r>
            <a:endParaRPr lang="en-US" sz="4800" dirty="0"/>
          </a:p>
          <a:p>
            <a:pPr marL="0" indent="0">
              <a:buNone/>
            </a:pPr>
            <a:r>
              <a:rPr lang="en-US" sz="4800" dirty="0"/>
              <a:t>    // char is not present</a:t>
            </a:r>
          </a:p>
          <a:p>
            <a:pPr marL="0" indent="0">
              <a:buNone/>
            </a:pPr>
            <a:r>
              <a:rPr lang="en-US" sz="4800" dirty="0"/>
              <a:t>    static String </a:t>
            </a:r>
            <a:r>
              <a:rPr lang="en-US" sz="4800" dirty="0" err="1"/>
              <a:t>findOddAndRemoveItsFreq</a:t>
            </a:r>
            <a:r>
              <a:rPr lang="en-US" sz="4800" dirty="0"/>
              <a:t>(</a:t>
            </a:r>
            <a:r>
              <a:rPr lang="en-US" sz="4800" dirty="0" err="1"/>
              <a:t>int</a:t>
            </a:r>
            <a:r>
              <a:rPr lang="en-US" sz="4800" dirty="0"/>
              <a:t> </a:t>
            </a:r>
            <a:r>
              <a:rPr lang="en-US" sz="4800" dirty="0" err="1"/>
              <a:t>freq</a:t>
            </a:r>
            <a:r>
              <a:rPr lang="en-US" sz="4800" dirty="0"/>
              <a:t>[]) </a:t>
            </a:r>
          </a:p>
          <a:p>
            <a:pPr marL="0" indent="0">
              <a:buNone/>
            </a:pPr>
            <a:r>
              <a:rPr lang="en-US" sz="4800" dirty="0"/>
              <a:t>    {</a:t>
            </a:r>
          </a:p>
          <a:p>
            <a:pPr marL="0" indent="0">
              <a:buNone/>
            </a:pPr>
            <a:r>
              <a:rPr lang="en-US" sz="4800" dirty="0"/>
              <a:t>        String </a:t>
            </a:r>
            <a:r>
              <a:rPr lang="en-US" sz="4800" dirty="0" err="1"/>
              <a:t>odd_str</a:t>
            </a:r>
            <a:r>
              <a:rPr lang="en-US" sz="4800" dirty="0"/>
              <a:t> = "";</a:t>
            </a:r>
          </a:p>
          <a:p>
            <a:pPr marL="0" indent="0">
              <a:buNone/>
            </a:pPr>
            <a:r>
              <a:rPr lang="en-US" sz="4800" dirty="0"/>
              <a:t>        </a:t>
            </a:r>
          </a:p>
        </p:txBody>
      </p:sp>
      <p:sp>
        <p:nvSpPr>
          <p:cNvPr id="4" name="Rectangle 2"/>
          <p:cNvSpPr>
            <a:spLocks noGrp="1" noChangeArrowheads="1"/>
          </p:cNvSpPr>
          <p:nvPr>
            <p:ph sz="half" idx="1"/>
          </p:nvPr>
        </p:nvSpPr>
        <p:spPr bwMode="auto">
          <a:xfrm>
            <a:off x="457200" y="746466"/>
            <a:ext cx="4034759"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8200"/>
                </a:solidFill>
                <a:effectLst/>
                <a:latin typeface="+mn-lt"/>
                <a:cs typeface="Consolas" panose="020B0609020204030204" pitchFamily="49" charset="0"/>
              </a:rPr>
              <a:t>// Java program to find first palindromic permutation</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8200"/>
                </a:solidFill>
                <a:effectLst/>
                <a:latin typeface="+mn-lt"/>
                <a:cs typeface="Consolas" panose="020B0609020204030204" pitchFamily="49" charset="0"/>
              </a:rPr>
              <a:t>// of given string</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6699"/>
                </a:solidFill>
                <a:effectLst/>
                <a:latin typeface="+mn-lt"/>
                <a:cs typeface="Consolas" panose="020B0609020204030204" pitchFamily="49" charset="0"/>
              </a:rPr>
              <a:t>class</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GFG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static</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char</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MAX_CHAR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26</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Function to count frequency of each char in the</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string. </a:t>
            </a:r>
            <a:r>
              <a:rPr kumimoji="0" lang="en-US" sz="1200" b="0" i="0" u="none" strike="noStrike" cap="none" normalizeH="0" baseline="0" dirty="0" err="1" smtClean="0">
                <a:ln>
                  <a:noFill/>
                </a:ln>
                <a:solidFill>
                  <a:srgbClr val="0082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[0] for 'a',...., </a:t>
            </a:r>
            <a:r>
              <a:rPr kumimoji="0" lang="en-US" sz="1200" b="0" i="0" u="none" strike="noStrike" cap="none" normalizeH="0" baseline="0" dirty="0" err="1" smtClean="0">
                <a:ln>
                  <a:noFill/>
                </a:ln>
                <a:solidFill>
                  <a:srgbClr val="0082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[25] for 'z'</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static</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void</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countFreq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len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for</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&lt;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len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str.charAt</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Cases to check whether a palindr0mic</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string can be formed or not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static</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boolean</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canMakePalindrome</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len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8200"/>
                </a:solidFill>
                <a:effectLst/>
                <a:latin typeface="+mn-lt"/>
                <a:cs typeface="Consolas" panose="020B0609020204030204" pitchFamily="49" charset="0"/>
              </a:rPr>
              <a:t>count_odd</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to count no of</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chars with odd frequency</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count_odd</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for</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&lt; MAX_CHAR;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if</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2</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count_odd</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361166387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7"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noChangeArrowheads="1"/>
          </p:cNvSpPr>
          <p:nvPr>
            <p:ph sz="half" idx="1"/>
          </p:nvPr>
        </p:nvSpPr>
        <p:spPr bwMode="auto">
          <a:xfrm>
            <a:off x="304800" y="416775"/>
            <a:ext cx="3854003"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6699"/>
                </a:solidFill>
                <a:effectLst/>
                <a:latin typeface="+mn-lt"/>
                <a:cs typeface="Consolas" panose="020B0609020204030204" pitchFamily="49" charset="0"/>
              </a:rPr>
              <a:t>for</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&lt; MAX_CHAR;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if</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2</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odd_str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odd_str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char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return</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odd_str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return</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odd_str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To find lexicographically first palindromic</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string.</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static</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findPalindromicString</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len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str.length</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new</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[MAX_CHAR];</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countFreq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len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if</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canMakePalindrome</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len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return</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"No Palindromic String"</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Assigning odd </a:t>
            </a:r>
            <a:r>
              <a:rPr kumimoji="0" lang="en-US" sz="1200" b="0" i="0" u="none" strike="noStrike" cap="none" normalizeH="0" baseline="0" dirty="0" err="1" smtClean="0">
                <a:ln>
                  <a:noFill/>
                </a:ln>
                <a:solidFill>
                  <a:srgbClr val="0082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character if present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else empty string.</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odd_str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findOddAndRemoveItsFreq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front_str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rear_str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lvl="0" indent="0">
              <a:buNone/>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lang="en-US" sz="1200" dirty="0">
                <a:solidFill>
                  <a:srgbClr val="008200"/>
                </a:solidFill>
                <a:cs typeface="Consolas" panose="020B0609020204030204" pitchFamily="49" charset="0"/>
              </a:rPr>
              <a:t>// Traverse characters in increasing order</a:t>
            </a:r>
            <a:endParaRPr lang="en-US" sz="1200" dirty="0"/>
          </a:p>
          <a:p>
            <a:pPr marL="0" lvl="0" indent="0">
              <a:buNone/>
            </a:pPr>
            <a:r>
              <a:rPr lang="en-US" sz="1200" dirty="0">
                <a:solidFill>
                  <a:srgbClr val="273239"/>
                </a:solidFill>
                <a:cs typeface="Consolas" panose="020B0609020204030204" pitchFamily="49" charset="0"/>
              </a:rPr>
              <a:t>        </a:t>
            </a:r>
            <a:r>
              <a:rPr lang="en-US" sz="1200" b="1" dirty="0">
                <a:solidFill>
                  <a:srgbClr val="006699"/>
                </a:solidFill>
                <a:cs typeface="Consolas" panose="020B0609020204030204" pitchFamily="49" charset="0"/>
              </a:rPr>
              <a:t>for</a:t>
            </a:r>
            <a:r>
              <a:rPr lang="en-US" sz="1200" dirty="0">
                <a:solidFill>
                  <a:srgbClr val="273239"/>
                </a:solidFill>
                <a:cs typeface="Consolas" panose="020B0609020204030204" pitchFamily="49" charset="0"/>
              </a:rPr>
              <a:t> </a:t>
            </a:r>
            <a:r>
              <a:rPr lang="en-US" sz="1200" dirty="0">
                <a:solidFill>
                  <a:srgbClr val="000000"/>
                </a:solidFill>
                <a:cs typeface="Consolas" panose="020B0609020204030204" pitchFamily="49" charset="0"/>
              </a:rPr>
              <a:t>(</a:t>
            </a:r>
            <a:r>
              <a:rPr lang="en-US" sz="1200" b="1" dirty="0" err="1">
                <a:solidFill>
                  <a:srgbClr val="006699"/>
                </a:solidFill>
                <a:cs typeface="Consolas" panose="020B0609020204030204" pitchFamily="49" charset="0"/>
              </a:rPr>
              <a:t>int</a:t>
            </a:r>
            <a:r>
              <a:rPr lang="en-US" sz="1200" dirty="0">
                <a:solidFill>
                  <a:srgbClr val="273239"/>
                </a:solidFill>
                <a:cs typeface="Consolas" panose="020B0609020204030204" pitchFamily="49" charset="0"/>
              </a:rPr>
              <a:t> </a:t>
            </a:r>
            <a:r>
              <a:rPr lang="en-US" sz="1200" dirty="0" err="1">
                <a:solidFill>
                  <a:srgbClr val="000000"/>
                </a:solidFill>
                <a:cs typeface="Consolas" panose="020B0609020204030204" pitchFamily="49" charset="0"/>
              </a:rPr>
              <a:t>i</a:t>
            </a:r>
            <a:r>
              <a:rPr lang="en-US" sz="1200" dirty="0">
                <a:solidFill>
                  <a:srgbClr val="000000"/>
                </a:solidFill>
                <a:cs typeface="Consolas" panose="020B0609020204030204" pitchFamily="49" charset="0"/>
              </a:rPr>
              <a:t> = </a:t>
            </a:r>
            <a:r>
              <a:rPr lang="en-US" sz="1200" dirty="0">
                <a:solidFill>
                  <a:srgbClr val="009900"/>
                </a:solidFill>
                <a:cs typeface="Consolas" panose="020B0609020204030204" pitchFamily="49" charset="0"/>
              </a:rPr>
              <a:t>0</a:t>
            </a:r>
            <a:r>
              <a:rPr lang="en-US" sz="1200" dirty="0">
                <a:solidFill>
                  <a:srgbClr val="000000"/>
                </a:solidFill>
                <a:cs typeface="Consolas" panose="020B0609020204030204" pitchFamily="49" charset="0"/>
              </a:rPr>
              <a:t>; </a:t>
            </a:r>
            <a:r>
              <a:rPr lang="en-US" sz="1200" dirty="0" err="1">
                <a:solidFill>
                  <a:srgbClr val="000000"/>
                </a:solidFill>
                <a:cs typeface="Consolas" panose="020B0609020204030204" pitchFamily="49" charset="0"/>
              </a:rPr>
              <a:t>i</a:t>
            </a:r>
            <a:r>
              <a:rPr lang="en-US" sz="1200" dirty="0">
                <a:solidFill>
                  <a:srgbClr val="000000"/>
                </a:solidFill>
                <a:cs typeface="Consolas" panose="020B0609020204030204" pitchFamily="49" charset="0"/>
              </a:rPr>
              <a:t> &lt; MAX_CHAR; </a:t>
            </a:r>
            <a:r>
              <a:rPr lang="en-US" sz="1200" dirty="0" err="1">
                <a:solidFill>
                  <a:srgbClr val="000000"/>
                </a:solidFill>
                <a:cs typeface="Consolas" panose="020B0609020204030204" pitchFamily="49" charset="0"/>
              </a:rPr>
              <a:t>i</a:t>
            </a:r>
            <a:r>
              <a:rPr lang="en-US" sz="1200" dirty="0">
                <a:solidFill>
                  <a:srgbClr val="000000"/>
                </a:solidFill>
                <a:cs typeface="Consolas" panose="020B0609020204030204" pitchFamily="49" charset="0"/>
              </a:rPr>
              <a:t>++)</a:t>
            </a:r>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n-lt"/>
            </a:endParaRPr>
          </a:p>
        </p:txBody>
      </p:sp>
      <p:sp>
        <p:nvSpPr>
          <p:cNvPr id="6" name="Rectangle 2"/>
          <p:cNvSpPr>
            <a:spLocks noGrp="1" noChangeArrowheads="1"/>
          </p:cNvSpPr>
          <p:nvPr>
            <p:ph sz="half" idx="2"/>
          </p:nvPr>
        </p:nvSpPr>
        <p:spPr bwMode="auto">
          <a:xfrm>
            <a:off x="4158803" y="428921"/>
            <a:ext cx="4861819"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temp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if</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0</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char</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ch</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char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Divide all occurrences into two</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halves. Note that odd character</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is removed by </a:t>
            </a:r>
            <a:r>
              <a:rPr kumimoji="0" lang="en-US" sz="1200" b="0" i="0" u="none" strike="noStrike" cap="none" normalizeH="0" baseline="0" dirty="0" err="1" smtClean="0">
                <a:ln>
                  <a:noFill/>
                </a:ln>
                <a:solidFill>
                  <a:srgbClr val="008200"/>
                </a:solidFill>
                <a:effectLst/>
                <a:latin typeface="+mn-lt"/>
                <a:cs typeface="Consolas" panose="020B0609020204030204" pitchFamily="49" charset="0"/>
              </a:rPr>
              <a:t>findOddAndRemoveItsFreq</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for</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1" i="0" u="none" strike="noStrike" cap="none" normalizeH="0" baseline="0" dirty="0" err="1" smtClean="0">
                <a:ln>
                  <a:noFill/>
                </a:ln>
                <a:solidFill>
                  <a:srgbClr val="006699"/>
                </a:solidFill>
                <a:effectLst/>
                <a:latin typeface="+mn-lt"/>
                <a:cs typeface="Consolas" panose="020B0609020204030204" pitchFamily="49" charset="0"/>
              </a:rPr>
              <a:t>int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j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1</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j &lt;=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freq</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i</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9900"/>
                </a:solidFill>
                <a:effectLst/>
                <a:latin typeface="+mn-lt"/>
                <a:cs typeface="Consolas" panose="020B0609020204030204" pitchFamily="49" charset="0"/>
              </a:rPr>
              <a:t>2</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j++)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temp = temp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ch</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creating front string</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front_str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front_str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temp;</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creating rear string</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rear_str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temp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rear_str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Final palindromic string which is</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lexicographically first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return</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front_str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odd_str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rear_str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8200"/>
                </a:solidFill>
                <a:effectLst/>
                <a:latin typeface="+mn-lt"/>
                <a:cs typeface="Consolas" panose="020B0609020204030204" pitchFamily="49" charset="0"/>
              </a:rPr>
              <a:t>// Driver program</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public</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static</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1" i="0" u="none" strike="noStrike" cap="none" normalizeH="0" baseline="0" dirty="0" smtClean="0">
                <a:ln>
                  <a:noFill/>
                </a:ln>
                <a:solidFill>
                  <a:srgbClr val="006699"/>
                </a:solidFill>
                <a:effectLst/>
                <a:latin typeface="+mn-lt"/>
                <a:cs typeface="Consolas" panose="020B0609020204030204" pitchFamily="49" charset="0"/>
              </a:rPr>
              <a:t>void</a:t>
            </a: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main(String[]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args</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String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 = </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FF"/>
                </a:solidFill>
                <a:effectLst/>
                <a:latin typeface="+mn-lt"/>
                <a:cs typeface="Consolas" panose="020B0609020204030204" pitchFamily="49" charset="0"/>
              </a:rPr>
              <a:t>malayalam</a:t>
            </a:r>
            <a:r>
              <a:rPr kumimoji="0" lang="en-US" sz="1200" b="0" i="0" u="none" strike="noStrike" cap="none" normalizeH="0" baseline="0" dirty="0" smtClean="0">
                <a:ln>
                  <a:noFill/>
                </a:ln>
                <a:solidFill>
                  <a:srgbClr val="0000FF"/>
                </a:solidFill>
                <a:effectLst/>
                <a:latin typeface="+mn-lt"/>
                <a:cs typeface="Consolas" panose="020B0609020204030204" pitchFamily="49" charset="0"/>
              </a:rPr>
              <a:t>"</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System.out.println</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findPalindromicString</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r>
              <a:rPr kumimoji="0" lang="en-US" sz="1200" b="0" i="0" u="none" strike="noStrike" cap="none" normalizeH="0" baseline="0" dirty="0" err="1" smtClean="0">
                <a:ln>
                  <a:noFill/>
                </a:ln>
                <a:solidFill>
                  <a:srgbClr val="000000"/>
                </a:solidFill>
                <a:effectLst/>
                <a:latin typeface="+mn-lt"/>
                <a:cs typeface="Consolas" panose="020B0609020204030204" pitchFamily="49" charset="0"/>
              </a:rPr>
              <a:t>str</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mn-lt"/>
                <a:cs typeface="Consolas" panose="020B0609020204030204" pitchFamily="49" charset="0"/>
              </a:rPr>
              <a:t>    </a:t>
            </a:r>
            <a:r>
              <a:rPr kumimoji="0" lang="en-US" sz="1200" b="0" i="0" u="none" strike="noStrike" cap="none" normalizeH="0" baseline="0" dirty="0" smtClean="0">
                <a:ln>
                  <a:noFill/>
                </a:ln>
                <a:solidFill>
                  <a:srgbClr val="000000"/>
                </a:solidFill>
                <a:effectLst/>
                <a:latin typeface="+mn-lt"/>
                <a:cs typeface="Consolas" panose="020B0609020204030204" pitchFamily="49" charset="0"/>
              </a:rPr>
              <a:t>}</a:t>
            </a:r>
            <a:endParaRPr kumimoji="0" lang="en-US" sz="1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000000"/>
                </a:solidFill>
                <a:latin typeface="+mn-lt"/>
                <a:cs typeface="Consolas" panose="020B0609020204030204" pitchFamily="49" charset="0"/>
              </a:rPr>
              <a:t>Output: </a:t>
            </a:r>
            <a:r>
              <a:rPr lang="en-US" sz="1800" dirty="0" err="1" smtClean="0">
                <a:solidFill>
                  <a:srgbClr val="000000"/>
                </a:solidFill>
                <a:latin typeface="+mn-lt"/>
                <a:cs typeface="Consolas" panose="020B0609020204030204" pitchFamily="49" charset="0"/>
              </a:rPr>
              <a:t>aalmymlaa</a:t>
            </a:r>
            <a:endParaRPr lang="en-US" sz="1800" dirty="0" smtClean="0">
              <a:solidFill>
                <a:srgbClr val="000000"/>
              </a:solidFill>
              <a:latin typeface="+mn-lt"/>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n-lt"/>
            </a:endParaRPr>
          </a:p>
        </p:txBody>
      </p:sp>
      <p:sp>
        <p:nvSpPr>
          <p:cNvPr id="7" name="Rectangle 3"/>
          <p:cNvSpPr>
            <a:spLocks noChangeArrowheads="1"/>
          </p:cNvSpPr>
          <p:nvPr/>
        </p:nvSpPr>
        <p:spPr bwMode="auto">
          <a:xfrm>
            <a:off x="0" y="122174"/>
            <a:ext cx="24046" cy="212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67425003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Natural Sort order </a:t>
            </a:r>
          </a:p>
        </p:txBody>
      </p:sp>
    </p:spTree>
    <p:custDataLst>
      <p:tags r:id="rId1"/>
    </p:custDataLst>
    <p:extLst>
      <p:ext uri="{BB962C8B-B14F-4D97-AF65-F5344CB8AC3E}">
        <p14:creationId xmlns:p14="http://schemas.microsoft.com/office/powerpoint/2010/main" val="1020171786"/>
      </p:ext>
    </p:extLst>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 y="207369"/>
            <a:ext cx="5638799" cy="523220"/>
          </a:xfrm>
          <a:prstGeom prst="rect">
            <a:avLst/>
          </a:prstGeom>
        </p:spPr>
        <p:txBody>
          <a:bodyPr wrap="square">
            <a:spAutoFit/>
          </a:bodyPr>
          <a:lstStyle/>
          <a:p>
            <a:r>
              <a:rPr lang="en-US" sz="2800" dirty="0" smtClean="0">
                <a:latin typeface="+mj-lt"/>
              </a:rPr>
              <a:t>Natural </a:t>
            </a:r>
            <a:r>
              <a:rPr lang="en-US" sz="2800" dirty="0">
                <a:latin typeface="+mj-lt"/>
              </a:rPr>
              <a:t>Sort order </a:t>
            </a:r>
          </a:p>
        </p:txBody>
      </p:sp>
      <p:sp>
        <p:nvSpPr>
          <p:cNvPr id="5" name="Content Placeholder 4"/>
          <p:cNvSpPr>
            <a:spLocks noGrp="1"/>
          </p:cNvSpPr>
          <p:nvPr>
            <p:ph idx="1"/>
          </p:nvPr>
        </p:nvSpPr>
        <p:spPr>
          <a:xfrm>
            <a:off x="304800" y="990600"/>
            <a:ext cx="8077200" cy="5257800"/>
          </a:xfrm>
        </p:spPr>
        <p:txBody>
          <a:bodyPr>
            <a:normAutofit fontScale="85000" lnSpcReduction="10000"/>
          </a:bodyPr>
          <a:lstStyle/>
          <a:p>
            <a:pPr marL="0" lvl="0" indent="0" eaLnBrk="0" hangingPunct="0">
              <a:lnSpc>
                <a:spcPct val="100000"/>
              </a:lnSpc>
              <a:spcBef>
                <a:spcPct val="0"/>
              </a:spcBef>
              <a:buSzTx/>
              <a:buNone/>
            </a:pPr>
            <a:r>
              <a:rPr lang="en-US" sz="2400" b="1" dirty="0"/>
              <a:t>Definition:</a:t>
            </a:r>
          </a:p>
          <a:p>
            <a:pPr marL="0" indent="0">
              <a:buNone/>
            </a:pPr>
            <a:r>
              <a:rPr lang="en-US" dirty="0"/>
              <a:t> 	</a:t>
            </a:r>
            <a:r>
              <a:rPr lang="en-US" dirty="0" smtClean="0"/>
              <a:t>Java </a:t>
            </a:r>
            <a:r>
              <a:rPr lang="en-US" dirty="0"/>
              <a:t>allows you to sort your  object in natural order by implementing  a comparable interface. The </a:t>
            </a:r>
            <a:r>
              <a:rPr lang="en-US" b="1" dirty="0" err="1"/>
              <a:t>naturalOrder</a:t>
            </a:r>
            <a:r>
              <a:rPr lang="en-US" b="1" dirty="0"/>
              <a:t>()</a:t>
            </a:r>
            <a:r>
              <a:rPr lang="en-US" dirty="0"/>
              <a:t> method of </a:t>
            </a:r>
            <a:r>
              <a:rPr lang="en-US" u="sng" dirty="0"/>
              <a:t>Comparator Interface</a:t>
            </a:r>
            <a:r>
              <a:rPr lang="en-US" dirty="0"/>
              <a:t> in Java returns a comparator that use to compare Comparable objects in natural order. The returned comparator by this method is serializable and throws </a:t>
            </a:r>
            <a:r>
              <a:rPr lang="en-US" u="sng" dirty="0" err="1"/>
              <a:t>NullPointerException</a:t>
            </a:r>
            <a:r>
              <a:rPr lang="en-US" dirty="0"/>
              <a:t> when comparing null.</a:t>
            </a:r>
          </a:p>
          <a:p>
            <a:pPr marL="0" indent="0">
              <a:buNone/>
            </a:pPr>
            <a:endParaRPr lang="en-US" dirty="0"/>
          </a:p>
          <a:p>
            <a:pPr marL="0" indent="0">
              <a:buNone/>
            </a:pPr>
            <a:r>
              <a:rPr lang="en-US" sz="2800" b="1" dirty="0"/>
              <a:t>Syntax:</a:t>
            </a:r>
          </a:p>
          <a:p>
            <a:pPr marL="0" indent="0">
              <a:buNone/>
            </a:pPr>
            <a:r>
              <a:rPr lang="en-US" dirty="0" smtClean="0"/>
              <a:t>static </a:t>
            </a:r>
            <a:r>
              <a:rPr lang="en-US" dirty="0"/>
              <a:t>&lt;T extends Comparable&lt;T&gt;&gt; </a:t>
            </a:r>
          </a:p>
          <a:p>
            <a:pPr marL="0" indent="0">
              <a:buNone/>
            </a:pPr>
            <a:r>
              <a:rPr lang="en-US" dirty="0"/>
              <a:t>    Comparator&lt;T&gt; </a:t>
            </a:r>
            <a:r>
              <a:rPr lang="en-US" dirty="0" err="1"/>
              <a:t>naturalOrder</a:t>
            </a:r>
            <a:r>
              <a:rPr lang="en-US" dirty="0"/>
              <a:t>()</a:t>
            </a:r>
          </a:p>
          <a:p>
            <a:pPr marL="0" indent="0">
              <a:buNone/>
            </a:pPr>
            <a:endParaRPr lang="en-US" dirty="0"/>
          </a:p>
          <a:p>
            <a:pPr marL="0" indent="0">
              <a:buNone/>
            </a:pPr>
            <a:r>
              <a:rPr lang="en-US" b="1" dirty="0"/>
              <a:t>Parameters:</a:t>
            </a:r>
            <a:r>
              <a:rPr lang="en-US" dirty="0"/>
              <a:t> This method accepts nothing.</a:t>
            </a:r>
          </a:p>
          <a:p>
            <a:pPr marL="0" indent="0">
              <a:buNone/>
            </a:pPr>
            <a:r>
              <a:rPr lang="en-US" b="1" dirty="0"/>
              <a:t>Return value:</a:t>
            </a:r>
            <a:r>
              <a:rPr lang="en-US" dirty="0"/>
              <a:t> This method returns a comparator that imposes the natural ordering on Comparable objects.</a:t>
            </a:r>
          </a:p>
          <a:p>
            <a:pPr marL="0" indent="0">
              <a:buNone/>
            </a:pPr>
            <a:endParaRPr lang="en-US" dirty="0"/>
          </a:p>
          <a:p>
            <a:endParaRPr lang="en-SG" dirty="0"/>
          </a:p>
        </p:txBody>
      </p:sp>
    </p:spTree>
    <p:extLst>
      <p:ext uri="{BB962C8B-B14F-4D97-AF65-F5344CB8AC3E}">
        <p14:creationId xmlns:p14="http://schemas.microsoft.com/office/powerpoint/2010/main" val="89419305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68078"/>
            <a:ext cx="7924800" cy="702244"/>
          </a:xfrm>
          <a:prstGeom prst="rect">
            <a:avLst/>
          </a:prstGeom>
        </p:spPr>
        <p:txBody>
          <a:bodyPr wrap="square">
            <a:spAutoFit/>
          </a:bodyPr>
          <a:lstStyle/>
          <a:p>
            <a:pPr marL="468000" indent="-468000" algn="just">
              <a:lnSpc>
                <a:spcPct val="110000"/>
              </a:lnSpc>
              <a:spcBef>
                <a:spcPts val="200"/>
              </a:spcBef>
              <a:spcAft>
                <a:spcPts val="200"/>
              </a:spcAft>
            </a:pPr>
            <a:r>
              <a:rPr lang="en-US" sz="1600" dirty="0"/>
              <a:t>Below programs illustrate </a:t>
            </a:r>
            <a:r>
              <a:rPr lang="en-US" sz="1600" dirty="0" err="1"/>
              <a:t>naturalOrder</a:t>
            </a:r>
            <a:r>
              <a:rPr lang="en-US" sz="1600" dirty="0"/>
              <a:t>() method:</a:t>
            </a:r>
          </a:p>
          <a:p>
            <a:pPr marL="468000" indent="-468000" algn="just">
              <a:lnSpc>
                <a:spcPct val="110000"/>
              </a:lnSpc>
              <a:spcBef>
                <a:spcPts val="200"/>
              </a:spcBef>
              <a:spcAft>
                <a:spcPts val="200"/>
              </a:spcAft>
            </a:pPr>
            <a:r>
              <a:rPr lang="en-US" sz="1700" dirty="0"/>
              <a:t>	</a:t>
            </a:r>
            <a:endParaRPr lang="en-IN" sz="1700" dirty="0"/>
          </a:p>
        </p:txBody>
      </p:sp>
      <p:sp>
        <p:nvSpPr>
          <p:cNvPr id="4" name="Content Placeholder 3"/>
          <p:cNvSpPr>
            <a:spLocks noGrp="1"/>
          </p:cNvSpPr>
          <p:nvPr>
            <p:ph sz="half" idx="1"/>
          </p:nvPr>
        </p:nvSpPr>
        <p:spPr>
          <a:xfrm>
            <a:off x="457200" y="1219200"/>
            <a:ext cx="4038600" cy="5105400"/>
          </a:xfrm>
        </p:spPr>
        <p:txBody>
          <a:bodyPr>
            <a:noAutofit/>
          </a:bodyPr>
          <a:lstStyle/>
          <a:p>
            <a:pPr marL="0" indent="0">
              <a:buNone/>
            </a:pPr>
            <a:r>
              <a:rPr lang="en-US" sz="1600" dirty="0"/>
              <a:t>// Java program to demonstrate</a:t>
            </a:r>
          </a:p>
          <a:p>
            <a:pPr marL="0" indent="0">
              <a:buNone/>
            </a:pPr>
            <a:r>
              <a:rPr lang="en-US" sz="1600" dirty="0"/>
              <a:t>// </a:t>
            </a:r>
            <a:r>
              <a:rPr lang="en-US" sz="1600" dirty="0" err="1"/>
              <a:t>Comparator.naturalOrder</a:t>
            </a:r>
            <a:r>
              <a:rPr lang="en-US" sz="1600" dirty="0"/>
              <a:t>()  method</a:t>
            </a:r>
          </a:p>
          <a:p>
            <a:pPr marL="0" indent="0">
              <a:buNone/>
            </a:pPr>
            <a:r>
              <a:rPr lang="en-US" sz="1600" dirty="0"/>
              <a:t>  </a:t>
            </a:r>
          </a:p>
          <a:p>
            <a:pPr marL="0" indent="0">
              <a:buNone/>
            </a:pPr>
            <a:r>
              <a:rPr lang="en-US" sz="1600" b="1" dirty="0"/>
              <a:t>import</a:t>
            </a:r>
            <a:r>
              <a:rPr lang="en-US" sz="1600" dirty="0"/>
              <a:t> </a:t>
            </a:r>
            <a:r>
              <a:rPr lang="en-US" sz="1600" dirty="0" err="1"/>
              <a:t>java.util.Arrays</a:t>
            </a:r>
            <a:r>
              <a:rPr lang="en-US" sz="1600" dirty="0"/>
              <a:t>;</a:t>
            </a:r>
          </a:p>
          <a:p>
            <a:pPr marL="0" indent="0">
              <a:buNone/>
            </a:pPr>
            <a:r>
              <a:rPr lang="en-US" sz="1600" b="1" dirty="0"/>
              <a:t>import</a:t>
            </a:r>
            <a:r>
              <a:rPr lang="en-US" sz="1600" dirty="0"/>
              <a:t> </a:t>
            </a:r>
            <a:r>
              <a:rPr lang="en-US" sz="1600" dirty="0" err="1"/>
              <a:t>java.util.Comparator</a:t>
            </a:r>
            <a:r>
              <a:rPr lang="en-US" sz="1600" dirty="0"/>
              <a:t>;</a:t>
            </a:r>
          </a:p>
          <a:p>
            <a:pPr marL="0" indent="0">
              <a:buNone/>
            </a:pPr>
            <a:r>
              <a:rPr lang="en-US" sz="1600" b="1" dirty="0"/>
              <a:t>import</a:t>
            </a:r>
            <a:r>
              <a:rPr lang="en-US" sz="1600" dirty="0"/>
              <a:t> </a:t>
            </a:r>
            <a:r>
              <a:rPr lang="en-US" sz="1600" dirty="0" err="1"/>
              <a:t>java.util.List</a:t>
            </a:r>
            <a:r>
              <a:rPr lang="en-US" sz="1600" dirty="0"/>
              <a:t>;</a:t>
            </a:r>
          </a:p>
          <a:p>
            <a:pPr marL="0" indent="0">
              <a:buNone/>
            </a:pPr>
            <a:r>
              <a:rPr lang="en-US" sz="1600" dirty="0"/>
              <a:t>  </a:t>
            </a:r>
          </a:p>
          <a:p>
            <a:pPr marL="0" indent="0">
              <a:buNone/>
            </a:pPr>
            <a:r>
              <a:rPr lang="en-US" sz="1600" b="1" dirty="0"/>
              <a:t>public</a:t>
            </a:r>
            <a:r>
              <a:rPr lang="en-US" sz="1600" dirty="0"/>
              <a:t> </a:t>
            </a:r>
            <a:r>
              <a:rPr lang="en-US" sz="1600" b="1" dirty="0"/>
              <a:t>class</a:t>
            </a:r>
            <a:r>
              <a:rPr lang="en-US" sz="1600" dirty="0"/>
              <a:t> GFG {</a:t>
            </a:r>
          </a:p>
          <a:p>
            <a:pPr marL="0" indent="0">
              <a:buNone/>
            </a:pPr>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a:t>
            </a:r>
          </a:p>
          <a:p>
            <a:pPr marL="0" indent="0">
              <a:buNone/>
            </a:pPr>
            <a:r>
              <a:rPr lang="en-US" sz="1600" dirty="0"/>
              <a:t>    {</a:t>
            </a:r>
          </a:p>
          <a:p>
            <a:pPr marL="0" indent="0">
              <a:buNone/>
            </a:pPr>
            <a:r>
              <a:rPr lang="en-US" sz="1600" dirty="0"/>
              <a:t>  </a:t>
            </a:r>
          </a:p>
          <a:p>
            <a:pPr marL="0" indent="0">
              <a:buNone/>
            </a:pPr>
            <a:r>
              <a:rPr lang="en-US" sz="1600" dirty="0"/>
              <a:t>        List&lt;Integer&gt; values</a:t>
            </a:r>
          </a:p>
          <a:p>
            <a:pPr marL="0" indent="0">
              <a:buNone/>
            </a:pPr>
            <a:r>
              <a:rPr lang="en-US" sz="1600" dirty="0"/>
              <a:t>            = </a:t>
            </a:r>
            <a:r>
              <a:rPr lang="en-US" sz="1600" dirty="0" err="1"/>
              <a:t>Arrays.asList</a:t>
            </a:r>
            <a:r>
              <a:rPr lang="en-US" sz="1600" dirty="0"/>
              <a:t>(212, 324,</a:t>
            </a:r>
          </a:p>
          <a:p>
            <a:pPr marL="0" indent="0">
              <a:buNone/>
            </a:pPr>
            <a:r>
              <a:rPr lang="en-US" sz="1600" dirty="0"/>
              <a:t>                            435, 566,</a:t>
            </a:r>
          </a:p>
          <a:p>
            <a:pPr marL="0" indent="0">
              <a:buNone/>
            </a:pPr>
            <a:r>
              <a:rPr lang="en-US" sz="1600" dirty="0"/>
              <a:t>                            133, 100, 121);</a:t>
            </a:r>
          </a:p>
          <a:p>
            <a:pPr marL="0" indent="0">
              <a:buNone/>
            </a:pPr>
            <a:r>
              <a:rPr lang="en-US" sz="1600" dirty="0"/>
              <a:t>  </a:t>
            </a:r>
          </a:p>
          <a:p>
            <a:pPr marL="0" indent="0">
              <a:buNone/>
            </a:pPr>
            <a:endParaRPr lang="en-US" sz="1600" dirty="0"/>
          </a:p>
        </p:txBody>
      </p:sp>
      <p:sp>
        <p:nvSpPr>
          <p:cNvPr id="5" name="Content Placeholder 4"/>
          <p:cNvSpPr>
            <a:spLocks noGrp="1"/>
          </p:cNvSpPr>
          <p:nvPr>
            <p:ph sz="half" idx="2"/>
          </p:nvPr>
        </p:nvSpPr>
        <p:spPr>
          <a:xfrm>
            <a:off x="4648200" y="1371600"/>
            <a:ext cx="4038600" cy="4953000"/>
          </a:xfrm>
        </p:spPr>
        <p:txBody>
          <a:bodyPr>
            <a:normAutofit/>
          </a:bodyPr>
          <a:lstStyle/>
          <a:p>
            <a:pPr marL="0" indent="0">
              <a:buNone/>
            </a:pPr>
            <a:r>
              <a:rPr lang="en-US" sz="1600" dirty="0"/>
              <a:t>// </a:t>
            </a:r>
            <a:r>
              <a:rPr lang="en-US" sz="1600" dirty="0" err="1"/>
              <a:t>naturalOrder</a:t>
            </a:r>
            <a:r>
              <a:rPr lang="en-US" sz="1600" dirty="0"/>
              <a:t> is a static method</a:t>
            </a:r>
          </a:p>
          <a:p>
            <a:pPr marL="0" indent="0">
              <a:buNone/>
            </a:pPr>
            <a:r>
              <a:rPr lang="en-US" sz="1600" dirty="0"/>
              <a:t>        </a:t>
            </a:r>
            <a:r>
              <a:rPr lang="en-US" sz="1600" dirty="0" err="1"/>
              <a:t>values.sort</a:t>
            </a:r>
            <a:r>
              <a:rPr lang="en-US" sz="1600" dirty="0"/>
              <a:t>(</a:t>
            </a:r>
            <a:r>
              <a:rPr lang="en-US" sz="1600" dirty="0" err="1"/>
              <a:t>Comparator.naturalOrder</a:t>
            </a:r>
            <a:r>
              <a:rPr lang="en-US" sz="1600" dirty="0"/>
              <a:t>());</a:t>
            </a:r>
          </a:p>
          <a:p>
            <a:pPr marL="0" indent="0">
              <a:buNone/>
            </a:pPr>
            <a:r>
              <a:rPr lang="en-US" sz="1600" dirty="0"/>
              <a:t>  </a:t>
            </a:r>
          </a:p>
          <a:p>
            <a:pPr marL="0" indent="0">
              <a:buNone/>
            </a:pPr>
            <a:r>
              <a:rPr lang="en-US" sz="1600" dirty="0"/>
              <a:t>        // print sorted number based on natural order</a:t>
            </a:r>
          </a:p>
          <a:p>
            <a:pPr marL="0" indent="0">
              <a:buNone/>
            </a:pPr>
            <a:r>
              <a:rPr lang="en-US" sz="1600" dirty="0"/>
              <a:t>        </a:t>
            </a:r>
            <a:r>
              <a:rPr lang="en-US" sz="1600" dirty="0" err="1"/>
              <a:t>System.out.println</a:t>
            </a:r>
            <a:r>
              <a:rPr lang="en-US" sz="1600" dirty="0"/>
              <a:t>(values);</a:t>
            </a:r>
          </a:p>
          <a:p>
            <a:pPr marL="0" indent="0">
              <a:buNone/>
            </a:pPr>
            <a:r>
              <a:rPr lang="en-US" sz="1600" dirty="0"/>
              <a:t>    }</a:t>
            </a:r>
          </a:p>
          <a:p>
            <a:pPr marL="0" indent="0">
              <a:buNone/>
            </a:pPr>
            <a:r>
              <a:rPr lang="en-US" sz="1600" dirty="0" smtClean="0"/>
              <a:t>}</a:t>
            </a:r>
          </a:p>
          <a:p>
            <a:pPr marL="0" indent="0">
              <a:buNone/>
            </a:pPr>
            <a:r>
              <a:rPr lang="en-US" sz="1800" b="1" dirty="0"/>
              <a:t>Output: </a:t>
            </a:r>
            <a:r>
              <a:rPr lang="en-US" sz="1800" b="1" dirty="0" smtClean="0"/>
              <a:t> its </a:t>
            </a:r>
            <a:r>
              <a:rPr lang="en-US" sz="1800" b="1" dirty="0"/>
              <a:t>printed in console</a:t>
            </a:r>
          </a:p>
          <a:p>
            <a:pPr marL="0" indent="0">
              <a:buNone/>
            </a:pPr>
            <a:endParaRPr lang="en-US" sz="1800" b="1" dirty="0" smtClean="0"/>
          </a:p>
          <a:p>
            <a:pPr marL="0" indent="0">
              <a:buNone/>
            </a:pPr>
            <a:r>
              <a:rPr lang="en-US" sz="1800" b="1" dirty="0" smtClean="0"/>
              <a:t>[100,121,133,232,324,435,566]</a:t>
            </a:r>
            <a:endParaRPr lang="en-US" sz="1800" b="1" dirty="0"/>
          </a:p>
        </p:txBody>
      </p:sp>
      <p:sp>
        <p:nvSpPr>
          <p:cNvPr id="7" name="Rectangle 6"/>
          <p:cNvSpPr/>
          <p:nvPr/>
        </p:nvSpPr>
        <p:spPr>
          <a:xfrm>
            <a:off x="37011" y="32677"/>
            <a:ext cx="5638799" cy="461665"/>
          </a:xfrm>
          <a:prstGeom prst="rect">
            <a:avLst/>
          </a:prstGeom>
        </p:spPr>
        <p:txBody>
          <a:bodyPr wrap="square">
            <a:spAutoFit/>
          </a:bodyPr>
          <a:lstStyle/>
          <a:p>
            <a:r>
              <a:rPr lang="en-US" sz="2400" dirty="0" smtClean="0">
                <a:latin typeface="+mj-lt"/>
              </a:rPr>
              <a:t>Natural </a:t>
            </a:r>
            <a:r>
              <a:rPr lang="en-US" sz="2400" dirty="0">
                <a:latin typeface="+mj-lt"/>
              </a:rPr>
              <a:t>Sort </a:t>
            </a:r>
            <a:r>
              <a:rPr lang="en-US" sz="2400" dirty="0" smtClean="0">
                <a:latin typeface="+mj-lt"/>
              </a:rPr>
              <a:t>order() Example </a:t>
            </a:r>
            <a:endParaRPr lang="en-US" sz="2400" dirty="0">
              <a:latin typeface="+mj-lt"/>
            </a:endParaRPr>
          </a:p>
        </p:txBody>
      </p:sp>
    </p:spTree>
    <p:extLst>
      <p:ext uri="{BB962C8B-B14F-4D97-AF65-F5344CB8AC3E}">
        <p14:creationId xmlns:p14="http://schemas.microsoft.com/office/powerpoint/2010/main" val="27258408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304800" y="990917"/>
            <a:ext cx="4038600" cy="5166043"/>
          </a:xfrm>
        </p:spPr>
        <p:txBody>
          <a:bodyPr>
            <a:normAutofit fontScale="77500" lnSpcReduction="20000"/>
          </a:bodyPr>
          <a:lstStyle/>
          <a:p>
            <a:pPr marL="0" indent="0">
              <a:buNone/>
            </a:pPr>
            <a:r>
              <a:rPr lang="en-US" dirty="0"/>
              <a:t>// Java program to demonstrate</a:t>
            </a:r>
          </a:p>
          <a:p>
            <a:pPr marL="0" indent="0">
              <a:buNone/>
            </a:pPr>
            <a:r>
              <a:rPr lang="en-US" dirty="0"/>
              <a:t>// </a:t>
            </a:r>
            <a:r>
              <a:rPr lang="en-US" dirty="0" err="1"/>
              <a:t>Comparator.naturalOrder</a:t>
            </a:r>
            <a:r>
              <a:rPr lang="en-US" dirty="0"/>
              <a:t>()  method</a:t>
            </a:r>
          </a:p>
          <a:p>
            <a:pPr marL="0" indent="0">
              <a:buNone/>
            </a:pPr>
            <a:r>
              <a:rPr lang="en-US" dirty="0"/>
              <a:t>  </a:t>
            </a:r>
          </a:p>
          <a:p>
            <a:pPr marL="0" indent="0">
              <a:buNone/>
            </a:pPr>
            <a:r>
              <a:rPr lang="en-US" b="1" dirty="0"/>
              <a:t>import</a:t>
            </a:r>
            <a:r>
              <a:rPr lang="en-US" dirty="0"/>
              <a:t> </a:t>
            </a:r>
            <a:r>
              <a:rPr lang="en-US" dirty="0" err="1"/>
              <a:t>java.util.Arrays</a:t>
            </a:r>
            <a:r>
              <a:rPr lang="en-US" dirty="0"/>
              <a:t>;</a:t>
            </a:r>
          </a:p>
          <a:p>
            <a:pPr marL="0" indent="0">
              <a:buNone/>
            </a:pPr>
            <a:r>
              <a:rPr lang="en-US" b="1" dirty="0"/>
              <a:t>import</a:t>
            </a:r>
            <a:r>
              <a:rPr lang="en-US" dirty="0"/>
              <a:t> </a:t>
            </a:r>
            <a:r>
              <a:rPr lang="en-US" dirty="0" err="1"/>
              <a:t>java.util.Comparator</a:t>
            </a:r>
            <a:r>
              <a:rPr lang="en-US" dirty="0"/>
              <a:t>;</a:t>
            </a:r>
          </a:p>
          <a:p>
            <a:pPr marL="0" indent="0">
              <a:buNone/>
            </a:pPr>
            <a:r>
              <a:rPr lang="en-US" b="1" dirty="0"/>
              <a:t>import</a:t>
            </a:r>
            <a:r>
              <a:rPr lang="en-US" dirty="0"/>
              <a:t> </a:t>
            </a:r>
            <a:r>
              <a:rPr lang="en-US" dirty="0" err="1"/>
              <a:t>java.util.List</a:t>
            </a:r>
            <a:r>
              <a:rPr lang="en-US" dirty="0"/>
              <a:t>;</a:t>
            </a:r>
          </a:p>
          <a:p>
            <a:pPr marL="0" indent="0">
              <a:buNone/>
            </a:pPr>
            <a:r>
              <a:rPr lang="en-US" dirty="0"/>
              <a:t>  </a:t>
            </a:r>
          </a:p>
          <a:p>
            <a:pPr marL="0" indent="0">
              <a:buNone/>
            </a:pPr>
            <a:r>
              <a:rPr lang="en-US" b="1" dirty="0"/>
              <a:t>public</a:t>
            </a:r>
            <a:r>
              <a:rPr lang="en-US" dirty="0"/>
              <a:t> </a:t>
            </a:r>
            <a:r>
              <a:rPr lang="en-US" b="1" dirty="0"/>
              <a:t>class</a:t>
            </a:r>
            <a:r>
              <a:rPr lang="en-US" dirty="0"/>
              <a:t> GFG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marL="0" indent="0">
              <a:buNone/>
            </a:pPr>
            <a:r>
              <a:rPr lang="en-US" dirty="0"/>
              <a:t>    {</a:t>
            </a:r>
          </a:p>
          <a:p>
            <a:pPr marL="0" indent="0">
              <a:buNone/>
            </a:pPr>
            <a:r>
              <a:rPr lang="en-US" dirty="0"/>
              <a:t>  </a:t>
            </a:r>
          </a:p>
          <a:p>
            <a:pPr marL="0" indent="0">
              <a:buNone/>
            </a:pPr>
            <a:r>
              <a:rPr lang="en-US" dirty="0"/>
              <a:t>        List&lt;String&gt; </a:t>
            </a:r>
            <a:r>
              <a:rPr lang="en-US" dirty="0" err="1"/>
              <a:t>stringList</a:t>
            </a:r>
            <a:endParaRPr lang="en-US" dirty="0"/>
          </a:p>
          <a:p>
            <a:pPr marL="0" indent="0">
              <a:buNone/>
            </a:pPr>
            <a:r>
              <a:rPr lang="en-US" dirty="0"/>
              <a:t>            = </a:t>
            </a:r>
            <a:r>
              <a:rPr lang="en-US" dirty="0" err="1"/>
              <a:t>Arrays.asList</a:t>
            </a:r>
            <a:r>
              <a:rPr lang="en-US" dirty="0"/>
              <a:t>("</a:t>
            </a:r>
            <a:r>
              <a:rPr lang="en-US" dirty="0" err="1"/>
              <a:t>Aman</a:t>
            </a:r>
            <a:r>
              <a:rPr lang="en-US" dirty="0"/>
              <a:t>", "</a:t>
            </a:r>
            <a:r>
              <a:rPr lang="en-US" dirty="0" err="1"/>
              <a:t>Kajal</a:t>
            </a:r>
            <a:r>
              <a:rPr lang="en-US" dirty="0"/>
              <a:t>",</a:t>
            </a:r>
          </a:p>
          <a:p>
            <a:pPr marL="0" indent="0">
              <a:buNone/>
            </a:pPr>
            <a:r>
              <a:rPr lang="en-US" dirty="0"/>
              <a:t>                            "</a:t>
            </a:r>
            <a:r>
              <a:rPr lang="en-US" dirty="0" err="1"/>
              <a:t>Joyita</a:t>
            </a:r>
            <a:r>
              <a:rPr lang="en-US" dirty="0"/>
              <a:t>", "Das");</a:t>
            </a:r>
          </a:p>
          <a:p>
            <a:pPr marL="0" indent="0">
              <a:buNone/>
            </a:pPr>
            <a:endParaRPr lang="en-US" dirty="0"/>
          </a:p>
          <a:p>
            <a:pPr marL="0" indent="0">
              <a:buNone/>
            </a:pPr>
            <a:endParaRPr lang="en-US" dirty="0"/>
          </a:p>
        </p:txBody>
      </p:sp>
      <p:sp>
        <p:nvSpPr>
          <p:cNvPr id="2" name="Content Placeholder 1"/>
          <p:cNvSpPr>
            <a:spLocks noGrp="1"/>
          </p:cNvSpPr>
          <p:nvPr>
            <p:ph sz="half" idx="2"/>
          </p:nvPr>
        </p:nvSpPr>
        <p:spPr>
          <a:xfrm>
            <a:off x="4114800" y="990917"/>
            <a:ext cx="4800600" cy="5379403"/>
          </a:xfrm>
        </p:spPr>
        <p:txBody>
          <a:bodyPr>
            <a:normAutofit fontScale="77500" lnSpcReduction="20000"/>
          </a:bodyPr>
          <a:lstStyle/>
          <a:p>
            <a:pPr marL="0" indent="0">
              <a:buNone/>
            </a:pPr>
            <a:r>
              <a:rPr lang="en-US" dirty="0" err="1"/>
              <a:t>System.out.println</a:t>
            </a:r>
            <a:r>
              <a:rPr lang="en-US" dirty="0"/>
              <a:t>("Before sorting:");</a:t>
            </a:r>
          </a:p>
          <a:p>
            <a:pPr marL="0" indent="0">
              <a:buNone/>
            </a:pPr>
            <a:r>
              <a:rPr lang="en-US" dirty="0"/>
              <a:t>        </a:t>
            </a:r>
            <a:r>
              <a:rPr lang="en-US" dirty="0" err="1"/>
              <a:t>stringList.forEach</a:t>
            </a:r>
            <a:r>
              <a:rPr lang="en-US" dirty="0"/>
              <a:t>(</a:t>
            </a:r>
            <a:r>
              <a:rPr lang="en-US" dirty="0" err="1"/>
              <a:t>System.out</a:t>
            </a:r>
            <a:r>
              <a:rPr lang="en-US" dirty="0"/>
              <a:t>::</a:t>
            </a:r>
            <a:r>
              <a:rPr lang="en-US" dirty="0" err="1"/>
              <a:t>println</a:t>
            </a:r>
            <a:r>
              <a:rPr lang="en-US" dirty="0" smtClean="0"/>
              <a:t>);</a:t>
            </a:r>
            <a:r>
              <a:rPr lang="en-US" dirty="0"/>
              <a:t>  </a:t>
            </a:r>
          </a:p>
          <a:p>
            <a:pPr marL="0" indent="0">
              <a:buNone/>
            </a:pPr>
            <a:r>
              <a:rPr lang="en-US" dirty="0"/>
              <a:t>        </a:t>
            </a:r>
            <a:r>
              <a:rPr lang="en-US" dirty="0" err="1"/>
              <a:t>stringList.sort</a:t>
            </a:r>
            <a:r>
              <a:rPr lang="en-US" dirty="0"/>
              <a:t>(</a:t>
            </a:r>
            <a:r>
              <a:rPr lang="en-US" dirty="0" err="1"/>
              <a:t>Comparator.naturalOrder</a:t>
            </a:r>
            <a:r>
              <a:rPr lang="en-US" dirty="0"/>
              <a:t>());</a:t>
            </a:r>
          </a:p>
          <a:p>
            <a:pPr marL="0" indent="0">
              <a:buNone/>
            </a:pPr>
            <a:r>
              <a:rPr lang="en-US" dirty="0"/>
              <a:t>        </a:t>
            </a:r>
            <a:r>
              <a:rPr lang="en-US" dirty="0" err="1"/>
              <a:t>System.out.println</a:t>
            </a:r>
            <a:r>
              <a:rPr lang="en-US" dirty="0"/>
              <a:t>("\</a:t>
            </a:r>
            <a:r>
              <a:rPr lang="en-US" dirty="0" err="1"/>
              <a:t>nAfter</a:t>
            </a:r>
            <a:r>
              <a:rPr lang="en-US" dirty="0"/>
              <a:t> sorting:");</a:t>
            </a:r>
          </a:p>
          <a:p>
            <a:pPr marL="0" indent="0">
              <a:buNone/>
            </a:pPr>
            <a:r>
              <a:rPr lang="en-US" dirty="0"/>
              <a:t>        </a:t>
            </a:r>
            <a:r>
              <a:rPr lang="en-US" dirty="0" err="1"/>
              <a:t>stringList.forEach</a:t>
            </a:r>
            <a:r>
              <a:rPr lang="en-US" dirty="0"/>
              <a:t>(</a:t>
            </a:r>
            <a:r>
              <a:rPr lang="en-US" dirty="0" err="1"/>
              <a:t>System.out</a:t>
            </a:r>
            <a:r>
              <a:rPr lang="en-US" dirty="0"/>
              <a:t>::</a:t>
            </a:r>
            <a:r>
              <a:rPr lang="en-US" dirty="0" err="1"/>
              <a:t>println</a:t>
            </a:r>
            <a:r>
              <a:rPr lang="en-US" dirty="0"/>
              <a:t>);</a:t>
            </a:r>
          </a:p>
          <a:p>
            <a:pPr marL="0" indent="0">
              <a:buNone/>
            </a:pPr>
            <a:r>
              <a:rPr lang="en-US" dirty="0"/>
              <a:t>    </a:t>
            </a:r>
            <a:r>
              <a:rPr lang="en-US" dirty="0" smtClean="0"/>
              <a:t>}}</a:t>
            </a:r>
            <a:r>
              <a:rPr lang="en-US" b="1" dirty="0"/>
              <a:t> </a:t>
            </a:r>
            <a:endParaRPr lang="en-US" b="1" dirty="0" smtClean="0"/>
          </a:p>
          <a:p>
            <a:pPr marL="0" indent="0">
              <a:buNone/>
            </a:pPr>
            <a:r>
              <a:rPr lang="en-US" b="1" dirty="0" smtClean="0"/>
              <a:t>Output</a:t>
            </a:r>
            <a:r>
              <a:rPr lang="en-US" b="1" dirty="0"/>
              <a:t>: its printed in console</a:t>
            </a:r>
          </a:p>
          <a:p>
            <a:pPr marL="0" indent="0">
              <a:buNone/>
            </a:pPr>
            <a:endParaRPr lang="en-US" dirty="0" smtClean="0"/>
          </a:p>
        </p:txBody>
      </p:sp>
      <p:pic>
        <p:nvPicPr>
          <p:cNvPr id="5" name="Picture 4" descr="Graphical user interface, text, application&#10;&#10;Description automatically generated"/>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43400" y="4038600"/>
            <a:ext cx="3886200" cy="1737360"/>
          </a:xfrm>
          <a:prstGeom prst="rect">
            <a:avLst/>
          </a:prstGeom>
          <a:noFill/>
          <a:ln>
            <a:noFill/>
          </a:ln>
        </p:spPr>
      </p:pic>
      <p:sp>
        <p:nvSpPr>
          <p:cNvPr id="8" name="Rectangle 7"/>
          <p:cNvSpPr/>
          <p:nvPr/>
        </p:nvSpPr>
        <p:spPr>
          <a:xfrm>
            <a:off x="76200" y="207369"/>
            <a:ext cx="5638799" cy="954107"/>
          </a:xfrm>
          <a:prstGeom prst="rect">
            <a:avLst/>
          </a:prstGeom>
        </p:spPr>
        <p:txBody>
          <a:bodyPr wrap="square">
            <a:spAutoFit/>
          </a:bodyPr>
          <a:lstStyle/>
          <a:p>
            <a:r>
              <a:rPr lang="en-US" sz="2800" dirty="0" smtClean="0">
                <a:latin typeface="+mj-lt"/>
              </a:rPr>
              <a:t>Natural </a:t>
            </a:r>
            <a:r>
              <a:rPr lang="en-US" sz="2800" dirty="0">
                <a:latin typeface="+mj-lt"/>
              </a:rPr>
              <a:t>Sort order </a:t>
            </a:r>
            <a:r>
              <a:rPr lang="en-US" sz="2800" dirty="0" smtClean="0">
                <a:latin typeface="+mj-lt"/>
              </a:rPr>
              <a:t>-</a:t>
            </a:r>
            <a:r>
              <a:rPr lang="en-US" sz="2800" dirty="0" smtClean="0"/>
              <a:t>Example:2</a:t>
            </a:r>
            <a:r>
              <a:rPr lang="en-US" sz="2800" b="1" dirty="0"/>
              <a:t>	</a:t>
            </a:r>
            <a:endParaRPr lang="en-US" sz="2800" dirty="0">
              <a:latin typeface="+mj-lt"/>
            </a:endParaRPr>
          </a:p>
        </p:txBody>
      </p:sp>
    </p:spTree>
    <p:extLst>
      <p:ext uri="{BB962C8B-B14F-4D97-AF65-F5344CB8AC3E}">
        <p14:creationId xmlns:p14="http://schemas.microsoft.com/office/powerpoint/2010/main" val="313122125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3.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4.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5.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6.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330</Words>
  <Application>Microsoft Office PowerPoint</Application>
  <PresentationFormat>On-screen Show (4:3)</PresentationFormat>
  <Paragraphs>327</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Smart_ppt_Theme</vt:lpstr>
      <vt:lpstr>SORTING </vt:lpstr>
      <vt:lpstr>Lexicographically first palindromic string </vt:lpstr>
      <vt:lpstr>Rearrange the characters of the given string to form a lexicographically first palindromic string. If no such string exists display message “no palindromic string”.  Examples: Input : Malayalam   Input : apple Output : aalmymlaa   Output : no palindromic string  Algorithm: 1. Store frequency of each character in the given string 2. Check whether a palindromic string can be formed or not using the properties of palindromic string mentioned above. 3. If palindromic string cannot be formed, return “No Palindromic String”. 4. Else we create three strings and then return front_str + odd_str + rear_str.  odd_str : It is empty if there is no character with odd frequency. Else it  contains all occurrences of odd character.  front_str : Contains half occurrences of all even occurring characters of string  in increasing order.  rear_str Contains half occurrences of all even occurring characters of string  in reverse order of front_str. </vt:lpstr>
      <vt:lpstr> Example:1 </vt:lpstr>
      <vt:lpstr>PowerPoint Presentation</vt:lpstr>
      <vt:lpstr>Natural Sort order </vt:lpstr>
      <vt:lpstr>PowerPoint Presentation</vt:lpstr>
      <vt:lpstr>PowerPoint Presentation</vt:lpstr>
      <vt:lpstr>PowerPoint Presentation</vt:lpstr>
      <vt:lpstr>Quick select Algorithm</vt:lpstr>
      <vt:lpstr>Quick select Algorithm </vt:lpstr>
      <vt:lpstr>PowerPoint Presentation</vt:lpstr>
      <vt:lpstr>PowerPoint Presentation</vt:lpstr>
      <vt:lpstr>Output: k’th smallest element is 3</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2022-11-15T12:07:00Z</dcterms:modified>
</cp:coreProperties>
</file>