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notesMasterIdLst>
    <p:notesMasterId r:id="rId21"/>
  </p:notesMasterIdLst>
  <p:sldIdLst>
    <p:sldId id="259" r:id="rId2"/>
    <p:sldId id="1029" r:id="rId3"/>
    <p:sldId id="1123" r:id="rId4"/>
    <p:sldId id="1124" r:id="rId5"/>
    <p:sldId id="1125" r:id="rId6"/>
    <p:sldId id="1137" r:id="rId7"/>
    <p:sldId id="1206" r:id="rId8"/>
    <p:sldId id="1159" r:id="rId9"/>
    <p:sldId id="1160" r:id="rId10"/>
    <p:sldId id="1161" r:id="rId11"/>
    <p:sldId id="1163" r:id="rId12"/>
    <p:sldId id="1166" r:id="rId13"/>
    <p:sldId id="1207" r:id="rId14"/>
    <p:sldId id="1202" r:id="rId15"/>
    <p:sldId id="1167" r:id="rId16"/>
    <p:sldId id="1203" r:id="rId17"/>
    <p:sldId id="1204" r:id="rId18"/>
    <p:sldId id="1205" r:id="rId19"/>
    <p:sldId id="9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  <p14:sldId id="1029"/>
            <p14:sldId id="1123"/>
            <p14:sldId id="1124"/>
            <p14:sldId id="1125"/>
            <p14:sldId id="1137"/>
            <p14:sldId id="1206"/>
            <p14:sldId id="1159"/>
            <p14:sldId id="1160"/>
            <p14:sldId id="1161"/>
            <p14:sldId id="1163"/>
            <p14:sldId id="1166"/>
            <p14:sldId id="1207"/>
            <p14:sldId id="1202"/>
            <p14:sldId id="1167"/>
            <p14:sldId id="1203"/>
            <p14:sldId id="1204"/>
            <p14:sldId id="1205"/>
            <p14:sldId id="967"/>
          </p14:sldIdLst>
        </p14:section>
        <p14:section name="Appendix" id="{E35CCD6A-2288-476E-BC93-C75323AE1F32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  <p15:guide id="5" pos="3072">
          <p15:clr>
            <a:srgbClr val="A4A3A4"/>
          </p15:clr>
        </p15:guide>
        <p15:guide id="6" pos="384">
          <p15:clr>
            <a:srgbClr val="A4A3A4"/>
          </p15:clr>
        </p15:guide>
        <p15:guide id="7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DFF"/>
    <a:srgbClr val="D5DE24"/>
    <a:srgbClr val="D9FF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8225" autoAdjust="0"/>
  </p:normalViewPr>
  <p:slideViewPr>
    <p:cSldViewPr>
      <p:cViewPr varScale="1">
        <p:scale>
          <a:sx n="70" d="100"/>
          <a:sy n="70" d="100"/>
        </p:scale>
        <p:origin x="-1422" y="-96"/>
      </p:cViewPr>
      <p:guideLst>
        <p:guide orient="horz" pos="2160"/>
        <p:guide orient="horz" pos="576"/>
        <p:guide pos="2880"/>
        <p:guide pos="288"/>
        <p:guide pos="3072"/>
        <p:guide pos="384"/>
        <p:guide pos="5472"/>
      </p:guideLst>
    </p:cSldViewPr>
  </p:slideViewPr>
  <p:outlineViewPr>
    <p:cViewPr>
      <p:scale>
        <a:sx n="33" d="100"/>
        <a:sy n="33" d="100"/>
      </p:scale>
      <p:origin x="0" y="2784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58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25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11"/>
          <p:cNvSpPr txBox="1">
            <a:spLocks noChangeArrowheads="1"/>
          </p:cNvSpPr>
          <p:nvPr userDrawn="1"/>
        </p:nvSpPr>
        <p:spPr bwMode="auto">
          <a:xfrm>
            <a:off x="6073775" y="6588125"/>
            <a:ext cx="2917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95472513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073775" y="6588125"/>
            <a:ext cx="2917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</p:sldLayoutIdLst>
  <p:transition spd="slow"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219200"/>
          </a:xfrm>
        </p:spPr>
        <p:txBody>
          <a:bodyPr/>
          <a:lstStyle/>
          <a:p>
            <a:r>
              <a:rPr lang="en-US" sz="3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Warnsdorff’s</a:t>
            </a:r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Algorithm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SG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3A09568-DCF2-0E50-7730-85BCABC9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3810000" cy="57149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500" dirty="0" smtClean="0">
                <a:latin typeface="+mn-lt"/>
              </a:rPr>
              <a:t>void </a:t>
            </a:r>
            <a:r>
              <a:rPr lang="en-US" sz="2500" dirty="0" err="1">
                <a:latin typeface="+mn-lt"/>
              </a:rPr>
              <a:t>printSolution</a:t>
            </a:r>
            <a:r>
              <a:rPr lang="en-US" sz="2500" dirty="0">
                <a:latin typeface="+mn-lt"/>
              </a:rPr>
              <a:t>(int path</a:t>
            </a:r>
            <a:r>
              <a:rPr lang="en-US" sz="2500" dirty="0" smtClean="0">
                <a:latin typeface="+mn-lt"/>
              </a:rPr>
              <a:t>[]){</a:t>
            </a:r>
            <a:endParaRPr lang="en-US" sz="2500" dirty="0">
              <a:latin typeface="+mn-lt"/>
            </a:endParaRPr>
          </a:p>
          <a:p>
            <a:pPr marL="0" indent="0">
              <a:buNone/>
            </a:pPr>
            <a:r>
              <a:rPr lang="en-US" sz="2500" dirty="0" err="1">
                <a:latin typeface="+mn-lt"/>
              </a:rPr>
              <a:t>System.out.println</a:t>
            </a:r>
            <a:r>
              <a:rPr lang="en-US" sz="2500" dirty="0">
                <a:latin typeface="+mn-lt"/>
              </a:rPr>
              <a:t>("Solution Exists: Following" +</a:t>
            </a:r>
          </a:p>
          <a:p>
            <a:pPr marL="0" indent="0">
              <a:buNone/>
            </a:pPr>
            <a:r>
              <a:rPr lang="en-US" sz="2500" dirty="0">
                <a:latin typeface="+mn-lt"/>
              </a:rPr>
              <a:t>                           " is one Hamiltonian Cycle");</a:t>
            </a:r>
          </a:p>
          <a:p>
            <a:pPr marL="0" indent="0">
              <a:buNone/>
            </a:pPr>
            <a:r>
              <a:rPr lang="en-US" sz="2500" dirty="0">
                <a:latin typeface="+mn-lt"/>
              </a:rPr>
              <a:t>        for (int </a:t>
            </a:r>
            <a:r>
              <a:rPr lang="en-US" sz="2500" dirty="0" err="1">
                <a:latin typeface="+mn-lt"/>
              </a:rPr>
              <a:t>i</a:t>
            </a:r>
            <a:r>
              <a:rPr lang="en-US" sz="2500" dirty="0">
                <a:latin typeface="+mn-lt"/>
              </a:rPr>
              <a:t> = 0; </a:t>
            </a:r>
            <a:r>
              <a:rPr lang="en-US" sz="2500" dirty="0" err="1">
                <a:latin typeface="+mn-lt"/>
              </a:rPr>
              <a:t>i</a:t>
            </a:r>
            <a:r>
              <a:rPr lang="en-US" sz="2500" dirty="0">
                <a:latin typeface="+mn-lt"/>
              </a:rPr>
              <a:t> &lt; V; </a:t>
            </a:r>
            <a:r>
              <a:rPr lang="en-US" sz="2500" dirty="0" err="1">
                <a:latin typeface="+mn-lt"/>
              </a:rPr>
              <a:t>i</a:t>
            </a:r>
            <a:r>
              <a:rPr lang="en-US" sz="2500" dirty="0">
                <a:latin typeface="+mn-lt"/>
              </a:rPr>
              <a:t>++)</a:t>
            </a:r>
          </a:p>
          <a:p>
            <a:pPr marL="0" indent="0">
              <a:buNone/>
            </a:pPr>
            <a:r>
              <a:rPr lang="en-US" sz="2500" dirty="0">
                <a:latin typeface="+mn-lt"/>
              </a:rPr>
              <a:t>            </a:t>
            </a:r>
            <a:r>
              <a:rPr lang="en-US" sz="2500" dirty="0" err="1">
                <a:latin typeface="+mn-lt"/>
              </a:rPr>
              <a:t>System.out.print</a:t>
            </a:r>
            <a:r>
              <a:rPr lang="en-US" sz="2500" dirty="0">
                <a:latin typeface="+mn-lt"/>
              </a:rPr>
              <a:t>(" " + path[i] + " </a:t>
            </a:r>
            <a:r>
              <a:rPr lang="en-US" sz="2500" dirty="0" smtClean="0">
                <a:latin typeface="+mn-lt"/>
              </a:rPr>
              <a:t>");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System.out.println</a:t>
            </a:r>
            <a:r>
              <a:rPr lang="en-US" sz="2800" dirty="0"/>
              <a:t>(" " + path[0] + " ");    } </a:t>
            </a:r>
          </a:p>
          <a:p>
            <a:pPr marL="0" indent="0">
              <a:buNone/>
            </a:pPr>
            <a:r>
              <a:rPr lang="en-US" sz="2800" dirty="0"/>
              <a:t>public static void main(String </a:t>
            </a:r>
            <a:r>
              <a:rPr lang="en-US" sz="2800" dirty="0" err="1"/>
              <a:t>args</a:t>
            </a:r>
            <a:r>
              <a:rPr lang="en-US" sz="2800" dirty="0"/>
              <a:t>[]){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HamiltonianCycle</a:t>
            </a:r>
            <a:r>
              <a:rPr lang="en-US" sz="2800" dirty="0"/>
              <a:t> </a:t>
            </a:r>
            <a:r>
              <a:rPr lang="en-US" sz="2800" dirty="0" err="1"/>
              <a:t>hamiltonian</a:t>
            </a:r>
            <a:r>
              <a:rPr lang="en-US" sz="2800" dirty="0"/>
              <a:t> =</a:t>
            </a:r>
          </a:p>
          <a:p>
            <a:pPr marL="0" indent="0">
              <a:buNone/>
            </a:pPr>
            <a:r>
              <a:rPr lang="en-US" sz="2800" dirty="0"/>
              <a:t>                                new </a:t>
            </a:r>
            <a:r>
              <a:rPr lang="en-US" sz="2800" dirty="0" err="1"/>
              <a:t>HamiltonianCycle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int</a:t>
            </a:r>
            <a:r>
              <a:rPr lang="en-US" sz="2800" dirty="0"/>
              <a:t> graph1[][] = {{0, 1, 0, 1, 0},</a:t>
            </a:r>
          </a:p>
          <a:p>
            <a:pPr marL="0" indent="0">
              <a:buNone/>
            </a:pPr>
            <a:r>
              <a:rPr lang="en-US" sz="2800" dirty="0"/>
              <a:t>            {1, 0, 1, 1, 1},</a:t>
            </a:r>
          </a:p>
          <a:p>
            <a:pPr marL="0" indent="0">
              <a:buNone/>
            </a:pPr>
            <a:r>
              <a:rPr lang="en-US" sz="2800" dirty="0"/>
              <a:t>            {0, 1, 0, 0, 1},</a:t>
            </a:r>
          </a:p>
          <a:p>
            <a:pPr marL="0" indent="0">
              <a:buNone/>
            </a:pPr>
            <a:r>
              <a:rPr lang="en-US" sz="2800" dirty="0"/>
              <a:t>            {1, 1, 0, 0, 1},</a:t>
            </a:r>
          </a:p>
          <a:p>
            <a:pPr marL="0" indent="0">
              <a:buNone/>
            </a:pPr>
            <a:r>
              <a:rPr lang="en-US" sz="2800" dirty="0"/>
              <a:t>            {0, 1, 1, 1, 0},</a:t>
            </a:r>
          </a:p>
          <a:p>
            <a:pPr marL="0" indent="0">
              <a:buNone/>
            </a:pPr>
            <a:r>
              <a:rPr lang="en-US" sz="2800" dirty="0"/>
              <a:t>        };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hamiltonian.hamCycle</a:t>
            </a:r>
            <a:r>
              <a:rPr lang="en-US" sz="2800" dirty="0"/>
              <a:t>(graph1</a:t>
            </a:r>
            <a:r>
              <a:rPr lang="en-US" sz="2800" dirty="0" smtClean="0"/>
              <a:t>);</a:t>
            </a:r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EE05C01-356A-1701-67EC-AABBC4E84DCA}"/>
              </a:ext>
            </a:extLst>
          </p:cNvPr>
          <p:cNvSpPr txBox="1">
            <a:spLocks/>
          </p:cNvSpPr>
          <p:nvPr/>
        </p:nvSpPr>
        <p:spPr bwMode="auto">
          <a:xfrm>
            <a:off x="152400" y="117566"/>
            <a:ext cx="5181600" cy="58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dirty="0" smtClean="0"/>
              <a:t>Hamiltonian Cycle-Example</a:t>
            </a:r>
            <a:endParaRPr lang="en-US" dirty="0"/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xmlns="" id="{F9989C10-2C05-7DD0-7F24-2732176DAA03}"/>
              </a:ext>
            </a:extLst>
          </p:cNvPr>
          <p:cNvSpPr txBox="1">
            <a:spLocks/>
          </p:cNvSpPr>
          <p:nvPr/>
        </p:nvSpPr>
        <p:spPr>
          <a:xfrm>
            <a:off x="4419600" y="685800"/>
            <a:ext cx="4267200" cy="5715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US" sz="1400" dirty="0" smtClean="0"/>
          </a:p>
          <a:p>
            <a:pPr marL="0" indent="0">
              <a:buFont typeface="Arial" charset="0"/>
              <a:buNone/>
            </a:pPr>
            <a:r>
              <a:rPr lang="en-US" sz="1400" dirty="0" smtClean="0"/>
              <a:t>        path[0] = 0;</a:t>
            </a:r>
          </a:p>
          <a:p>
            <a:pPr marL="0" indent="0">
              <a:buFont typeface="Arial" charset="0"/>
              <a:buNone/>
            </a:pPr>
            <a:r>
              <a:rPr lang="en-US" sz="1400" dirty="0" smtClean="0"/>
              <a:t>        if (</a:t>
            </a:r>
            <a:r>
              <a:rPr lang="en-US" sz="1400" dirty="0" err="1" smtClean="0"/>
              <a:t>hamCycleUtil</a:t>
            </a:r>
            <a:r>
              <a:rPr lang="en-US" sz="1400" dirty="0" smtClean="0"/>
              <a:t>(graph, path, 1) == false){</a:t>
            </a:r>
          </a:p>
          <a:p>
            <a:pPr marL="0" indent="0">
              <a:buFont typeface="Arial" charset="0"/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("\</a:t>
            </a:r>
            <a:r>
              <a:rPr lang="en-US" sz="1400" dirty="0" err="1" smtClean="0"/>
              <a:t>nSolution</a:t>
            </a:r>
            <a:r>
              <a:rPr lang="en-US" sz="1400" dirty="0" smtClean="0"/>
              <a:t> does not exist");</a:t>
            </a:r>
          </a:p>
          <a:p>
            <a:pPr marL="0" indent="0">
              <a:buFont typeface="Arial" charset="0"/>
              <a:buNone/>
            </a:pPr>
            <a:r>
              <a:rPr lang="en-US" sz="1400" dirty="0" smtClean="0"/>
              <a:t>            return 0;</a:t>
            </a:r>
          </a:p>
          <a:p>
            <a:pPr marL="0" indent="0">
              <a:buFont typeface="Arial" charset="0"/>
              <a:buNone/>
            </a:pPr>
            <a:r>
              <a:rPr lang="en-US" sz="1400" dirty="0" smtClean="0"/>
              <a:t>        } </a:t>
            </a:r>
          </a:p>
          <a:p>
            <a:pPr marL="0" indent="0">
              <a:buFont typeface="Arial" charset="0"/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printSolution</a:t>
            </a:r>
            <a:r>
              <a:rPr lang="en-US" sz="1400" dirty="0" smtClean="0"/>
              <a:t>(path);</a:t>
            </a:r>
          </a:p>
          <a:p>
            <a:pPr marL="0" indent="0">
              <a:buFont typeface="Arial" charset="0"/>
              <a:buNone/>
            </a:pPr>
            <a:r>
              <a:rPr lang="en-US" sz="1400" dirty="0" smtClean="0"/>
              <a:t>        return 1;</a:t>
            </a:r>
          </a:p>
          <a:p>
            <a:pPr marL="0" indent="0">
              <a:buFont typeface="Arial" charset="0"/>
              <a:buNone/>
            </a:pPr>
            <a:r>
              <a:rPr lang="en-US" sz="1400" dirty="0" smtClean="0"/>
              <a:t>    } </a:t>
            </a:r>
          </a:p>
          <a:p>
            <a:pPr marL="0" indent="0">
              <a:buFont typeface="Arial" charset="0"/>
              <a:buNone/>
            </a:pPr>
            <a:r>
              <a:rPr lang="en-US" sz="1400" dirty="0" smtClean="0"/>
              <a:t>void </a:t>
            </a:r>
            <a:r>
              <a:rPr lang="en-US" sz="1400" dirty="0" err="1" smtClean="0"/>
              <a:t>printSolution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 path[]){</a:t>
            </a:r>
          </a:p>
          <a:p>
            <a:pPr marL="0" indent="0">
              <a:buFont typeface="Arial" charset="0"/>
              <a:buNone/>
            </a:pPr>
            <a:r>
              <a:rPr lang="en-US" sz="1400" dirty="0" err="1" smtClean="0"/>
              <a:t>System.out.println</a:t>
            </a:r>
            <a:r>
              <a:rPr lang="en-US" sz="1400" dirty="0" smtClean="0"/>
              <a:t>("Solution Exists: Following" +</a:t>
            </a:r>
          </a:p>
          <a:p>
            <a:pPr marL="0" indent="0">
              <a:buFont typeface="Arial" charset="0"/>
              <a:buNone/>
            </a:pPr>
            <a:r>
              <a:rPr lang="en-US" sz="1400" dirty="0" smtClean="0"/>
              <a:t>                           " is one Hamiltonian Cycle");</a:t>
            </a:r>
          </a:p>
          <a:p>
            <a:pPr marL="0" indent="0">
              <a:buFont typeface="Arial" charset="0"/>
              <a:buNone/>
            </a:pPr>
            <a:r>
              <a:rPr lang="en-US" sz="1400" dirty="0" smtClean="0"/>
              <a:t>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i = 0; i &lt; V; i++)</a:t>
            </a:r>
          </a:p>
          <a:p>
            <a:pPr marL="0" indent="0">
              <a:buFont typeface="Arial" charset="0"/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System.out.print</a:t>
            </a:r>
            <a:r>
              <a:rPr lang="en-US" sz="1400" dirty="0" smtClean="0"/>
              <a:t>(" " + path[i] + " ");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graph2[][] = {{0, 1, 0, 1, 0},</a:t>
            </a:r>
            <a:br>
              <a:rPr lang="en-US" sz="1400" dirty="0"/>
            </a:br>
            <a:r>
              <a:rPr lang="en-US" sz="1400" dirty="0"/>
              <a:t>            {1, 0, 1, 1, 1},</a:t>
            </a:r>
            <a:br>
              <a:rPr lang="en-US" sz="1400" dirty="0"/>
            </a:br>
            <a:r>
              <a:rPr lang="en-US" sz="1400" dirty="0"/>
              <a:t>            {0, 1, 0, 0, 1},</a:t>
            </a:r>
            <a:br>
              <a:rPr lang="en-US" sz="1400" dirty="0"/>
            </a:br>
            <a:r>
              <a:rPr lang="en-US" sz="1400" dirty="0"/>
              <a:t>            {1, 1, 0, 0, 0},</a:t>
            </a:r>
            <a:br>
              <a:rPr lang="en-US" sz="1400" dirty="0"/>
            </a:br>
            <a:r>
              <a:rPr lang="en-US" sz="1400" dirty="0"/>
              <a:t>            {0, 1, 1, 0, 0},</a:t>
            </a:r>
            <a:br>
              <a:rPr lang="en-US" sz="1400" dirty="0"/>
            </a:br>
            <a:r>
              <a:rPr lang="en-US" sz="1400" dirty="0"/>
              <a:t>        }; 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hamiltonian.hamCycle</a:t>
            </a:r>
            <a:r>
              <a:rPr lang="en-US" sz="1400" dirty="0"/>
              <a:t>(graph2);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15035695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4BC97A-32D4-B4D4-93A9-4ADFB318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5800"/>
            <a:ext cx="8229600" cy="5334000"/>
          </a:xfrm>
        </p:spPr>
        <p:txBody>
          <a:bodyPr>
            <a:normAutofit/>
          </a:bodyPr>
          <a:lstStyle/>
          <a:p>
            <a:r>
              <a:rPr lang="en-US" sz="1600" dirty="0"/>
              <a:t>/* Let us create the following graph</a:t>
            </a:r>
            <a:br>
              <a:rPr lang="en-US" sz="1600" dirty="0"/>
            </a:br>
            <a:r>
              <a:rPr lang="en-US" sz="1600" dirty="0"/>
              <a:t>           (0)--(1)--(2)</a:t>
            </a:r>
            <a:br>
              <a:rPr lang="en-US" sz="1600" dirty="0"/>
            </a:br>
            <a:r>
              <a:rPr lang="en-US" sz="1600" dirty="0"/>
              <a:t>            |   / \   |</a:t>
            </a:r>
            <a:br>
              <a:rPr lang="en-US" sz="1600" dirty="0"/>
            </a:br>
            <a:r>
              <a:rPr lang="en-US" sz="1600" dirty="0"/>
              <a:t>            |  /   \  |</a:t>
            </a:r>
            <a:br>
              <a:rPr lang="en-US" sz="1600" dirty="0"/>
            </a:br>
            <a:r>
              <a:rPr lang="en-US" sz="1600" dirty="0"/>
              <a:t>            | /     \ |</a:t>
            </a:r>
            <a:br>
              <a:rPr lang="en-US" sz="1600" dirty="0"/>
            </a:br>
            <a:r>
              <a:rPr lang="en-US" sz="1600" dirty="0"/>
              <a:t>           (3)       (4)    */</a:t>
            </a:r>
            <a:br>
              <a:rPr lang="en-US" sz="1600" dirty="0"/>
            </a:br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graph2[][] = {{0, 1, 0, 1, 0},</a:t>
            </a:r>
            <a:br>
              <a:rPr lang="en-US" sz="1600" dirty="0" smtClean="0"/>
            </a:br>
            <a:r>
              <a:rPr lang="en-US" sz="1600" dirty="0" smtClean="0"/>
              <a:t>            {1, 0, 1, 1, 1},</a:t>
            </a:r>
            <a:br>
              <a:rPr lang="en-US" sz="1600" dirty="0" smtClean="0"/>
            </a:br>
            <a:r>
              <a:rPr lang="en-US" sz="1600" dirty="0" smtClean="0"/>
              <a:t>            {0, 1, 0, 0, 1},</a:t>
            </a:r>
            <a:br>
              <a:rPr lang="en-US" sz="1600" dirty="0" smtClean="0"/>
            </a:br>
            <a:r>
              <a:rPr lang="en-US" sz="1600" dirty="0" smtClean="0"/>
              <a:t>            {1, 1, 0, 0, 0},</a:t>
            </a:r>
            <a:br>
              <a:rPr lang="en-US" sz="1600" dirty="0" smtClean="0"/>
            </a:br>
            <a:r>
              <a:rPr lang="en-US" sz="1600" dirty="0" smtClean="0"/>
              <a:t>            {0, 1, 1, 0, 0},</a:t>
            </a:r>
            <a:br>
              <a:rPr lang="en-US" sz="1600" dirty="0" smtClean="0"/>
            </a:br>
            <a:r>
              <a:rPr lang="en-US" sz="1600" dirty="0" smtClean="0"/>
              <a:t>        }; </a:t>
            </a:r>
            <a:br>
              <a:rPr lang="en-US" sz="1600" dirty="0" smtClean="0"/>
            </a:br>
            <a:r>
              <a:rPr lang="en-US" sz="1600" dirty="0" smtClean="0"/>
              <a:t>        // Print the solution</a:t>
            </a:r>
            <a:br>
              <a:rPr lang="en-US" sz="1600" dirty="0" smtClean="0"/>
            </a:br>
            <a:r>
              <a:rPr lang="en-US" sz="1600" dirty="0" smtClean="0"/>
              <a:t>        </a:t>
            </a:r>
            <a:r>
              <a:rPr lang="en-US" sz="1600" dirty="0" err="1" smtClean="0"/>
              <a:t>hamiltonian.hamCycle</a:t>
            </a:r>
            <a:r>
              <a:rPr lang="en-US" sz="1600" dirty="0" smtClean="0"/>
              <a:t>(graph2);</a:t>
            </a:r>
            <a:br>
              <a:rPr lang="en-US" sz="1600" dirty="0" smtClean="0"/>
            </a:br>
            <a:r>
              <a:rPr lang="en-US" sz="1600" dirty="0" smtClean="0"/>
              <a:t>    }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2000" b="1" dirty="0"/>
              <a:t>Output:</a:t>
            </a:r>
            <a:br>
              <a:rPr lang="en-US" sz="2000" b="1" dirty="0"/>
            </a:br>
            <a:r>
              <a:rPr lang="en-US" sz="2000" b="1" dirty="0"/>
              <a:t>Solution Exists: Following is one Hamiltonian Cycle</a:t>
            </a:r>
            <a:br>
              <a:rPr lang="en-US" sz="2000" b="1" dirty="0"/>
            </a:br>
            <a:r>
              <a:rPr lang="en-US" sz="2000" b="1" dirty="0"/>
              <a:t> 0  1  2  4  3  0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EE05C01-356A-1701-67EC-AABBC4E84DCA}"/>
              </a:ext>
            </a:extLst>
          </p:cNvPr>
          <p:cNvSpPr txBox="1">
            <a:spLocks/>
          </p:cNvSpPr>
          <p:nvPr/>
        </p:nvSpPr>
        <p:spPr bwMode="auto">
          <a:xfrm>
            <a:off x="152400" y="117566"/>
            <a:ext cx="5181600" cy="58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dirty="0" smtClean="0"/>
              <a:t>Hamiltonian Cycle-Example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07516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048000"/>
            <a:ext cx="8001000" cy="914400"/>
          </a:xfrm>
        </p:spPr>
        <p:txBody>
          <a:bodyPr/>
          <a:lstStyle/>
          <a:p>
            <a:r>
              <a:rPr lang="en-SG" sz="3600" dirty="0"/>
              <a:t>Kruskal's Algorithm</a:t>
            </a:r>
          </a:p>
        </p:txBody>
      </p:sp>
    </p:spTree>
    <p:extLst>
      <p:ext uri="{BB962C8B-B14F-4D97-AF65-F5344CB8AC3E}">
        <p14:creationId xmlns:p14="http://schemas.microsoft.com/office/powerpoint/2010/main" val="1499297794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00" y="-152400"/>
            <a:ext cx="8001000" cy="914400"/>
          </a:xfrm>
        </p:spPr>
        <p:txBody>
          <a:bodyPr/>
          <a:lstStyle/>
          <a:p>
            <a:r>
              <a:rPr lang="en-SG" dirty="0"/>
              <a:t>Kruskal's Algorithm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7800" y="1371600"/>
            <a:ext cx="7391400" cy="4648200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</a:rPr>
              <a:t>Kruskal algorithm</a:t>
            </a:r>
            <a:r>
              <a:rPr lang="en-US" sz="1800" dirty="0"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</a:rPr>
              <a:t> is another most important algorithm used for </a:t>
            </a:r>
            <a:r>
              <a:rPr lang="en-US" sz="1800" b="1" dirty="0"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</a:rPr>
              <a:t>Minimum Spanning Tree</a:t>
            </a:r>
            <a:r>
              <a:rPr lang="en-US" sz="1800" dirty="0"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333333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MST is a spanning tree having a weight less than or equal to the weight of every spanning tree.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333333"/>
                </a:solidFill>
                <a:effectLst/>
                <a:latin typeface="+mn-lt"/>
                <a:ea typeface="Times New Roman" panose="02020603050405020304" pitchFamily="18" charset="0"/>
              </a:rPr>
              <a:t>Kruskal algorithm in Java takes a connected and undirected graph and returns the Minimum Spanning Tree of it.</a:t>
            </a:r>
            <a:endParaRPr lang="en-US" sz="1800" dirty="0">
              <a:latin typeface="+mn-lt"/>
            </a:endParaRPr>
          </a:p>
          <a:p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503339184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0500" y="89267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2016 SMART Training Resources Pvt. Ltd.</a:t>
            </a:r>
          </a:p>
        </p:txBody>
      </p:sp>
      <p:pic>
        <p:nvPicPr>
          <p:cNvPr id="8" name="Picture 7" descr="Kruskal Algorithm Java">
            <a:extLst>
              <a:ext uri="{FF2B5EF4-FFF2-40B4-BE49-F238E27FC236}">
                <a16:creationId xmlns:a16="http://schemas.microsoft.com/office/drawing/2014/main" xmlns="" id="{22FA30F0-6A40-D1F4-DE85-B537981D1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88130"/>
            <a:ext cx="60198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3"/>
          <p:cNvSpPr txBox="1">
            <a:spLocks/>
          </p:cNvSpPr>
          <p:nvPr/>
        </p:nvSpPr>
        <p:spPr bwMode="auto">
          <a:xfrm>
            <a:off x="190500" y="89267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SG" smtClean="0"/>
              <a:t>Kruskal's Algorithm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772398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609600"/>
            <a:ext cx="42672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400" dirty="0" smtClean="0"/>
              <a:t>import </a:t>
            </a:r>
            <a:r>
              <a:rPr lang="en-SG" sz="1400" dirty="0" err="1"/>
              <a:t>Java.util</a:t>
            </a:r>
            <a:r>
              <a:rPr lang="en-SG" sz="1400" dirty="0"/>
              <a:t>.*;    </a:t>
            </a:r>
          </a:p>
          <a:p>
            <a:pPr marL="0" indent="0">
              <a:buNone/>
            </a:pPr>
            <a:r>
              <a:rPr lang="en-SG" sz="1400" dirty="0" smtClean="0"/>
              <a:t>minimum </a:t>
            </a:r>
            <a:r>
              <a:rPr lang="en-SG" sz="1400" dirty="0"/>
              <a:t>spanning tree of the given graph  </a:t>
            </a:r>
          </a:p>
          <a:p>
            <a:pPr marL="0" indent="0">
              <a:buNone/>
            </a:pPr>
            <a:r>
              <a:rPr lang="en-SG" sz="1400" dirty="0"/>
              <a:t>class </a:t>
            </a:r>
            <a:r>
              <a:rPr lang="en-SG" sz="1400" dirty="0" err="1"/>
              <a:t>KruskalAlgorithm</a:t>
            </a:r>
            <a:r>
              <a:rPr lang="en-SG" sz="1400" dirty="0"/>
              <a:t> {  </a:t>
            </a:r>
          </a:p>
          <a:p>
            <a:pPr marL="0" indent="0">
              <a:buNone/>
            </a:pPr>
            <a:r>
              <a:rPr lang="en-SG" sz="1400" dirty="0" smtClean="0"/>
              <a:t>   </a:t>
            </a:r>
            <a:endParaRPr lang="en-SG" sz="1400" dirty="0"/>
          </a:p>
          <a:p>
            <a:pPr marL="0" indent="0">
              <a:buNone/>
            </a:pPr>
            <a:r>
              <a:rPr lang="en-SG" sz="1400" dirty="0"/>
              <a:t>    class Edge implements Comparable&lt;Edge&gt; {  </a:t>
            </a:r>
          </a:p>
          <a:p>
            <a:pPr marL="0" indent="0">
              <a:buNone/>
            </a:pPr>
            <a:r>
              <a:rPr lang="en-SG" sz="1400" dirty="0"/>
              <a:t>        int source, destination, weight;    </a:t>
            </a:r>
          </a:p>
          <a:p>
            <a:pPr marL="0" indent="0">
              <a:buNone/>
            </a:pPr>
            <a:r>
              <a:rPr lang="en-SG" sz="1400" dirty="0"/>
              <a:t>        public int </a:t>
            </a:r>
            <a:r>
              <a:rPr lang="en-SG" sz="1400" dirty="0" err="1"/>
              <a:t>compareTo</a:t>
            </a:r>
            <a:r>
              <a:rPr lang="en-SG" sz="1400" dirty="0"/>
              <a:t>(Edge </a:t>
            </a:r>
            <a:r>
              <a:rPr lang="en-SG" sz="1400" dirty="0" err="1"/>
              <a:t>edgeToCompare</a:t>
            </a:r>
            <a:r>
              <a:rPr lang="en-SG" sz="1400" dirty="0"/>
              <a:t>) {  </a:t>
            </a:r>
          </a:p>
          <a:p>
            <a:pPr marL="0" indent="0">
              <a:buNone/>
            </a:pPr>
            <a:r>
              <a:rPr lang="en-SG" sz="1400" dirty="0"/>
              <a:t>            return </a:t>
            </a:r>
            <a:r>
              <a:rPr lang="en-SG" sz="1400" dirty="0" err="1"/>
              <a:t>this.weight</a:t>
            </a:r>
            <a:r>
              <a:rPr lang="en-SG" sz="1400" dirty="0"/>
              <a:t> - </a:t>
            </a:r>
            <a:r>
              <a:rPr lang="en-SG" sz="1400" dirty="0" err="1"/>
              <a:t>edgeToCompare.weight</a:t>
            </a:r>
            <a:r>
              <a:rPr lang="en-SG" sz="1400" dirty="0"/>
              <a:t>;  </a:t>
            </a:r>
          </a:p>
          <a:p>
            <a:pPr marL="0" indent="0">
              <a:buNone/>
            </a:pPr>
            <a:r>
              <a:rPr lang="en-SG" sz="1400" dirty="0"/>
              <a:t>        }     };    </a:t>
            </a:r>
          </a:p>
          <a:p>
            <a:pPr marL="0" indent="0">
              <a:buNone/>
            </a:pPr>
            <a:endParaRPr lang="en-SG" sz="1400" dirty="0" smtClean="0"/>
          </a:p>
          <a:p>
            <a:pPr marL="0" indent="0">
              <a:buNone/>
            </a:pPr>
            <a:r>
              <a:rPr lang="en-SG" sz="1400" dirty="0" smtClean="0"/>
              <a:t>    class Subset {  </a:t>
            </a:r>
          </a:p>
          <a:p>
            <a:pPr marL="0" indent="0">
              <a:buNone/>
            </a:pPr>
            <a:r>
              <a:rPr lang="en-SG" sz="1400" dirty="0" smtClean="0"/>
              <a:t>        </a:t>
            </a:r>
            <a:r>
              <a:rPr lang="en-SG" sz="1400" dirty="0"/>
              <a:t>int parent, value;  </a:t>
            </a:r>
          </a:p>
          <a:p>
            <a:pPr marL="0" indent="0">
              <a:buNone/>
            </a:pPr>
            <a:r>
              <a:rPr lang="en-SG" sz="1400" dirty="0"/>
              <a:t>    };        </a:t>
            </a:r>
          </a:p>
          <a:p>
            <a:pPr marL="0" indent="0">
              <a:buNone/>
            </a:pPr>
            <a:r>
              <a:rPr lang="en-SG" sz="1400" dirty="0" smtClean="0"/>
              <a:t> </a:t>
            </a:r>
            <a:endParaRPr lang="en-SG" sz="1400" dirty="0"/>
          </a:p>
          <a:p>
            <a:pPr marL="0" indent="0">
              <a:buNone/>
            </a:pPr>
            <a:r>
              <a:rPr lang="en-SG" sz="1400" dirty="0"/>
              <a:t>    int vertices, edges;  </a:t>
            </a:r>
          </a:p>
          <a:p>
            <a:pPr marL="0" indent="0">
              <a:buNone/>
            </a:pPr>
            <a:r>
              <a:rPr lang="en-SG" sz="1400" dirty="0"/>
              <a:t>    Edge </a:t>
            </a:r>
            <a:r>
              <a:rPr lang="en-SG" sz="1400" dirty="0" err="1"/>
              <a:t>edgeArray</a:t>
            </a:r>
            <a:r>
              <a:rPr lang="en-SG" sz="1400" dirty="0"/>
              <a:t>[];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KruskalAlgorithm</a:t>
            </a:r>
            <a:r>
              <a:rPr lang="en-US" sz="1400" dirty="0"/>
              <a:t>(int vertices, int edges) {  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this.vertices</a:t>
            </a:r>
            <a:r>
              <a:rPr lang="en-US" sz="1400" dirty="0"/>
              <a:t> = vertices;  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this.edges</a:t>
            </a:r>
            <a:r>
              <a:rPr lang="en-US" sz="1400" dirty="0"/>
              <a:t> = edges;</a:t>
            </a:r>
            <a:endParaRPr lang="en-SG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DD5B72-D5DC-4F46-9190-150A9FDA8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3434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/>
              <a:t>edgeArray</a:t>
            </a:r>
            <a:r>
              <a:rPr lang="en-US" sz="1400" dirty="0"/>
              <a:t> = new Edge[</a:t>
            </a:r>
            <a:r>
              <a:rPr lang="en-US" sz="1400" dirty="0" err="1"/>
              <a:t>this.edges</a:t>
            </a:r>
            <a:r>
              <a:rPr lang="en-US" sz="1400" dirty="0"/>
              <a:t>];  </a:t>
            </a:r>
          </a:p>
          <a:p>
            <a:pPr marL="0" indent="0">
              <a:buNone/>
            </a:pPr>
            <a:r>
              <a:rPr lang="en-US" sz="1400" dirty="0"/>
              <a:t>        for 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edges; ++</a:t>
            </a:r>
            <a:r>
              <a:rPr lang="en-US" sz="1400" dirty="0" err="1"/>
              <a:t>i</a:t>
            </a:r>
            <a:r>
              <a:rPr lang="en-US" sz="1400" dirty="0"/>
              <a:t>)  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edgeArray</a:t>
            </a:r>
            <a:r>
              <a:rPr lang="en-US" sz="1400" dirty="0"/>
              <a:t>[i] = new Edge(); </a:t>
            </a:r>
          </a:p>
          <a:p>
            <a:pPr marL="0" indent="0">
              <a:buNone/>
            </a:pPr>
            <a:r>
              <a:rPr lang="en-US" sz="1400" dirty="0"/>
              <a:t>    }       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void </a:t>
            </a:r>
            <a:r>
              <a:rPr lang="en-US" sz="1400" dirty="0" err="1"/>
              <a:t>applyKruskal</a:t>
            </a:r>
            <a:r>
              <a:rPr lang="en-US" sz="1400" dirty="0"/>
              <a:t>() {            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Edge </a:t>
            </a:r>
            <a:r>
              <a:rPr lang="en-US" sz="1400" dirty="0" err="1"/>
              <a:t>finalResult</a:t>
            </a:r>
            <a:r>
              <a:rPr lang="en-US" sz="1400" dirty="0"/>
              <a:t>[] = new Edge[vertices];  </a:t>
            </a:r>
          </a:p>
          <a:p>
            <a:pPr marL="0" indent="0">
              <a:buNone/>
            </a:pPr>
            <a:r>
              <a:rPr lang="en-US" sz="1400" dirty="0"/>
              <a:t>        int </a:t>
            </a:r>
            <a:r>
              <a:rPr lang="en-US" sz="1400" dirty="0" err="1"/>
              <a:t>newEdge</a:t>
            </a:r>
            <a:r>
              <a:rPr lang="en-US" sz="1400" dirty="0"/>
              <a:t> = 0;  </a:t>
            </a:r>
          </a:p>
          <a:p>
            <a:pPr marL="0" indent="0">
              <a:buNone/>
            </a:pPr>
            <a:r>
              <a:rPr lang="en-US" sz="1400" dirty="0"/>
              <a:t>        int index = 0;  </a:t>
            </a:r>
          </a:p>
          <a:p>
            <a:pPr marL="0" indent="0">
              <a:buNone/>
            </a:pPr>
            <a:r>
              <a:rPr lang="en-US" sz="1400" dirty="0"/>
              <a:t>        for (index = 0; index &lt; vertices; ++index)  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finalResult</a:t>
            </a:r>
            <a:r>
              <a:rPr lang="en-US" sz="1400" dirty="0"/>
              <a:t>[index] = new Edge();    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Arrays.sort</a:t>
            </a:r>
            <a:r>
              <a:rPr lang="en-US" sz="1400" dirty="0"/>
              <a:t>(</a:t>
            </a:r>
            <a:r>
              <a:rPr lang="en-US" sz="1400" dirty="0" err="1"/>
              <a:t>edgeArray</a:t>
            </a:r>
            <a:r>
              <a:rPr lang="en-US" sz="1400" dirty="0"/>
              <a:t>);            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Subset </a:t>
            </a:r>
            <a:r>
              <a:rPr lang="en-US" sz="1400" dirty="0" err="1"/>
              <a:t>subsetArray</a:t>
            </a:r>
            <a:r>
              <a:rPr lang="en-US" sz="1400" dirty="0"/>
              <a:t>[] = new Subset[vertices];            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for (index = 0; index &lt; vertices; ++index)  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subsetArray</a:t>
            </a:r>
            <a:r>
              <a:rPr lang="en-US" sz="1400" dirty="0"/>
              <a:t>[index] = new Subset();    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93766" y="0"/>
            <a:ext cx="8001000" cy="535577"/>
          </a:xfrm>
        </p:spPr>
        <p:txBody>
          <a:bodyPr/>
          <a:lstStyle/>
          <a:p>
            <a:r>
              <a:rPr lang="en-SG" sz="2400" dirty="0" err="1"/>
              <a:t>Kruskal's</a:t>
            </a:r>
            <a:r>
              <a:rPr lang="en-SG" sz="2400" dirty="0"/>
              <a:t> </a:t>
            </a:r>
            <a:r>
              <a:rPr lang="en-SG" sz="2400" dirty="0" smtClean="0"/>
              <a:t>Algorithm-Example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782034865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xmlns="" id="{0B96FCCD-DA62-7555-C4DB-F93C29E1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85800"/>
            <a:ext cx="4267200" cy="5791200"/>
          </a:xfrm>
        </p:spPr>
        <p:txBody>
          <a:bodyPr>
            <a:normAutofit/>
          </a:bodyPr>
          <a:lstStyle/>
          <a:p>
            <a:r>
              <a:rPr lang="en-US" sz="1400" dirty="0"/>
              <a:t>// it is used to create subset with single element  </a:t>
            </a:r>
            <a:br>
              <a:rPr lang="en-US" sz="1400" dirty="0"/>
            </a:br>
            <a:r>
              <a:rPr lang="en-US" sz="1400" dirty="0"/>
              <a:t>        for (int vertex = 0; vertex &lt; vertices; ++vertex) {  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subsetArray</a:t>
            </a:r>
            <a:r>
              <a:rPr lang="en-US" sz="1400" dirty="0"/>
              <a:t>[vertex].parent = vertex;  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subsetArray</a:t>
            </a:r>
            <a:r>
              <a:rPr lang="en-US" sz="1400" dirty="0"/>
              <a:t>[vertex].value = 0;  </a:t>
            </a:r>
            <a:br>
              <a:rPr lang="en-US" sz="1400" dirty="0"/>
            </a:br>
            <a:r>
              <a:rPr lang="en-US" sz="1400" dirty="0"/>
              <a:t>        }  </a:t>
            </a:r>
            <a:br>
              <a:rPr lang="en-US" sz="1400" dirty="0"/>
            </a:br>
            <a:r>
              <a:rPr lang="en-US" sz="1400" dirty="0"/>
              <a:t>        index = 0;            </a:t>
            </a:r>
            <a:br>
              <a:rPr lang="en-US" sz="1400" dirty="0"/>
            </a:br>
            <a:r>
              <a:rPr lang="en-US" sz="1400" dirty="0"/>
              <a:t>        // use for loop to pick the </a:t>
            </a:r>
            <a:r>
              <a:rPr lang="en-US" sz="1400" dirty="0" err="1"/>
              <a:t>smallers</a:t>
            </a:r>
            <a:r>
              <a:rPr lang="en-US" sz="1400" dirty="0"/>
              <a:t> edge from the edges and increment the index for next iteration  </a:t>
            </a:r>
            <a:br>
              <a:rPr lang="en-US" sz="1400" dirty="0"/>
            </a:br>
            <a:r>
              <a:rPr lang="en-US" sz="1400" dirty="0"/>
              <a:t>        while (</a:t>
            </a:r>
            <a:r>
              <a:rPr lang="en-US" sz="1400" dirty="0" err="1"/>
              <a:t>newEdge</a:t>
            </a:r>
            <a:r>
              <a:rPr lang="en-US" sz="1400" dirty="0"/>
              <a:t> &lt; vertices - 1) {  </a:t>
            </a:r>
            <a:br>
              <a:rPr lang="en-US" sz="1400" dirty="0"/>
            </a:br>
            <a:r>
              <a:rPr lang="en-US" sz="1400" dirty="0"/>
              <a:t>            // create an instance of Edge for next edge  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Edge</a:t>
            </a:r>
            <a:r>
              <a:rPr lang="en-US" sz="1400" dirty="0"/>
              <a:t> </a:t>
            </a:r>
            <a:r>
              <a:rPr lang="en-US" sz="1400" dirty="0" err="1"/>
              <a:t>nextEdge</a:t>
            </a:r>
            <a:r>
              <a:rPr lang="en-US" sz="1400" dirty="0"/>
              <a:t> = new Edge();  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nextEdge</a:t>
            </a:r>
            <a:r>
              <a:rPr lang="en-US" sz="1400" dirty="0"/>
              <a:t> = </a:t>
            </a:r>
            <a:r>
              <a:rPr lang="en-US" sz="1400" dirty="0" err="1"/>
              <a:t>edgeArray</a:t>
            </a:r>
            <a:r>
              <a:rPr lang="en-US" sz="1400" dirty="0"/>
              <a:t>[index++];                </a:t>
            </a:r>
            <a:br>
              <a:rPr lang="en-US" sz="1400" dirty="0"/>
            </a:br>
            <a:r>
              <a:rPr lang="en-US" sz="1400" dirty="0"/>
              <a:t>            int </a:t>
            </a:r>
            <a:r>
              <a:rPr lang="en-US" sz="1400" dirty="0" err="1"/>
              <a:t>nextSource</a:t>
            </a:r>
            <a:r>
              <a:rPr lang="en-US" sz="1400" dirty="0"/>
              <a:t> = </a:t>
            </a:r>
            <a:r>
              <a:rPr lang="en-US" sz="1400" dirty="0" err="1"/>
              <a:t>findSetOfElement</a:t>
            </a:r>
            <a:r>
              <a:rPr lang="en-US" sz="1400" dirty="0"/>
              <a:t>(</a:t>
            </a:r>
            <a:r>
              <a:rPr lang="en-US" sz="1400" dirty="0" err="1"/>
              <a:t>subsetArray</a:t>
            </a:r>
            <a:r>
              <a:rPr lang="en-US" sz="1400" dirty="0"/>
              <a:t>, </a:t>
            </a:r>
            <a:r>
              <a:rPr lang="en-US" sz="1400" dirty="0" err="1"/>
              <a:t>nextEdge.source</a:t>
            </a:r>
            <a:r>
              <a:rPr lang="en-US" sz="1400" dirty="0"/>
              <a:t>);  </a:t>
            </a:r>
            <a:br>
              <a:rPr lang="en-US" sz="1400" dirty="0"/>
            </a:br>
            <a:r>
              <a:rPr lang="en-US" sz="1400" dirty="0"/>
              <a:t>            int </a:t>
            </a:r>
            <a:r>
              <a:rPr lang="en-US" sz="1400" dirty="0" err="1"/>
              <a:t>nextDestination</a:t>
            </a:r>
            <a:r>
              <a:rPr lang="en-US" sz="1400" dirty="0"/>
              <a:t> = </a:t>
            </a:r>
            <a:r>
              <a:rPr lang="en-US" sz="1400" dirty="0" err="1"/>
              <a:t>findSetOfElement</a:t>
            </a:r>
            <a:r>
              <a:rPr lang="en-US" sz="1400" dirty="0"/>
              <a:t>(</a:t>
            </a:r>
            <a:r>
              <a:rPr lang="en-US" sz="1400" dirty="0" err="1"/>
              <a:t>subsetArray</a:t>
            </a:r>
            <a:r>
              <a:rPr lang="en-US" sz="1400" dirty="0"/>
              <a:t>, </a:t>
            </a:r>
            <a:r>
              <a:rPr lang="en-US" sz="1400" dirty="0" err="1"/>
              <a:t>nextEdge.destination</a:t>
            </a:r>
            <a:r>
              <a:rPr lang="en-US" sz="1400" dirty="0"/>
              <a:t>);                </a:t>
            </a:r>
            <a:br>
              <a:rPr lang="en-US" sz="1400" dirty="0"/>
            </a:br>
            <a:r>
              <a:rPr lang="en-US" sz="1400" dirty="0"/>
              <a:t>            //if the edge doesn't create cycle after including it, we add it in the result and increment the index  </a:t>
            </a:r>
            <a:br>
              <a:rPr lang="en-US" sz="1400" dirty="0"/>
            </a:br>
            <a:r>
              <a:rPr lang="en-US" sz="1400" dirty="0"/>
              <a:t>            if (</a:t>
            </a:r>
            <a:r>
              <a:rPr lang="en-US" sz="1400" dirty="0" err="1"/>
              <a:t>nextSource</a:t>
            </a:r>
            <a:r>
              <a:rPr lang="en-US" sz="1400" dirty="0"/>
              <a:t> != </a:t>
            </a:r>
            <a:r>
              <a:rPr lang="en-US" sz="1400" dirty="0" err="1"/>
              <a:t>nextDestination</a:t>
            </a:r>
            <a:r>
              <a:rPr lang="en-US" sz="1400" dirty="0"/>
              <a:t>) {  </a:t>
            </a:r>
            <a:br>
              <a:rPr lang="en-US" sz="1400" dirty="0"/>
            </a:br>
            <a:r>
              <a:rPr lang="en-US" sz="1400" dirty="0"/>
              <a:t>                </a:t>
            </a:r>
            <a:r>
              <a:rPr lang="en-US" sz="1400" dirty="0" err="1"/>
              <a:t>finalResult</a:t>
            </a:r>
            <a:r>
              <a:rPr lang="en-US" sz="1400" dirty="0"/>
              <a:t>[</a:t>
            </a:r>
            <a:r>
              <a:rPr lang="en-US" sz="1400" dirty="0" err="1"/>
              <a:t>newEdge</a:t>
            </a:r>
            <a:r>
              <a:rPr lang="en-US" sz="1400" dirty="0"/>
              <a:t>++] = </a:t>
            </a:r>
            <a:r>
              <a:rPr lang="en-US" sz="1400" dirty="0" err="1"/>
              <a:t>nextEdge</a:t>
            </a:r>
            <a:r>
              <a:rPr lang="en-US" sz="1400" dirty="0"/>
              <a:t>;  </a:t>
            </a:r>
            <a:br>
              <a:rPr lang="en-US" sz="1400" dirty="0"/>
            </a:br>
            <a:r>
              <a:rPr lang="en-US" sz="1400" dirty="0"/>
              <a:t>                </a:t>
            </a:r>
            <a:r>
              <a:rPr lang="en-US" sz="1400" dirty="0" err="1"/>
              <a:t>performUnion</a:t>
            </a:r>
            <a:r>
              <a:rPr lang="en-US" sz="1400" dirty="0"/>
              <a:t>(</a:t>
            </a:r>
            <a:r>
              <a:rPr lang="en-US" sz="1400" dirty="0" err="1"/>
              <a:t>subsetArray</a:t>
            </a:r>
            <a:r>
              <a:rPr lang="en-US" sz="1400" dirty="0"/>
              <a:t>, </a:t>
            </a:r>
            <a:r>
              <a:rPr lang="en-US" sz="1400" dirty="0" err="1"/>
              <a:t>nextSource</a:t>
            </a:r>
            <a:r>
              <a:rPr lang="en-US" sz="1400" dirty="0"/>
              <a:t>, </a:t>
            </a:r>
            <a:r>
              <a:rPr lang="en-US" sz="1400" dirty="0" err="1"/>
              <a:t>nextDestination</a:t>
            </a:r>
            <a:r>
              <a:rPr lang="en-US" sz="1400" dirty="0"/>
              <a:t>);  </a:t>
            </a:r>
            <a:br>
              <a:rPr lang="en-US" sz="1400" dirty="0"/>
            </a:br>
            <a:r>
              <a:rPr lang="en-US" sz="1400" dirty="0"/>
              <a:t>            }          } 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xmlns="" id="{2D71094A-30F4-5C07-0F1B-1C0AA14B6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0" y="685800"/>
            <a:ext cx="4267200" cy="5715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for (index = 0; index &lt; </a:t>
            </a:r>
            <a:r>
              <a:rPr lang="en-US" sz="1400" dirty="0" err="1"/>
              <a:t>newEdge</a:t>
            </a:r>
            <a:r>
              <a:rPr lang="en-US" sz="1400" dirty="0"/>
              <a:t>; ++index)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finalResult</a:t>
            </a:r>
            <a:r>
              <a:rPr lang="en-US" sz="1400" dirty="0"/>
              <a:t>[index].source + " - " + </a:t>
            </a:r>
            <a:r>
              <a:rPr lang="en-US" sz="1400" dirty="0" err="1"/>
              <a:t>finalResult</a:t>
            </a:r>
            <a:r>
              <a:rPr lang="en-US" sz="1400" dirty="0"/>
              <a:t>[index].destination + ": " + </a:t>
            </a:r>
            <a:r>
              <a:rPr lang="en-US" sz="1400" dirty="0" err="1"/>
              <a:t>finalResult</a:t>
            </a:r>
            <a:r>
              <a:rPr lang="en-US" sz="1400" dirty="0"/>
              <a:t>[index].weight);   }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// create </a:t>
            </a:r>
            <a:r>
              <a:rPr lang="en-US" sz="1400" dirty="0" err="1"/>
              <a:t>findSetOfElement</a:t>
            </a:r>
            <a:r>
              <a:rPr lang="en-US" sz="1400" dirty="0"/>
              <a:t>() method to get set of an element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int </a:t>
            </a:r>
            <a:r>
              <a:rPr lang="en-US" sz="1400" dirty="0" err="1"/>
              <a:t>findSetOfElement</a:t>
            </a:r>
            <a:r>
              <a:rPr lang="en-US" sz="1400" dirty="0"/>
              <a:t>(Subset </a:t>
            </a:r>
            <a:r>
              <a:rPr lang="en-US" sz="1400" dirty="0" err="1"/>
              <a:t>subsetArray</a:t>
            </a:r>
            <a:r>
              <a:rPr lang="en-US" sz="1400" dirty="0"/>
              <a:t>[], int </a:t>
            </a:r>
            <a:r>
              <a:rPr lang="en-US" sz="1400" dirty="0" err="1"/>
              <a:t>i</a:t>
            </a:r>
            <a:r>
              <a:rPr lang="en-US" sz="1400" dirty="0"/>
              <a:t>) {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if (</a:t>
            </a:r>
            <a:r>
              <a:rPr lang="en-US" sz="1400" dirty="0" err="1"/>
              <a:t>subsetArray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].parent != </a:t>
            </a:r>
            <a:r>
              <a:rPr lang="en-US" sz="1400" dirty="0" err="1"/>
              <a:t>i</a:t>
            </a:r>
            <a:r>
              <a:rPr lang="en-US" sz="1400" dirty="0"/>
              <a:t>)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subsetArray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].parent = </a:t>
            </a:r>
            <a:r>
              <a:rPr lang="en-US" sz="1400" dirty="0" err="1"/>
              <a:t>findSetOfElement</a:t>
            </a:r>
            <a:r>
              <a:rPr lang="en-US" sz="1400" dirty="0"/>
              <a:t>(</a:t>
            </a:r>
            <a:r>
              <a:rPr lang="en-US" sz="1400" dirty="0" err="1"/>
              <a:t>subsetArray</a:t>
            </a:r>
            <a:r>
              <a:rPr lang="en-US" sz="1400" dirty="0"/>
              <a:t>, </a:t>
            </a:r>
            <a:r>
              <a:rPr lang="en-US" sz="1400" dirty="0" err="1"/>
              <a:t>subsetArray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].parent);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return </a:t>
            </a:r>
            <a:r>
              <a:rPr lang="en-US" sz="1400" dirty="0" err="1"/>
              <a:t>subsetArray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].parent;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}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// create </a:t>
            </a:r>
            <a:r>
              <a:rPr lang="en-US" sz="1400" dirty="0" err="1"/>
              <a:t>performUnion</a:t>
            </a:r>
            <a:r>
              <a:rPr lang="en-US" sz="1400" dirty="0"/>
              <a:t>() method to perform union of two sets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void </a:t>
            </a:r>
            <a:r>
              <a:rPr lang="en-US" sz="1400" dirty="0" err="1"/>
              <a:t>performUnion</a:t>
            </a:r>
            <a:r>
              <a:rPr lang="en-US" sz="1400" dirty="0"/>
              <a:t>(Subset </a:t>
            </a:r>
            <a:r>
              <a:rPr lang="en-US" sz="1400" dirty="0" err="1"/>
              <a:t>subsetArray</a:t>
            </a:r>
            <a:r>
              <a:rPr lang="en-US" sz="1400" dirty="0"/>
              <a:t>[], int </a:t>
            </a:r>
            <a:r>
              <a:rPr lang="en-US" sz="1400" dirty="0" err="1"/>
              <a:t>sourceRoot</a:t>
            </a:r>
            <a:r>
              <a:rPr lang="en-US" sz="1400" dirty="0"/>
              <a:t>, int </a:t>
            </a:r>
            <a:r>
              <a:rPr lang="en-US" sz="1400" dirty="0" err="1"/>
              <a:t>destinationRoot</a:t>
            </a:r>
            <a:r>
              <a:rPr lang="en-US" sz="1400" dirty="0"/>
              <a:t>) {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int </a:t>
            </a:r>
            <a:r>
              <a:rPr lang="en-US" sz="1400" dirty="0" err="1"/>
              <a:t>nextSourceRoot</a:t>
            </a:r>
            <a:r>
              <a:rPr lang="en-US" sz="1400" dirty="0"/>
              <a:t> = </a:t>
            </a:r>
            <a:r>
              <a:rPr lang="en-US" sz="1400" dirty="0" err="1"/>
              <a:t>findSetOfElement</a:t>
            </a:r>
            <a:r>
              <a:rPr lang="en-US" sz="1400" dirty="0"/>
              <a:t>(</a:t>
            </a:r>
            <a:r>
              <a:rPr lang="en-US" sz="1400" dirty="0" err="1"/>
              <a:t>subsetArray</a:t>
            </a:r>
            <a:r>
              <a:rPr lang="en-US" sz="1400" dirty="0"/>
              <a:t>, </a:t>
            </a:r>
            <a:r>
              <a:rPr lang="en-US" sz="1400" dirty="0" err="1"/>
              <a:t>sourceRoot</a:t>
            </a:r>
            <a:r>
              <a:rPr lang="en-US" sz="1400" dirty="0"/>
              <a:t>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int </a:t>
            </a:r>
            <a:r>
              <a:rPr lang="en-US" sz="1400" dirty="0" err="1"/>
              <a:t>nextDestinationRoot</a:t>
            </a:r>
            <a:r>
              <a:rPr lang="en-US" sz="1400" dirty="0"/>
              <a:t> = </a:t>
            </a:r>
            <a:r>
              <a:rPr lang="en-US" sz="1400" dirty="0" err="1"/>
              <a:t>findSetOfElement</a:t>
            </a:r>
            <a:r>
              <a:rPr lang="en-US" sz="1400" dirty="0"/>
              <a:t>(</a:t>
            </a:r>
            <a:r>
              <a:rPr lang="en-US" sz="1400" dirty="0" err="1"/>
              <a:t>subsetArray</a:t>
            </a:r>
            <a:r>
              <a:rPr lang="en-US" sz="1400" dirty="0"/>
              <a:t>, </a:t>
            </a:r>
            <a:r>
              <a:rPr lang="en-US" sz="1400" dirty="0" err="1"/>
              <a:t>destinationRoot</a:t>
            </a:r>
            <a:r>
              <a:rPr lang="en-US" sz="1400" dirty="0"/>
              <a:t>);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if (</a:t>
            </a:r>
            <a:r>
              <a:rPr lang="en-US" sz="1400" dirty="0" err="1"/>
              <a:t>subsetArray</a:t>
            </a:r>
            <a:r>
              <a:rPr lang="en-US" sz="1400" dirty="0"/>
              <a:t>[</a:t>
            </a:r>
            <a:r>
              <a:rPr lang="en-US" sz="1400" dirty="0" err="1"/>
              <a:t>nextSourceRoot</a:t>
            </a:r>
            <a:r>
              <a:rPr lang="en-US" sz="1400" dirty="0"/>
              <a:t>].value &lt; </a:t>
            </a:r>
            <a:r>
              <a:rPr lang="en-US" sz="1400" dirty="0" err="1"/>
              <a:t>subsetArray</a:t>
            </a:r>
            <a:r>
              <a:rPr lang="en-US" sz="1400" dirty="0"/>
              <a:t>[</a:t>
            </a:r>
            <a:r>
              <a:rPr lang="en-US" sz="1400" dirty="0" err="1"/>
              <a:t>nextDestinationRoot</a:t>
            </a:r>
            <a:r>
              <a:rPr lang="en-US" sz="1400" dirty="0"/>
              <a:t>].value)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subsetArray</a:t>
            </a:r>
            <a:r>
              <a:rPr lang="en-US" sz="1400" dirty="0"/>
              <a:t>[</a:t>
            </a:r>
            <a:r>
              <a:rPr lang="en-US" sz="1400" dirty="0" err="1"/>
              <a:t>nextSourceRoot</a:t>
            </a:r>
            <a:r>
              <a:rPr lang="en-US" sz="1400" dirty="0"/>
              <a:t>].parent = </a:t>
            </a:r>
            <a:r>
              <a:rPr lang="en-US" sz="1400" dirty="0" err="1"/>
              <a:t>nextDestinationRoot</a:t>
            </a:r>
            <a:r>
              <a:rPr lang="en-US" sz="1400" dirty="0"/>
              <a:t>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© 2016 SMART Training Resources Pvt. Ltd.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167640" y="37011"/>
            <a:ext cx="8001000" cy="53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SG" sz="2400" smtClean="0"/>
              <a:t>Kruskal's Algorithm-Example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142877876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D6EEBB74-1595-3EEB-F9B7-72AB5BC5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0"/>
            <a:ext cx="4343400" cy="5715000"/>
          </a:xfrm>
        </p:spPr>
        <p:txBody>
          <a:bodyPr>
            <a:noAutofit/>
          </a:bodyPr>
          <a:lstStyle/>
          <a:p>
            <a:r>
              <a:rPr lang="en-US" sz="1400" dirty="0"/>
              <a:t>else if (</a:t>
            </a:r>
            <a:r>
              <a:rPr lang="en-US" sz="1400" dirty="0" err="1"/>
              <a:t>subsetArray</a:t>
            </a:r>
            <a:r>
              <a:rPr lang="en-US" sz="1400" dirty="0"/>
              <a:t>[</a:t>
            </a:r>
            <a:r>
              <a:rPr lang="en-US" sz="1400" dirty="0" err="1"/>
              <a:t>nextSourceRoot</a:t>
            </a:r>
            <a:r>
              <a:rPr lang="en-US" sz="1400" dirty="0"/>
              <a:t>].value &gt; </a:t>
            </a:r>
            <a:r>
              <a:rPr lang="en-US" sz="1400" dirty="0" err="1"/>
              <a:t>subsetArray</a:t>
            </a:r>
            <a:r>
              <a:rPr lang="en-US" sz="1400" dirty="0"/>
              <a:t>[</a:t>
            </a:r>
            <a:r>
              <a:rPr lang="en-US" sz="1400" dirty="0" err="1"/>
              <a:t>nextDestinationRoot</a:t>
            </a:r>
            <a:r>
              <a:rPr lang="en-US" sz="1400" dirty="0"/>
              <a:t>].value)  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subsetArray</a:t>
            </a:r>
            <a:r>
              <a:rPr lang="en-US" sz="1400" dirty="0"/>
              <a:t>[</a:t>
            </a:r>
            <a:r>
              <a:rPr lang="en-US" sz="1400" dirty="0" err="1"/>
              <a:t>nextDestinationRoot</a:t>
            </a:r>
            <a:r>
              <a:rPr lang="en-US" sz="1400" dirty="0"/>
              <a:t>].parent = </a:t>
            </a:r>
            <a:r>
              <a:rPr lang="en-US" sz="1400" dirty="0" err="1"/>
              <a:t>nextSourceRoot</a:t>
            </a:r>
            <a:r>
              <a:rPr lang="en-US" sz="1400" dirty="0"/>
              <a:t>;  </a:t>
            </a:r>
            <a:br>
              <a:rPr lang="en-US" sz="1400" dirty="0"/>
            </a:br>
            <a:r>
              <a:rPr lang="en-US" sz="1400" dirty="0"/>
              <a:t>        else {  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subsetArray</a:t>
            </a:r>
            <a:r>
              <a:rPr lang="en-US" sz="1400" dirty="0"/>
              <a:t>[</a:t>
            </a:r>
            <a:r>
              <a:rPr lang="en-US" sz="1400" dirty="0" err="1"/>
              <a:t>nextDestinationRoot</a:t>
            </a:r>
            <a:r>
              <a:rPr lang="en-US" sz="1400" dirty="0"/>
              <a:t>].parent = </a:t>
            </a:r>
            <a:r>
              <a:rPr lang="en-US" sz="1400" dirty="0" err="1"/>
              <a:t>nextSourceRoot</a:t>
            </a:r>
            <a:r>
              <a:rPr lang="en-US" sz="1400" dirty="0"/>
              <a:t>;  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subsetArray</a:t>
            </a:r>
            <a:r>
              <a:rPr lang="en-US" sz="1400" dirty="0"/>
              <a:t>[</a:t>
            </a:r>
            <a:r>
              <a:rPr lang="en-US" sz="1400" dirty="0" err="1"/>
              <a:t>nextSourceRoot</a:t>
            </a:r>
            <a:r>
              <a:rPr lang="en-US" sz="1400" dirty="0"/>
              <a:t>].value++;  </a:t>
            </a:r>
            <a:br>
              <a:rPr lang="en-US" sz="1400" dirty="0"/>
            </a:br>
            <a:r>
              <a:rPr lang="en-US" sz="1400" dirty="0"/>
              <a:t>        }      }    </a:t>
            </a:r>
            <a:br>
              <a:rPr lang="en-US" sz="1400" dirty="0"/>
            </a:br>
            <a:r>
              <a:rPr lang="en-US" sz="1400" dirty="0"/>
              <a:t>    //main() method starts  </a:t>
            </a:r>
            <a:br>
              <a:rPr lang="en-US" sz="1400" dirty="0"/>
            </a:br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            </a:t>
            </a:r>
            <a:br>
              <a:rPr lang="en-US" sz="1400" dirty="0"/>
            </a:br>
            <a:r>
              <a:rPr lang="en-US" sz="1400" dirty="0"/>
              <a:t>        int v, e;  </a:t>
            </a:r>
            <a:br>
              <a:rPr lang="en-US" sz="1400" dirty="0"/>
            </a:br>
            <a:r>
              <a:rPr lang="en-US" sz="1400" dirty="0"/>
              <a:t>        //create scanner class object to get input from user  </a:t>
            </a:r>
            <a:br>
              <a:rPr lang="en-US" sz="1400" dirty="0"/>
            </a:br>
            <a:r>
              <a:rPr lang="en-US" sz="1400" dirty="0"/>
              <a:t>        Scanner </a:t>
            </a:r>
            <a:r>
              <a:rPr lang="en-US" sz="1400" dirty="0" err="1"/>
              <a:t>sc</a:t>
            </a:r>
            <a:r>
              <a:rPr lang="en-US" sz="1400" dirty="0"/>
              <a:t> = new Scanner(System.in);            </a:t>
            </a:r>
            <a:br>
              <a:rPr lang="en-US" sz="1400" dirty="0"/>
            </a:br>
            <a:r>
              <a:rPr lang="en-US" sz="1400" dirty="0"/>
              <a:t>        //show custom message  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("Enter number of vertices: ");            </a:t>
            </a:r>
            <a:br>
              <a:rPr lang="en-US" sz="1400" dirty="0"/>
            </a:br>
            <a:r>
              <a:rPr lang="en-US" sz="1400" dirty="0"/>
              <a:t>        //store user entered value into variable v  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v</a:t>
            </a:r>
            <a:r>
              <a:rPr lang="en-US" sz="1400" dirty="0"/>
              <a:t> = </a:t>
            </a:r>
            <a:r>
              <a:rPr lang="en-US" sz="1400" dirty="0" err="1"/>
              <a:t>sc.nextInt</a:t>
            </a:r>
            <a:r>
              <a:rPr lang="en-US" sz="1400" dirty="0"/>
              <a:t>(); </a:t>
            </a:r>
            <a:br>
              <a:rPr lang="en-US" sz="1400" dirty="0"/>
            </a:br>
            <a:r>
              <a:rPr lang="en-US" sz="1400" dirty="0"/>
              <a:t> //show custom message  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("Enter number of edges");            </a:t>
            </a:r>
            <a:br>
              <a:rPr lang="en-US" sz="1400" dirty="0"/>
            </a:br>
            <a:r>
              <a:rPr lang="en-US" sz="1400" dirty="0"/>
              <a:t>        //store user entered value into variable e  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e</a:t>
            </a:r>
            <a:r>
              <a:rPr lang="en-US" sz="1400" dirty="0"/>
              <a:t> = </a:t>
            </a:r>
            <a:r>
              <a:rPr lang="en-US" sz="1400" dirty="0" err="1"/>
              <a:t>sc.nextInt</a:t>
            </a:r>
            <a:r>
              <a:rPr lang="en-US" sz="1400" dirty="0"/>
              <a:t>();            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KruskalAlgorithm</a:t>
            </a:r>
            <a:r>
              <a:rPr lang="en-US" sz="1400" dirty="0"/>
              <a:t> graph = new </a:t>
            </a:r>
            <a:r>
              <a:rPr lang="en-US" sz="1400" dirty="0" err="1"/>
              <a:t>KruskalAlgorithm</a:t>
            </a:r>
            <a:r>
              <a:rPr lang="en-US" sz="1400" dirty="0"/>
              <a:t>(v, e);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AA2030D6-F217-B403-FBA1-012F0B0C2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762000"/>
            <a:ext cx="4114800" cy="55626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// use for creating Graph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for(int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e; </a:t>
            </a:r>
            <a:r>
              <a:rPr lang="en-US" sz="1400" dirty="0" err="1"/>
              <a:t>i</a:t>
            </a:r>
            <a:r>
              <a:rPr lang="en-US" sz="1400" dirty="0"/>
              <a:t>++){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System.out.println</a:t>
            </a:r>
            <a:r>
              <a:rPr lang="en-US" sz="1400" dirty="0"/>
              <a:t>("Enter source value for edge["+ </a:t>
            </a:r>
            <a:r>
              <a:rPr lang="en-US" sz="1400" dirty="0" err="1"/>
              <a:t>i</a:t>
            </a:r>
            <a:r>
              <a:rPr lang="en-US" sz="1400" dirty="0"/>
              <a:t> +"]");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graph.edgeArray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].source = </a:t>
            </a:r>
            <a:r>
              <a:rPr lang="en-US" sz="1400" dirty="0" err="1"/>
              <a:t>sc.nextInt</a:t>
            </a:r>
            <a:r>
              <a:rPr lang="en-US" sz="1400" dirty="0"/>
              <a:t>();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System.out.println</a:t>
            </a:r>
            <a:r>
              <a:rPr lang="en-US" sz="1400" dirty="0"/>
              <a:t>("Enter destination value for edge["+ </a:t>
            </a:r>
            <a:r>
              <a:rPr lang="en-US" sz="1400" dirty="0" err="1"/>
              <a:t>i</a:t>
            </a:r>
            <a:r>
              <a:rPr lang="en-US" sz="1400" dirty="0"/>
              <a:t> +"]");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graph.edgeArray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].destination = </a:t>
            </a:r>
            <a:r>
              <a:rPr lang="en-US" sz="1400" dirty="0" err="1"/>
              <a:t>sc.nextInt</a:t>
            </a:r>
            <a:r>
              <a:rPr lang="en-US" sz="1400" dirty="0"/>
              <a:t>();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System.out.println</a:t>
            </a:r>
            <a:r>
              <a:rPr lang="en-US" sz="1400" dirty="0"/>
              <a:t>("Enter weight for edge["+</a:t>
            </a:r>
            <a:r>
              <a:rPr lang="en-US" sz="1400" dirty="0" err="1"/>
              <a:t>i</a:t>
            </a:r>
            <a:r>
              <a:rPr lang="en-US" sz="1400" dirty="0"/>
              <a:t>+"]");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graph.edgeArray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].weight = </a:t>
            </a:r>
            <a:r>
              <a:rPr lang="en-US" sz="1400" dirty="0" err="1"/>
              <a:t>sc.nextInt</a:t>
            </a:r>
            <a:r>
              <a:rPr lang="en-US" sz="1400" dirty="0"/>
              <a:t>();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}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// call </a:t>
            </a:r>
            <a:r>
              <a:rPr lang="en-US" sz="1400" dirty="0" err="1"/>
              <a:t>applyKruskal</a:t>
            </a:r>
            <a:r>
              <a:rPr lang="en-US" sz="1400" dirty="0"/>
              <a:t>() method to get MST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</a:t>
            </a:r>
            <a:r>
              <a:rPr lang="en-US" sz="1400" dirty="0" err="1"/>
              <a:t>graph.applyKruskal</a:t>
            </a:r>
            <a:r>
              <a:rPr lang="en-US" sz="1400" dirty="0"/>
              <a:t>();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}  }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2016 SMART Training Resources Pvt. Ltd.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226423" y="74023"/>
            <a:ext cx="8001000" cy="53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SG" sz="2400" smtClean="0"/>
              <a:t>Kruskal's Algorithm-Example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67169505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D89A582-729D-222A-1BF9-475B19BD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105400" y="838200"/>
            <a:ext cx="40386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  <p:pic>
        <p:nvPicPr>
          <p:cNvPr id="2050" name="Picture 2" descr="Kruskal Algorithm Java">
            <a:extLst>
              <a:ext uri="{FF2B5EF4-FFF2-40B4-BE49-F238E27FC236}">
                <a16:creationId xmlns:a16="http://schemas.microsoft.com/office/drawing/2014/main" xmlns="" id="{C48BA82A-507B-3AB1-3610-F22F159F2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323975"/>
            <a:ext cx="589597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75196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C68CF-FB51-4BF5-A51D-CAE0D36E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0" y="3243402"/>
            <a:ext cx="2376350" cy="4983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Thank You …</a:t>
            </a:r>
          </a:p>
        </p:txBody>
      </p:sp>
    </p:spTree>
    <p:extLst>
      <p:ext uri="{BB962C8B-B14F-4D97-AF65-F5344CB8AC3E}">
        <p14:creationId xmlns:p14="http://schemas.microsoft.com/office/powerpoint/2010/main" val="310602442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30AF9F50-024B-B404-D95A-6329A9492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817322"/>
            <a:ext cx="86106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</a:t>
            </a:r>
            <a:endParaRPr lang="en-US" b="1" dirty="0"/>
          </a:p>
          <a:p>
            <a:r>
              <a:rPr lang="en-US" sz="1800" i="0" dirty="0" err="1" smtClean="0">
                <a:solidFill>
                  <a:srgbClr val="202124"/>
                </a:solidFill>
                <a:effectLst/>
                <a:latin typeface="+mn-lt"/>
              </a:rPr>
              <a:t>Warnsdorff's</a:t>
            </a:r>
            <a:r>
              <a:rPr lang="en-US" sz="1800" i="0" dirty="0" smtClean="0">
                <a:solidFill>
                  <a:srgbClr val="202124"/>
                </a:solidFill>
                <a:effectLst/>
                <a:latin typeface="+mn-lt"/>
              </a:rPr>
              <a:t> </a:t>
            </a:r>
            <a:r>
              <a:rPr lang="en-US" sz="1800" i="0" dirty="0">
                <a:solidFill>
                  <a:srgbClr val="202124"/>
                </a:solidFill>
                <a:effectLst/>
                <a:latin typeface="+mn-lt"/>
              </a:rPr>
              <a:t>rule is a heuristic for finding a single knight's tour.</a:t>
            </a:r>
          </a:p>
          <a:p>
            <a:r>
              <a:rPr lang="en-US" sz="1800" b="0" i="0" dirty="0">
                <a:solidFill>
                  <a:srgbClr val="202124"/>
                </a:solidFill>
                <a:effectLst/>
                <a:latin typeface="+mn-lt"/>
              </a:rPr>
              <a:t>The knight is moved so that it always proceeds to the square from which the knight will have the fewest onward moves.</a:t>
            </a:r>
            <a:endParaRPr lang="en-US" sz="1800" dirty="0">
              <a:solidFill>
                <a:srgbClr val="202124"/>
              </a:solidFill>
              <a:latin typeface="+mn-lt"/>
            </a:endParaRPr>
          </a:p>
          <a:p>
            <a:r>
              <a:rPr lang="en-US" sz="1800" b="0" i="0" dirty="0">
                <a:solidFill>
                  <a:srgbClr val="202124"/>
                </a:solidFill>
                <a:effectLst/>
                <a:latin typeface="+mn-lt"/>
              </a:rPr>
              <a:t>When calculating the number of onward moves for each candidate square, we do not count moves that revisit any square already visited.</a:t>
            </a:r>
            <a:endParaRPr lang="en-US" sz="1800" dirty="0">
              <a:solidFill>
                <a:srgbClr val="202124"/>
              </a:solidFill>
              <a:latin typeface="+mn-lt"/>
            </a:endParaRPr>
          </a:p>
          <a:p>
            <a:r>
              <a:rPr lang="en-US" sz="1800" dirty="0">
                <a:latin typeface="+mn-lt"/>
              </a:rPr>
              <a:t>Example </a:t>
            </a:r>
            <a:r>
              <a:rPr lang="en-US" sz="1800" dirty="0" smtClean="0">
                <a:latin typeface="+mn-lt"/>
              </a:rPr>
              <a:t>:</a:t>
            </a:r>
            <a:endParaRPr lang="en-US" sz="1800" dirty="0">
              <a:latin typeface="+mn-lt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xmlns="" id="{BA3388A5-0B4D-BE63-BBB2-175BFA58F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© 2016 SMART Training Resources Pvt. Ltd.</a:t>
            </a:r>
          </a:p>
        </p:txBody>
      </p:sp>
      <p:pic>
        <p:nvPicPr>
          <p:cNvPr id="6" name="Picture 5" descr="knight-tour-problem">
            <a:extLst>
              <a:ext uri="{FF2B5EF4-FFF2-40B4-BE49-F238E27FC236}">
                <a16:creationId xmlns:a16="http://schemas.microsoft.com/office/drawing/2014/main" xmlns="" id="{533D0C44-62CA-0194-2624-4002E4DAB42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917458"/>
            <a:ext cx="5943600" cy="20167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66700" y="127057"/>
            <a:ext cx="514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Warnsdorff’s</a:t>
            </a:r>
            <a:r>
              <a:rPr lang="en-US" sz="2400" dirty="0"/>
              <a:t> Algorithm </a:t>
            </a:r>
            <a:endParaRPr lang="en-SG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25003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7EA5B1F-C1EA-0338-671E-F277271BC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" y="685800"/>
            <a:ext cx="44196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// Java program to for Knight's tour problem using</a:t>
            </a:r>
          </a:p>
          <a:p>
            <a:pPr marL="0" indent="0">
              <a:buNone/>
            </a:pPr>
            <a:r>
              <a:rPr lang="en-US" sz="1400" dirty="0"/>
              <a:t>// </a:t>
            </a:r>
            <a:r>
              <a:rPr lang="en-US" sz="1400" dirty="0" err="1"/>
              <a:t>Warnsdorff's</a:t>
            </a:r>
            <a:r>
              <a:rPr lang="en-US" sz="1400" dirty="0"/>
              <a:t> algorithm</a:t>
            </a:r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java.util.concurrent.ThreadLocalRandom</a:t>
            </a:r>
            <a:r>
              <a:rPr lang="en-US" sz="1400" dirty="0"/>
              <a:t>; </a:t>
            </a:r>
          </a:p>
          <a:p>
            <a:pPr marL="0" indent="0">
              <a:buNone/>
            </a:pPr>
            <a:r>
              <a:rPr lang="en-US" sz="1400" dirty="0"/>
              <a:t>class GFG</a:t>
            </a:r>
          </a:p>
          <a:p>
            <a:pPr marL="0" indent="0">
              <a:buNone/>
            </a:pPr>
            <a:r>
              <a:rPr lang="en-US" sz="1400" dirty="0"/>
              <a:t>{    public static final int N = 8; </a:t>
            </a:r>
          </a:p>
          <a:p>
            <a:pPr marL="0" indent="0">
              <a:buNone/>
            </a:pPr>
            <a:r>
              <a:rPr lang="en-US" sz="1400" dirty="0"/>
              <a:t>    // Move pattern on basis of the change of</a:t>
            </a:r>
          </a:p>
          <a:p>
            <a:pPr marL="0" indent="0">
              <a:buNone/>
            </a:pPr>
            <a:r>
              <a:rPr lang="en-US" sz="1400" dirty="0"/>
              <a:t>    // x coordinates and y coordinates respectively</a:t>
            </a:r>
          </a:p>
          <a:p>
            <a:pPr marL="0" indent="0">
              <a:buNone/>
            </a:pPr>
            <a:r>
              <a:rPr lang="en-US" sz="1400" dirty="0"/>
              <a:t>    public static final int cx[] = {1, 1, 2, 2, -1, -1, -2, -2};</a:t>
            </a:r>
          </a:p>
          <a:p>
            <a:pPr marL="0" indent="0">
              <a:buNone/>
            </a:pPr>
            <a:r>
              <a:rPr lang="en-US" sz="1400" dirty="0"/>
              <a:t>    public static final int cy[] = {2, -2, 1, -1, 2, -2, 1, -1}; </a:t>
            </a:r>
          </a:p>
          <a:p>
            <a:pPr marL="0" indent="0">
              <a:buNone/>
            </a:pPr>
            <a:r>
              <a:rPr lang="en-US" sz="1400" dirty="0"/>
              <a:t>    // function restricts the knight to remain within</a:t>
            </a:r>
          </a:p>
          <a:p>
            <a:pPr marL="0" indent="0">
              <a:buNone/>
            </a:pPr>
            <a:r>
              <a:rPr lang="en-US" sz="1400" dirty="0"/>
              <a:t>    // the 8x8 chessboard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boolean</a:t>
            </a:r>
            <a:r>
              <a:rPr lang="en-US" sz="1400" dirty="0"/>
              <a:t> limits(int x, int y)</a:t>
            </a:r>
          </a:p>
          <a:p>
            <a:pPr marL="0" indent="0">
              <a:buNone/>
            </a:pPr>
            <a:r>
              <a:rPr lang="en-US" sz="1400" dirty="0"/>
              <a:t>    {</a:t>
            </a:r>
          </a:p>
          <a:p>
            <a:pPr marL="0" indent="0">
              <a:buNone/>
            </a:pPr>
            <a:r>
              <a:rPr lang="en-US" sz="1400" dirty="0"/>
              <a:t>        return ((x &gt;= 0 &amp;&amp; y &gt;= 0) &amp;&amp;</a:t>
            </a:r>
          </a:p>
          <a:p>
            <a:pPr marL="0" indent="0">
              <a:buNone/>
            </a:pPr>
            <a:r>
              <a:rPr lang="en-US" sz="1400" dirty="0"/>
              <a:t>                 (x &lt; N &amp;&amp; y &lt; N));</a:t>
            </a:r>
          </a:p>
          <a:p>
            <a:pPr marL="0" indent="0">
              <a:buNone/>
            </a:pPr>
            <a:r>
              <a:rPr lang="en-US" sz="1400" dirty="0"/>
              <a:t>    } </a:t>
            </a:r>
          </a:p>
          <a:p>
            <a:pPr marL="0" indent="0">
              <a:buNone/>
            </a:pPr>
            <a:r>
              <a:rPr lang="en-US" sz="1400" dirty="0"/>
              <a:t>    /* Checks whether a square is valid and</a:t>
            </a:r>
          </a:p>
          <a:p>
            <a:pPr marL="0" indent="0">
              <a:buNone/>
            </a:pPr>
            <a:r>
              <a:rPr lang="en-US" sz="1400" dirty="0"/>
              <a:t>    empty or not */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isempty</a:t>
            </a:r>
            <a:r>
              <a:rPr lang="en-US" sz="1400" dirty="0"/>
              <a:t>(int a[], int x, int y)</a:t>
            </a:r>
          </a:p>
          <a:p>
            <a:pPr marL="0" indent="0">
              <a:buNone/>
            </a:pPr>
            <a:r>
              <a:rPr lang="en-US" sz="1400" dirty="0"/>
              <a:t>    {</a:t>
            </a:r>
          </a:p>
          <a:p>
            <a:pPr marL="0" indent="0">
              <a:buNone/>
            </a:pPr>
            <a:r>
              <a:rPr lang="es-ES" sz="1400" dirty="0"/>
              <a:t> </a:t>
            </a:r>
            <a:r>
              <a:rPr lang="es-ES" sz="1400" dirty="0" err="1"/>
              <a:t>return</a:t>
            </a:r>
            <a:r>
              <a:rPr lang="es-ES" sz="1400" dirty="0"/>
              <a:t> (</a:t>
            </a:r>
            <a:r>
              <a:rPr lang="es-ES" sz="1400" dirty="0" err="1"/>
              <a:t>limits</a:t>
            </a:r>
            <a:r>
              <a:rPr lang="es-ES" sz="1400" dirty="0"/>
              <a:t>(x, y)) &amp;&amp; (a[y * N + x] &lt; 0);</a:t>
            </a:r>
          </a:p>
          <a:p>
            <a:pPr marL="0" indent="0">
              <a:buNone/>
            </a:pPr>
            <a:r>
              <a:rPr lang="es-ES" sz="1400" dirty="0"/>
              <a:t>    } </a:t>
            </a:r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94ED358-4362-B06C-0215-1DD1D02EF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4958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 /* Returns the number of empty squares</a:t>
            </a:r>
          </a:p>
          <a:p>
            <a:pPr marL="0" indent="0">
              <a:buNone/>
            </a:pPr>
            <a:r>
              <a:rPr lang="en-US" sz="1400" dirty="0"/>
              <a:t>    adjacent to (x, y) */</a:t>
            </a:r>
          </a:p>
          <a:p>
            <a:pPr marL="0" indent="0">
              <a:buNone/>
            </a:pPr>
            <a:r>
              <a:rPr lang="en-US" sz="1400" dirty="0"/>
              <a:t>    int </a:t>
            </a:r>
            <a:r>
              <a:rPr lang="en-US" sz="1400" dirty="0" err="1"/>
              <a:t>getDegree</a:t>
            </a:r>
            <a:r>
              <a:rPr lang="en-US" sz="1400" dirty="0"/>
              <a:t>(int a[], int x, int y)    {</a:t>
            </a:r>
          </a:p>
          <a:p>
            <a:pPr marL="0" indent="0">
              <a:buNone/>
            </a:pPr>
            <a:r>
              <a:rPr lang="en-US" sz="1400" dirty="0"/>
              <a:t>        int count = 0;</a:t>
            </a:r>
          </a:p>
          <a:p>
            <a:pPr marL="0" indent="0">
              <a:buNone/>
            </a:pPr>
            <a:r>
              <a:rPr lang="en-US" sz="1400" dirty="0"/>
              <a:t>        for 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N; ++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         if (</a:t>
            </a:r>
            <a:r>
              <a:rPr lang="en-US" sz="1400" dirty="0" err="1"/>
              <a:t>isempty</a:t>
            </a:r>
            <a:r>
              <a:rPr lang="en-US" sz="1400" dirty="0"/>
              <a:t>(a, (x + cx[</a:t>
            </a:r>
            <a:r>
              <a:rPr lang="en-US" sz="1400" dirty="0" err="1"/>
              <a:t>i</a:t>
            </a:r>
            <a:r>
              <a:rPr lang="en-US" sz="1400" dirty="0"/>
              <a:t>]),</a:t>
            </a:r>
          </a:p>
          <a:p>
            <a:pPr marL="0" indent="0">
              <a:buNone/>
            </a:pPr>
            <a:r>
              <a:rPr lang="en-US" sz="1400" dirty="0"/>
              <a:t>                           (y + cy[</a:t>
            </a:r>
            <a:r>
              <a:rPr lang="en-US" sz="1400" dirty="0" err="1"/>
              <a:t>i</a:t>
            </a:r>
            <a:r>
              <a:rPr lang="en-US" sz="1400" dirty="0"/>
              <a:t>])))</a:t>
            </a:r>
          </a:p>
          <a:p>
            <a:pPr marL="0" indent="0">
              <a:buNone/>
            </a:pPr>
            <a:r>
              <a:rPr lang="en-US" sz="1400" dirty="0"/>
              <a:t>                count++; </a:t>
            </a:r>
          </a:p>
          <a:p>
            <a:pPr marL="0" indent="0">
              <a:buNone/>
            </a:pPr>
            <a:r>
              <a:rPr lang="en-US" sz="1400" dirty="0"/>
              <a:t>        return count;    } </a:t>
            </a:r>
          </a:p>
          <a:p>
            <a:pPr marL="0" indent="0">
              <a:buNone/>
            </a:pPr>
            <a:r>
              <a:rPr lang="en-US" sz="1400" dirty="0"/>
              <a:t>    // Picks next point using </a:t>
            </a:r>
            <a:r>
              <a:rPr lang="en-US" sz="1400" dirty="0" err="1"/>
              <a:t>Warnsdorff's</a:t>
            </a:r>
            <a:r>
              <a:rPr lang="en-US" sz="1400" dirty="0"/>
              <a:t> heuristic.</a:t>
            </a:r>
          </a:p>
          <a:p>
            <a:pPr marL="0" indent="0">
              <a:buNone/>
            </a:pPr>
            <a:r>
              <a:rPr lang="en-US" sz="1400" dirty="0"/>
              <a:t>    // Returns false if it is not possible to pick</a:t>
            </a:r>
          </a:p>
          <a:p>
            <a:pPr marL="0" indent="0">
              <a:buNone/>
            </a:pPr>
            <a:r>
              <a:rPr lang="en-US" sz="1400" dirty="0"/>
              <a:t>    // next point.</a:t>
            </a:r>
          </a:p>
          <a:p>
            <a:pPr marL="0" indent="0">
              <a:buNone/>
            </a:pPr>
            <a:r>
              <a:rPr lang="en-US" sz="1400" dirty="0"/>
              <a:t>    Cell </a:t>
            </a:r>
            <a:r>
              <a:rPr lang="en-US" sz="1400" dirty="0" err="1"/>
              <a:t>nextMove</a:t>
            </a:r>
            <a:r>
              <a:rPr lang="en-US" sz="1400" dirty="0"/>
              <a:t>(int a[], Cell cell)    {</a:t>
            </a:r>
          </a:p>
          <a:p>
            <a:pPr marL="0" indent="0">
              <a:buNone/>
            </a:pPr>
            <a:r>
              <a:rPr lang="en-US" sz="1400" dirty="0"/>
              <a:t>        int </a:t>
            </a:r>
            <a:r>
              <a:rPr lang="en-US" sz="1400" dirty="0" err="1"/>
              <a:t>min_deg_idx</a:t>
            </a:r>
            <a:r>
              <a:rPr lang="en-US" sz="1400" dirty="0"/>
              <a:t> = -1, c,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min_deg</a:t>
            </a:r>
            <a:r>
              <a:rPr lang="en-US" sz="1400" dirty="0"/>
              <a:t> = (N + 1), </a:t>
            </a:r>
            <a:r>
              <a:rPr lang="en-US" sz="1400" dirty="0" err="1"/>
              <a:t>nx</a:t>
            </a:r>
            <a:r>
              <a:rPr lang="en-US" sz="1400" dirty="0"/>
              <a:t>, </a:t>
            </a:r>
            <a:r>
              <a:rPr lang="en-US" sz="1400" dirty="0" err="1"/>
              <a:t>ny</a:t>
            </a:r>
            <a:r>
              <a:rPr lang="en-US" sz="1400" dirty="0"/>
              <a:t>; </a:t>
            </a:r>
          </a:p>
          <a:p>
            <a:pPr marL="0" indent="0">
              <a:buNone/>
            </a:pPr>
            <a:r>
              <a:rPr lang="en-US" sz="1400" dirty="0"/>
              <a:t>        // Try all N adjacent of (*x, *y) starting</a:t>
            </a:r>
          </a:p>
          <a:p>
            <a:pPr marL="0" indent="0">
              <a:buNone/>
            </a:pPr>
            <a:r>
              <a:rPr lang="en-US" sz="1400" dirty="0"/>
              <a:t>        // from a random adjacent. Find the adjacent</a:t>
            </a:r>
          </a:p>
          <a:p>
            <a:pPr marL="0" indent="0">
              <a:buNone/>
            </a:pPr>
            <a:r>
              <a:rPr lang="en-US" sz="1400" dirty="0"/>
              <a:t>        // with minimum degree.</a:t>
            </a:r>
          </a:p>
          <a:p>
            <a:pPr marL="0" indent="0">
              <a:buNone/>
            </a:pPr>
            <a:r>
              <a:rPr lang="en-US" sz="1400" dirty="0"/>
              <a:t>        int start = </a:t>
            </a:r>
            <a:r>
              <a:rPr lang="en-US" sz="1400" dirty="0" err="1"/>
              <a:t>ThreadLocalRandom.current</a:t>
            </a:r>
            <a:r>
              <a:rPr lang="en-US" sz="1400" dirty="0"/>
              <a:t>().</a:t>
            </a:r>
            <a:r>
              <a:rPr lang="en-US" sz="1400" dirty="0" err="1"/>
              <a:t>nextInt</a:t>
            </a:r>
            <a:r>
              <a:rPr lang="en-US" sz="1400" dirty="0"/>
              <a:t>(1000) % N;</a:t>
            </a:r>
          </a:p>
          <a:p>
            <a:pPr marL="0" indent="0">
              <a:buNone/>
            </a:pPr>
            <a:r>
              <a:rPr lang="en-US" sz="1400" dirty="0"/>
              <a:t>for (int count = 0; count &lt; N; ++count)</a:t>
            </a:r>
          </a:p>
          <a:p>
            <a:pPr marL="0" indent="0">
              <a:buNone/>
            </a:pPr>
            <a:r>
              <a:rPr lang="en-US" sz="1400" dirty="0"/>
              <a:t>        {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034" y="123735"/>
            <a:ext cx="6819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Warnsdorff’s</a:t>
            </a:r>
            <a:r>
              <a:rPr lang="en-US" sz="2000" b="1" dirty="0"/>
              <a:t> Algorithm </a:t>
            </a:r>
            <a:r>
              <a:rPr lang="en-US" sz="2000" b="1" dirty="0" smtClean="0"/>
              <a:t>–Knight’s Tour Problem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27258408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"/>
          </a:xfrm>
        </p:spPr>
        <p:txBody>
          <a:bodyPr/>
          <a:lstStyle/>
          <a:p>
            <a:r>
              <a:rPr lang="en-SG" dirty="0"/>
              <a:t/>
            </a:r>
            <a:br>
              <a:rPr lang="en-SG" dirty="0"/>
            </a:br>
            <a:r>
              <a:rPr lang="en-SG" dirty="0"/>
              <a:t> </a:t>
            </a:r>
          </a:p>
        </p:txBody>
      </p:sp>
      <p:sp>
        <p:nvSpPr>
          <p:cNvPr id="4" name="Subtitle 3"/>
          <p:cNvSpPr>
            <a:spLocks noGrp="1"/>
          </p:cNvSpPr>
          <p:nvPr>
            <p:ph sz="half" idx="1"/>
          </p:nvPr>
        </p:nvSpPr>
        <p:spPr>
          <a:xfrm>
            <a:off x="228600" y="609600"/>
            <a:ext cx="42672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 int </a:t>
            </a:r>
            <a:r>
              <a:rPr lang="en-US" sz="1400" dirty="0" err="1"/>
              <a:t>i</a:t>
            </a:r>
            <a:r>
              <a:rPr lang="en-US" sz="1400" dirty="0"/>
              <a:t> = (start + count) % N;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nx</a:t>
            </a:r>
            <a:r>
              <a:rPr lang="en-US" sz="1400" dirty="0"/>
              <a:t> = </a:t>
            </a:r>
            <a:r>
              <a:rPr lang="en-US" sz="1400" dirty="0" err="1"/>
              <a:t>cell.x</a:t>
            </a:r>
            <a:r>
              <a:rPr lang="en-US" sz="1400" dirty="0"/>
              <a:t> + cx[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ny</a:t>
            </a:r>
            <a:r>
              <a:rPr lang="en-US" sz="1400" dirty="0"/>
              <a:t> = </a:t>
            </a:r>
            <a:r>
              <a:rPr lang="en-US" sz="1400" dirty="0" err="1"/>
              <a:t>cell.y</a:t>
            </a:r>
            <a:r>
              <a:rPr lang="en-US" sz="1400" dirty="0"/>
              <a:t> + cy[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pPr marL="0" indent="0">
              <a:buNone/>
            </a:pPr>
            <a:r>
              <a:rPr lang="en-US" sz="1400" dirty="0"/>
              <a:t>            if ((</a:t>
            </a:r>
            <a:r>
              <a:rPr lang="en-US" sz="1400" dirty="0" err="1"/>
              <a:t>isempty</a:t>
            </a:r>
            <a:r>
              <a:rPr lang="en-US" sz="1400" dirty="0"/>
              <a:t>(a, </a:t>
            </a:r>
            <a:r>
              <a:rPr lang="en-US" sz="1400" dirty="0" err="1"/>
              <a:t>nx</a:t>
            </a:r>
            <a:r>
              <a:rPr lang="en-US" sz="1400" dirty="0"/>
              <a:t>, </a:t>
            </a:r>
            <a:r>
              <a:rPr lang="en-US" sz="1400" dirty="0" err="1"/>
              <a:t>ny</a:t>
            </a:r>
            <a:r>
              <a:rPr lang="en-US" sz="1400" dirty="0"/>
              <a:t>)) &amp;&amp;</a:t>
            </a:r>
          </a:p>
          <a:p>
            <a:pPr marL="0" indent="0">
              <a:buNone/>
            </a:pPr>
            <a:r>
              <a:rPr lang="en-US" sz="1400" dirty="0"/>
              <a:t>                (c = </a:t>
            </a:r>
            <a:r>
              <a:rPr lang="en-US" sz="1400" dirty="0" err="1"/>
              <a:t>getDegree</a:t>
            </a:r>
            <a:r>
              <a:rPr lang="en-US" sz="1400" dirty="0"/>
              <a:t>(a, </a:t>
            </a:r>
            <a:r>
              <a:rPr lang="en-US" sz="1400" dirty="0" err="1"/>
              <a:t>nx</a:t>
            </a:r>
            <a:r>
              <a:rPr lang="en-US" sz="1400" dirty="0"/>
              <a:t>, </a:t>
            </a:r>
            <a:r>
              <a:rPr lang="en-US" sz="1400" dirty="0" err="1"/>
              <a:t>ny</a:t>
            </a:r>
            <a:r>
              <a:rPr lang="en-US" sz="1400" dirty="0"/>
              <a:t>)) &lt; </a:t>
            </a:r>
            <a:r>
              <a:rPr lang="en-US" sz="1400" dirty="0" err="1"/>
              <a:t>min_deg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         {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min_deg_idx</a:t>
            </a:r>
            <a:r>
              <a:rPr lang="en-US" sz="1400" dirty="0"/>
              <a:t> =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min_deg</a:t>
            </a:r>
            <a:r>
              <a:rPr lang="en-US" sz="1400" dirty="0"/>
              <a:t> = c;            }      } </a:t>
            </a:r>
          </a:p>
          <a:p>
            <a:pPr marL="0" indent="0">
              <a:buNone/>
            </a:pPr>
            <a:r>
              <a:rPr lang="en-US" sz="1400" dirty="0"/>
              <a:t>        // IF we could not find a next cell</a:t>
            </a:r>
          </a:p>
          <a:p>
            <a:pPr marL="0" indent="0">
              <a:buNone/>
            </a:pPr>
            <a:r>
              <a:rPr lang="en-US" sz="1400" dirty="0"/>
              <a:t>        if (</a:t>
            </a:r>
            <a:r>
              <a:rPr lang="en-US" sz="1400" dirty="0" err="1"/>
              <a:t>min_deg_idx</a:t>
            </a:r>
            <a:r>
              <a:rPr lang="en-US" sz="1400" dirty="0"/>
              <a:t> == -1)</a:t>
            </a:r>
          </a:p>
          <a:p>
            <a:pPr marL="0" indent="0">
              <a:buNone/>
            </a:pPr>
            <a:r>
              <a:rPr lang="en-US" sz="1400" dirty="0"/>
              <a:t>            return null;</a:t>
            </a:r>
          </a:p>
          <a:p>
            <a:pPr marL="0" indent="0">
              <a:buNone/>
            </a:pPr>
            <a:r>
              <a:rPr lang="en-US" sz="1400" dirty="0"/>
              <a:t>        // Store coordinates of next point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nx</a:t>
            </a:r>
            <a:r>
              <a:rPr lang="en-US" sz="1400" dirty="0"/>
              <a:t> = </a:t>
            </a:r>
            <a:r>
              <a:rPr lang="en-US" sz="1400" dirty="0" err="1"/>
              <a:t>cell.x</a:t>
            </a:r>
            <a:r>
              <a:rPr lang="en-US" sz="1400" dirty="0"/>
              <a:t> + cx[</a:t>
            </a:r>
            <a:r>
              <a:rPr lang="en-US" sz="1400" dirty="0" err="1"/>
              <a:t>min_deg_idx</a:t>
            </a:r>
            <a:r>
              <a:rPr lang="en-US" sz="1400" dirty="0"/>
              <a:t>];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ny</a:t>
            </a:r>
            <a:r>
              <a:rPr lang="en-US" sz="1400" dirty="0"/>
              <a:t> = </a:t>
            </a:r>
            <a:r>
              <a:rPr lang="en-US" sz="1400" dirty="0" err="1"/>
              <a:t>cell.y</a:t>
            </a:r>
            <a:r>
              <a:rPr lang="en-US" sz="1400" dirty="0"/>
              <a:t> + cy[</a:t>
            </a:r>
            <a:r>
              <a:rPr lang="en-US" sz="1400" dirty="0" err="1"/>
              <a:t>min_deg_idx</a:t>
            </a:r>
            <a:r>
              <a:rPr lang="en-US" sz="1400" dirty="0"/>
              <a:t>]; </a:t>
            </a:r>
          </a:p>
          <a:p>
            <a:pPr marL="0" indent="0">
              <a:buNone/>
            </a:pPr>
            <a:r>
              <a:rPr lang="en-US" sz="1400" dirty="0"/>
              <a:t>        // Mark next move</a:t>
            </a:r>
          </a:p>
          <a:p>
            <a:pPr marL="0" indent="0">
              <a:buNone/>
            </a:pPr>
            <a:r>
              <a:rPr lang="en-US" sz="1400" dirty="0"/>
              <a:t>        a[</a:t>
            </a:r>
            <a:r>
              <a:rPr lang="en-US" sz="1400" dirty="0" err="1"/>
              <a:t>ny</a:t>
            </a:r>
            <a:r>
              <a:rPr lang="en-US" sz="1400" dirty="0"/>
              <a:t> * N + </a:t>
            </a:r>
            <a:r>
              <a:rPr lang="en-US" sz="1400" dirty="0" err="1"/>
              <a:t>nx</a:t>
            </a:r>
            <a:r>
              <a:rPr lang="en-US" sz="1400" dirty="0"/>
              <a:t>] = a[(</a:t>
            </a:r>
            <a:r>
              <a:rPr lang="en-US" sz="1400" dirty="0" err="1"/>
              <a:t>cell.y</a:t>
            </a:r>
            <a:r>
              <a:rPr lang="en-US" sz="1400" dirty="0"/>
              <a:t>) * N +</a:t>
            </a:r>
          </a:p>
          <a:p>
            <a:pPr marL="0" indent="0">
              <a:buNone/>
            </a:pPr>
            <a:r>
              <a:rPr lang="en-US" sz="1400" dirty="0"/>
              <a:t>                           (</a:t>
            </a:r>
            <a:r>
              <a:rPr lang="en-US" sz="1400" dirty="0" err="1"/>
              <a:t>cell.x</a:t>
            </a:r>
            <a:r>
              <a:rPr lang="en-US" sz="1400" dirty="0"/>
              <a:t>)] + 1;</a:t>
            </a:r>
          </a:p>
          <a:p>
            <a:pPr marL="0" indent="0">
              <a:buNone/>
            </a:pPr>
            <a:r>
              <a:rPr lang="en-US" sz="1400" dirty="0"/>
              <a:t>        // Update next point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cell.x</a:t>
            </a:r>
            <a:r>
              <a:rPr lang="en-US" sz="1400" dirty="0"/>
              <a:t> = </a:t>
            </a:r>
            <a:r>
              <a:rPr lang="en-US" sz="1400" dirty="0" err="1"/>
              <a:t>nx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cell.y</a:t>
            </a:r>
            <a:r>
              <a:rPr lang="en-US" sz="1400" dirty="0"/>
              <a:t> = </a:t>
            </a:r>
            <a:r>
              <a:rPr lang="en-US" sz="1400" dirty="0" err="1"/>
              <a:t>ny</a:t>
            </a:r>
            <a:r>
              <a:rPr lang="en-US" sz="1400" dirty="0"/>
              <a:t>; </a:t>
            </a:r>
          </a:p>
          <a:p>
            <a:pPr marL="0" indent="0">
              <a:buNone/>
            </a:pPr>
            <a:r>
              <a:rPr lang="en-US" sz="1400" dirty="0"/>
              <a:t>        return cell;    } </a:t>
            </a:r>
          </a:p>
          <a:p>
            <a:pPr marL="0" indent="0">
              <a:buNone/>
            </a:pPr>
            <a:r>
              <a:rPr lang="en-US" sz="1400" dirty="0"/>
              <a:t>    /* displays the chessboard with all the</a:t>
            </a:r>
          </a:p>
          <a:p>
            <a:pPr marL="0" indent="0">
              <a:buNone/>
            </a:pPr>
            <a:r>
              <a:rPr lang="en-US" sz="1400" dirty="0"/>
              <a:t>    legal knight's moves */</a:t>
            </a:r>
          </a:p>
          <a:p>
            <a:pPr marL="0" indent="0">
              <a:buNone/>
            </a:pPr>
            <a:r>
              <a:rPr lang="en-US" sz="1400" dirty="0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D123B6-0B4F-272D-72EA-534A05D2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495800" cy="5867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500" dirty="0"/>
              <a:t>void print(int a[])</a:t>
            </a:r>
          </a:p>
          <a:p>
            <a:pPr marL="0" indent="0">
              <a:buNone/>
            </a:pPr>
            <a:r>
              <a:rPr lang="en-US" sz="2500" dirty="0"/>
              <a:t>    {</a:t>
            </a:r>
          </a:p>
          <a:p>
            <a:pPr marL="0" indent="0">
              <a:buNone/>
            </a:pPr>
            <a:r>
              <a:rPr lang="en-US" sz="2500" dirty="0"/>
              <a:t>        for (int </a:t>
            </a:r>
            <a:r>
              <a:rPr lang="en-US" sz="2500" dirty="0" err="1"/>
              <a:t>i</a:t>
            </a:r>
            <a:r>
              <a:rPr lang="en-US" sz="2500" dirty="0"/>
              <a:t> = 0; </a:t>
            </a:r>
            <a:r>
              <a:rPr lang="en-US" sz="2500" dirty="0" err="1"/>
              <a:t>i</a:t>
            </a:r>
            <a:r>
              <a:rPr lang="en-US" sz="2500" dirty="0"/>
              <a:t> &lt; N; ++</a:t>
            </a:r>
            <a:r>
              <a:rPr lang="en-US" sz="2500" dirty="0" err="1"/>
              <a:t>i</a:t>
            </a:r>
            <a:r>
              <a:rPr lang="en-US" sz="2500" dirty="0"/>
              <a:t>)</a:t>
            </a:r>
          </a:p>
          <a:p>
            <a:pPr marL="0" indent="0">
              <a:buNone/>
            </a:pPr>
            <a:r>
              <a:rPr lang="en-US" sz="2500" dirty="0"/>
              <a:t>        {</a:t>
            </a:r>
          </a:p>
          <a:p>
            <a:pPr marL="0" indent="0">
              <a:buNone/>
            </a:pPr>
            <a:r>
              <a:rPr lang="en-US" sz="2500" dirty="0"/>
              <a:t>            for (int j = 0; j &lt; N; ++j)</a:t>
            </a:r>
          </a:p>
          <a:p>
            <a:pPr marL="0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System.out.printf</a:t>
            </a:r>
            <a:r>
              <a:rPr lang="en-US" sz="2500" dirty="0"/>
              <a:t>("%d\t", a[j * N + </a:t>
            </a:r>
            <a:r>
              <a:rPr lang="en-US" sz="2500" dirty="0" err="1"/>
              <a:t>i</a:t>
            </a:r>
            <a:r>
              <a:rPr lang="en-US" sz="2500" dirty="0"/>
              <a:t>]);</a:t>
            </a:r>
          </a:p>
          <a:p>
            <a:pPr marL="0" indent="0">
              <a:buNone/>
            </a:pPr>
            <a:r>
              <a:rPr lang="en-US" sz="2500" dirty="0"/>
              <a:t>            </a:t>
            </a:r>
            <a:r>
              <a:rPr lang="en-US" sz="2500" dirty="0" err="1"/>
              <a:t>System.out.printf</a:t>
            </a:r>
            <a:r>
              <a:rPr lang="en-US" sz="2500" dirty="0"/>
              <a:t>("\n");        }    } </a:t>
            </a:r>
          </a:p>
          <a:p>
            <a:pPr marL="0" indent="0">
              <a:buNone/>
            </a:pPr>
            <a:r>
              <a:rPr lang="en-US" sz="2500" dirty="0"/>
              <a:t>    /* checks its </a:t>
            </a:r>
            <a:r>
              <a:rPr lang="en-US" sz="2500" dirty="0" err="1"/>
              <a:t>neighbouring</a:t>
            </a:r>
            <a:r>
              <a:rPr lang="en-US" sz="2500" dirty="0"/>
              <a:t> squares */</a:t>
            </a:r>
          </a:p>
          <a:p>
            <a:pPr marL="0" indent="0">
              <a:buNone/>
            </a:pPr>
            <a:r>
              <a:rPr lang="en-US" sz="2500" dirty="0"/>
              <a:t>    /* If the knight ends on a square that is one</a:t>
            </a:r>
          </a:p>
          <a:p>
            <a:pPr marL="0" indent="0">
              <a:buNone/>
            </a:pPr>
            <a:r>
              <a:rPr lang="en-US" sz="2500" dirty="0"/>
              <a:t>    knight's move from the beginning square,</a:t>
            </a:r>
          </a:p>
          <a:p>
            <a:pPr marL="0" indent="0">
              <a:buNone/>
            </a:pPr>
            <a:r>
              <a:rPr lang="en-US" sz="2500" dirty="0"/>
              <a:t>    then tour is closed */</a:t>
            </a:r>
          </a:p>
          <a:p>
            <a:pPr marL="0" indent="0">
              <a:buNone/>
            </a:pPr>
            <a:r>
              <a:rPr lang="en-US" sz="2500" dirty="0"/>
              <a:t>    </a:t>
            </a:r>
            <a:r>
              <a:rPr lang="en-US" sz="2500" dirty="0" err="1"/>
              <a:t>boolean</a:t>
            </a:r>
            <a:r>
              <a:rPr lang="en-US" sz="2500" dirty="0"/>
              <a:t> </a:t>
            </a:r>
            <a:r>
              <a:rPr lang="en-US" sz="2500" dirty="0" err="1"/>
              <a:t>neighbour</a:t>
            </a:r>
            <a:r>
              <a:rPr lang="en-US" sz="2500" dirty="0"/>
              <a:t>(int x, int y, int xx, int </a:t>
            </a:r>
            <a:r>
              <a:rPr lang="en-US" sz="2500" dirty="0" err="1"/>
              <a:t>yy</a:t>
            </a:r>
            <a:r>
              <a:rPr lang="en-US" sz="2500" dirty="0"/>
              <a:t>)</a:t>
            </a:r>
          </a:p>
          <a:p>
            <a:pPr marL="0" indent="0">
              <a:buNone/>
            </a:pPr>
            <a:r>
              <a:rPr lang="en-US" sz="2500" dirty="0"/>
              <a:t>    {</a:t>
            </a:r>
          </a:p>
          <a:p>
            <a:pPr marL="0" indent="0">
              <a:buNone/>
            </a:pPr>
            <a:r>
              <a:rPr lang="en-US" sz="2500" dirty="0"/>
              <a:t>        for (int </a:t>
            </a:r>
            <a:r>
              <a:rPr lang="en-US" sz="2500" dirty="0" err="1"/>
              <a:t>i</a:t>
            </a:r>
            <a:r>
              <a:rPr lang="en-US" sz="2500" dirty="0"/>
              <a:t> = 0; </a:t>
            </a:r>
            <a:r>
              <a:rPr lang="en-US" sz="2500" dirty="0" err="1"/>
              <a:t>i</a:t>
            </a:r>
            <a:r>
              <a:rPr lang="en-US" sz="2500" dirty="0"/>
              <a:t> &lt; N; ++</a:t>
            </a:r>
            <a:r>
              <a:rPr lang="en-US" sz="2500" dirty="0" err="1"/>
              <a:t>i</a:t>
            </a:r>
            <a:r>
              <a:rPr lang="en-US" sz="2500" dirty="0"/>
              <a:t>)</a:t>
            </a:r>
          </a:p>
          <a:p>
            <a:pPr marL="0" indent="0">
              <a:buNone/>
            </a:pPr>
            <a:r>
              <a:rPr lang="en-US" sz="2500" dirty="0"/>
              <a:t>            if (((x + cx[</a:t>
            </a:r>
            <a:r>
              <a:rPr lang="en-US" sz="2500" dirty="0" err="1"/>
              <a:t>i</a:t>
            </a:r>
            <a:r>
              <a:rPr lang="en-US" sz="2500" dirty="0"/>
              <a:t>]) == xx) &amp;&amp;</a:t>
            </a:r>
          </a:p>
          <a:p>
            <a:pPr marL="0" indent="0">
              <a:buNone/>
            </a:pPr>
            <a:r>
              <a:rPr lang="en-US" sz="2500" dirty="0"/>
              <a:t>                ((y + cy[</a:t>
            </a:r>
            <a:r>
              <a:rPr lang="en-US" sz="2500" dirty="0" err="1"/>
              <a:t>i</a:t>
            </a:r>
            <a:r>
              <a:rPr lang="en-US" sz="2500" dirty="0"/>
              <a:t>]) == </a:t>
            </a:r>
            <a:r>
              <a:rPr lang="en-US" sz="2500" dirty="0" err="1"/>
              <a:t>yy</a:t>
            </a:r>
            <a:r>
              <a:rPr lang="en-US" sz="2500" dirty="0"/>
              <a:t>))</a:t>
            </a:r>
          </a:p>
          <a:p>
            <a:pPr marL="0" indent="0">
              <a:buNone/>
            </a:pPr>
            <a:r>
              <a:rPr lang="en-US" sz="2500" dirty="0"/>
              <a:t>                return true; </a:t>
            </a:r>
          </a:p>
          <a:p>
            <a:pPr marL="0" indent="0">
              <a:buNone/>
            </a:pPr>
            <a:r>
              <a:rPr lang="en-US" sz="2500" dirty="0"/>
              <a:t>        return false;    } </a:t>
            </a:r>
          </a:p>
          <a:p>
            <a:pPr marL="0" indent="0">
              <a:buNone/>
            </a:pPr>
            <a:r>
              <a:rPr lang="en-US" sz="2500" dirty="0"/>
              <a:t>    /* Generates the legal moves using </a:t>
            </a:r>
            <a:r>
              <a:rPr lang="en-US" sz="2500" dirty="0" err="1"/>
              <a:t>warnsdorff's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    heuristics. Returns false if not possible */</a:t>
            </a:r>
          </a:p>
          <a:p>
            <a:pPr marL="0" indent="0">
              <a:buNone/>
            </a:pPr>
            <a:r>
              <a:rPr lang="en-US" sz="2500" dirty="0"/>
              <a:t>    </a:t>
            </a:r>
            <a:r>
              <a:rPr lang="en-US" sz="2500" dirty="0" err="1"/>
              <a:t>boolean</a:t>
            </a:r>
            <a:r>
              <a:rPr lang="en-US" sz="2500" dirty="0"/>
              <a:t> </a:t>
            </a:r>
            <a:r>
              <a:rPr lang="en-US" sz="2500" dirty="0" err="1"/>
              <a:t>findClosedTour</a:t>
            </a:r>
            <a:r>
              <a:rPr lang="en-US" sz="2500" dirty="0"/>
              <a:t>()</a:t>
            </a:r>
          </a:p>
          <a:p>
            <a:pPr marL="0" indent="0">
              <a:buNone/>
            </a:pPr>
            <a:r>
              <a:rPr lang="en-US" sz="2500" dirty="0"/>
              <a:t>    {</a:t>
            </a:r>
          </a:p>
          <a:p>
            <a:pPr marL="0" indent="0">
              <a:buNone/>
            </a:pPr>
            <a:r>
              <a:rPr lang="en-US" sz="2500" dirty="0"/>
              <a:t>        // Filling up the chessboard matrix with -1's</a:t>
            </a:r>
          </a:p>
          <a:p>
            <a:pPr marL="0" indent="0">
              <a:buNone/>
            </a:pPr>
            <a:r>
              <a:rPr lang="en-US" sz="2500" dirty="0"/>
              <a:t>        int a[] = new int[N * N];</a:t>
            </a:r>
          </a:p>
          <a:p>
            <a:pPr marL="0" indent="0">
              <a:buNone/>
            </a:pPr>
            <a:r>
              <a:rPr lang="en-US" sz="2500" dirty="0"/>
              <a:t>        for (int </a:t>
            </a:r>
            <a:r>
              <a:rPr lang="en-US" sz="2500" dirty="0" err="1"/>
              <a:t>i</a:t>
            </a:r>
            <a:r>
              <a:rPr lang="en-US" sz="2500" dirty="0"/>
              <a:t> = 0; </a:t>
            </a:r>
            <a:r>
              <a:rPr lang="en-US" sz="2500" dirty="0" err="1"/>
              <a:t>i</a:t>
            </a:r>
            <a:r>
              <a:rPr lang="en-US" sz="2500" dirty="0"/>
              <a:t> &lt; N * N; ++</a:t>
            </a:r>
            <a:r>
              <a:rPr lang="en-US" sz="2500" dirty="0" err="1"/>
              <a:t>i</a:t>
            </a:r>
            <a:r>
              <a:rPr lang="en-US" sz="2500" dirty="0"/>
              <a:t>)</a:t>
            </a:r>
          </a:p>
          <a:p>
            <a:pPr marL="0" indent="0">
              <a:buNone/>
            </a:pPr>
            <a:r>
              <a:rPr lang="en-US" sz="2500" dirty="0"/>
              <a:t>            a[</a:t>
            </a:r>
            <a:r>
              <a:rPr lang="en-US" sz="2500" dirty="0" err="1"/>
              <a:t>i</a:t>
            </a:r>
            <a:r>
              <a:rPr lang="en-US" sz="2500" dirty="0"/>
              <a:t>] = -1; </a:t>
            </a:r>
          </a:p>
          <a:p>
            <a:pPr marL="0" indent="0">
              <a:buNone/>
            </a:pPr>
            <a:r>
              <a:rPr lang="en-US" sz="2500" dirty="0"/>
              <a:t> // initial position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6819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Warnsdorff’s</a:t>
            </a:r>
            <a:r>
              <a:rPr lang="en-US" sz="2000" b="1" dirty="0"/>
              <a:t> Algorithm </a:t>
            </a:r>
            <a:r>
              <a:rPr lang="en-US" sz="2000" b="1" dirty="0" smtClean="0"/>
              <a:t>–Knight’s Tour Problem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80196857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300093"/>
              </p:ext>
            </p:extLst>
          </p:nvPr>
        </p:nvGraphicFramePr>
        <p:xfrm>
          <a:off x="685800" y="190503"/>
          <a:ext cx="8077200" cy="5257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44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427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24" name="Title 23">
            <a:extLst>
              <a:ext uri="{FF2B5EF4-FFF2-40B4-BE49-F238E27FC236}">
                <a16:creationId xmlns:a16="http://schemas.microsoft.com/office/drawing/2014/main" xmlns="" id="{0A644A1A-E35B-218D-0987-B0D410D9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00199"/>
            <a:ext cx="8229600" cy="22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xmlns="" id="{2D333287-5693-ECDF-411D-F3D3A7135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414421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 int </a:t>
            </a:r>
            <a:r>
              <a:rPr lang="en-US" sz="1400" dirty="0" err="1"/>
              <a:t>sx</a:t>
            </a:r>
            <a:r>
              <a:rPr lang="en-US" sz="1400" dirty="0"/>
              <a:t> = 3;</a:t>
            </a:r>
          </a:p>
          <a:p>
            <a:pPr marL="0" indent="0">
              <a:buNone/>
            </a:pPr>
            <a:r>
              <a:rPr lang="en-US" sz="1400" dirty="0"/>
              <a:t>        int </a:t>
            </a:r>
            <a:r>
              <a:rPr lang="en-US" sz="1400" dirty="0" err="1"/>
              <a:t>sy</a:t>
            </a:r>
            <a:r>
              <a:rPr lang="en-US" sz="1400" dirty="0"/>
              <a:t> = 2; </a:t>
            </a:r>
          </a:p>
          <a:p>
            <a:pPr marL="0" indent="0">
              <a:buNone/>
            </a:pPr>
            <a:r>
              <a:rPr lang="en-US" sz="1400" dirty="0"/>
              <a:t>        // Current points are same as initial points</a:t>
            </a:r>
          </a:p>
          <a:p>
            <a:pPr marL="0" indent="0">
              <a:buNone/>
            </a:pPr>
            <a:r>
              <a:rPr lang="en-US" sz="1400" dirty="0"/>
              <a:t>        Cell </a:t>
            </a:r>
            <a:r>
              <a:rPr lang="en-US" sz="1400" dirty="0" err="1"/>
              <a:t>cell</a:t>
            </a:r>
            <a:r>
              <a:rPr lang="en-US" sz="1400" dirty="0"/>
              <a:t> = new Cell(</a:t>
            </a:r>
            <a:r>
              <a:rPr lang="en-US" sz="1400" dirty="0" err="1"/>
              <a:t>sx</a:t>
            </a:r>
            <a:r>
              <a:rPr lang="en-US" sz="1400" dirty="0"/>
              <a:t>, </a:t>
            </a:r>
            <a:r>
              <a:rPr lang="en-US" sz="1400" dirty="0" err="1"/>
              <a:t>sy</a:t>
            </a:r>
            <a:r>
              <a:rPr lang="en-US" sz="1400" dirty="0"/>
              <a:t>); </a:t>
            </a:r>
          </a:p>
          <a:p>
            <a:pPr marL="0" indent="0">
              <a:buNone/>
            </a:pPr>
            <a:r>
              <a:rPr lang="en-US" sz="1400" dirty="0"/>
              <a:t>        a[</a:t>
            </a:r>
            <a:r>
              <a:rPr lang="en-US" sz="1400" dirty="0" err="1"/>
              <a:t>cell.y</a:t>
            </a:r>
            <a:r>
              <a:rPr lang="en-US" sz="1400" dirty="0"/>
              <a:t> * N + </a:t>
            </a:r>
            <a:r>
              <a:rPr lang="en-US" sz="1400" dirty="0" err="1"/>
              <a:t>cell.x</a:t>
            </a:r>
            <a:r>
              <a:rPr lang="en-US" sz="1400" dirty="0"/>
              <a:t>] = 1; // Mark first move. </a:t>
            </a:r>
          </a:p>
          <a:p>
            <a:pPr marL="0" indent="0">
              <a:buNone/>
            </a:pPr>
            <a:r>
              <a:rPr lang="en-US" sz="1400" dirty="0"/>
              <a:t>        // Keep picking next points using</a:t>
            </a:r>
          </a:p>
          <a:p>
            <a:pPr marL="0" indent="0">
              <a:buNone/>
            </a:pPr>
            <a:r>
              <a:rPr lang="en-US" sz="1400" dirty="0"/>
              <a:t>        // </a:t>
            </a:r>
            <a:r>
              <a:rPr lang="en-US" sz="1400" dirty="0" err="1"/>
              <a:t>Warnsdorff's</a:t>
            </a:r>
            <a:r>
              <a:rPr lang="en-US" sz="1400" dirty="0"/>
              <a:t> heuristic</a:t>
            </a:r>
          </a:p>
          <a:p>
            <a:pPr marL="0" indent="0">
              <a:buNone/>
            </a:pPr>
            <a:r>
              <a:rPr lang="en-US" sz="1400" dirty="0"/>
              <a:t>        Cell ret = null;</a:t>
            </a:r>
          </a:p>
          <a:p>
            <a:pPr marL="0" indent="0">
              <a:buNone/>
            </a:pPr>
            <a:r>
              <a:rPr lang="en-US" sz="1400" dirty="0"/>
              <a:t>        for 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N * N - 1; ++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     {</a:t>
            </a:r>
          </a:p>
          <a:p>
            <a:pPr marL="0" indent="0">
              <a:buNone/>
            </a:pPr>
            <a:r>
              <a:rPr lang="en-US" sz="1400" dirty="0"/>
              <a:t>            ret = </a:t>
            </a:r>
            <a:r>
              <a:rPr lang="en-US" sz="1400" dirty="0" err="1"/>
              <a:t>nextMove</a:t>
            </a:r>
            <a:r>
              <a:rPr lang="en-US" sz="1400" dirty="0"/>
              <a:t>(a, cell);</a:t>
            </a:r>
          </a:p>
          <a:p>
            <a:pPr marL="0" indent="0">
              <a:buNone/>
            </a:pPr>
            <a:r>
              <a:rPr lang="en-US" sz="1400" dirty="0"/>
              <a:t>            if (ret == null)</a:t>
            </a:r>
          </a:p>
          <a:p>
            <a:pPr marL="0" indent="0">
              <a:buNone/>
            </a:pPr>
            <a:r>
              <a:rPr lang="en-US" sz="1400" dirty="0"/>
              <a:t>                return false;        } </a:t>
            </a:r>
          </a:p>
          <a:p>
            <a:pPr marL="0" indent="0">
              <a:buNone/>
            </a:pPr>
            <a:r>
              <a:rPr lang="en-US" sz="1400" dirty="0"/>
              <a:t>        // Check if tour is closed (Can end</a:t>
            </a:r>
          </a:p>
          <a:p>
            <a:pPr marL="0" indent="0">
              <a:buNone/>
            </a:pPr>
            <a:r>
              <a:rPr lang="en-US" sz="1400" dirty="0"/>
              <a:t>        // at starting point)</a:t>
            </a:r>
          </a:p>
          <a:p>
            <a:pPr marL="0" indent="0">
              <a:buNone/>
            </a:pPr>
            <a:r>
              <a:rPr lang="en-US" sz="1400" dirty="0"/>
              <a:t>        if (!</a:t>
            </a:r>
            <a:r>
              <a:rPr lang="en-US" sz="1400" dirty="0" err="1"/>
              <a:t>neighbour</a:t>
            </a:r>
            <a:r>
              <a:rPr lang="en-US" sz="1400" dirty="0"/>
              <a:t>(</a:t>
            </a:r>
            <a:r>
              <a:rPr lang="en-US" sz="1400" dirty="0" err="1"/>
              <a:t>ret.x</a:t>
            </a:r>
            <a:r>
              <a:rPr lang="en-US" sz="1400" dirty="0"/>
              <a:t>, </a:t>
            </a:r>
            <a:r>
              <a:rPr lang="en-US" sz="1400" dirty="0" err="1"/>
              <a:t>ret.y</a:t>
            </a:r>
            <a:r>
              <a:rPr lang="en-US" sz="1400" dirty="0"/>
              <a:t>, </a:t>
            </a:r>
            <a:r>
              <a:rPr lang="en-US" sz="1400" dirty="0" err="1"/>
              <a:t>sx</a:t>
            </a:r>
            <a:r>
              <a:rPr lang="en-US" sz="1400" dirty="0"/>
              <a:t>, </a:t>
            </a:r>
            <a:r>
              <a:rPr lang="en-US" sz="1400" dirty="0" err="1"/>
              <a:t>sy</a:t>
            </a:r>
            <a:r>
              <a:rPr lang="en-US" sz="1400" dirty="0"/>
              <a:t>))</a:t>
            </a:r>
          </a:p>
          <a:p>
            <a:pPr marL="0" indent="0">
              <a:buNone/>
            </a:pPr>
            <a:r>
              <a:rPr lang="en-US" sz="1400" dirty="0"/>
              <a:t>            return false; </a:t>
            </a:r>
          </a:p>
          <a:p>
            <a:pPr marL="0" indent="0">
              <a:buNone/>
            </a:pPr>
            <a:r>
              <a:rPr lang="en-US" sz="1400" dirty="0"/>
              <a:t>        print(a);</a:t>
            </a:r>
          </a:p>
          <a:p>
            <a:pPr marL="0" indent="0">
              <a:buNone/>
            </a:pPr>
            <a:r>
              <a:rPr lang="en-US" sz="1400" dirty="0"/>
              <a:t>        return true;    } </a:t>
            </a:r>
          </a:p>
          <a:p>
            <a:pPr marL="0" indent="0">
              <a:buNone/>
            </a:pPr>
            <a:r>
              <a:rPr lang="en-US" sz="1400" dirty="0"/>
              <a:t>    // Driver Code</a:t>
            </a:r>
          </a:p>
          <a:p>
            <a:pPr marL="0" indent="0">
              <a:buNone/>
            </a:pPr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 {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xmlns="" id="{E4D23BBC-D199-1413-95C3-5E9E2F26E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038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// While we don't get a solution</a:t>
            </a:r>
          </a:p>
          <a:p>
            <a:pPr marL="0" indent="0">
              <a:buNone/>
            </a:pPr>
            <a:r>
              <a:rPr lang="en-US" sz="1400" dirty="0"/>
              <a:t>        while (!new GFG().</a:t>
            </a:r>
            <a:r>
              <a:rPr lang="en-US" sz="1400" dirty="0" err="1"/>
              <a:t>findClosedTour</a:t>
            </a:r>
            <a:r>
              <a:rPr lang="en-US" sz="1400" dirty="0"/>
              <a:t>())</a:t>
            </a:r>
          </a:p>
          <a:p>
            <a:pPr marL="0" indent="0">
              <a:buNone/>
            </a:pPr>
            <a:r>
              <a:rPr lang="en-US" sz="1400" dirty="0"/>
              <a:t>        {</a:t>
            </a:r>
          </a:p>
          <a:p>
            <a:pPr marL="0" indent="0">
              <a:buNone/>
            </a:pPr>
            <a:r>
              <a:rPr lang="en-US" sz="1400" dirty="0"/>
              <a:t>            ;</a:t>
            </a:r>
          </a:p>
          <a:p>
            <a:pPr marL="0" indent="0">
              <a:buNone/>
            </a:pPr>
            <a:r>
              <a:rPr lang="en-US" sz="1400" dirty="0"/>
              <a:t>        }    }     } </a:t>
            </a:r>
          </a:p>
          <a:p>
            <a:pPr marL="0" indent="0">
              <a:buNone/>
            </a:pPr>
            <a:r>
              <a:rPr lang="en-US" sz="1400" dirty="0"/>
              <a:t>class Cell</a:t>
            </a:r>
          </a:p>
          <a:p>
            <a:pPr marL="0" indent="0">
              <a:buNone/>
            </a:pPr>
            <a:r>
              <a:rPr lang="en-US" sz="1400" dirty="0"/>
              <a:t>{    int x;</a:t>
            </a:r>
          </a:p>
          <a:p>
            <a:pPr marL="0" indent="0">
              <a:buNone/>
            </a:pPr>
            <a:r>
              <a:rPr lang="en-US" sz="1400" dirty="0"/>
              <a:t>    int y </a:t>
            </a:r>
          </a:p>
          <a:p>
            <a:pPr marL="0" indent="0">
              <a:buNone/>
            </a:pPr>
            <a:r>
              <a:rPr lang="en-US" sz="1400" dirty="0"/>
              <a:t>    public Cell(int x, int y)</a:t>
            </a:r>
          </a:p>
          <a:p>
            <a:pPr marL="0" indent="0">
              <a:buNone/>
            </a:pPr>
            <a:r>
              <a:rPr lang="en-US" sz="1400" dirty="0"/>
              <a:t>    {        </a:t>
            </a:r>
            <a:r>
              <a:rPr lang="en-US" sz="1400" dirty="0" err="1"/>
              <a:t>this.x</a:t>
            </a:r>
            <a:r>
              <a:rPr lang="en-US" sz="1400" dirty="0"/>
              <a:t> = x;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this.y</a:t>
            </a:r>
            <a:r>
              <a:rPr lang="en-US" sz="1400" dirty="0"/>
              <a:t> = y; 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b="1" dirty="0"/>
              <a:t>Output: </a:t>
            </a:r>
          </a:p>
          <a:p>
            <a:pPr marL="0" indent="0">
              <a:buNone/>
            </a:pPr>
            <a:r>
              <a:rPr lang="en-US" sz="1400" dirty="0"/>
              <a:t>59    14    63    32    1    16    19    34    </a:t>
            </a:r>
          </a:p>
          <a:p>
            <a:pPr marL="0" indent="0">
              <a:buNone/>
            </a:pPr>
            <a:r>
              <a:rPr lang="en-US" sz="1400" dirty="0"/>
              <a:t>62    31    60    15    56    33    2    17    </a:t>
            </a:r>
          </a:p>
          <a:p>
            <a:pPr marL="0" indent="0">
              <a:buNone/>
            </a:pPr>
            <a:r>
              <a:rPr lang="en-US" sz="1400" dirty="0"/>
              <a:t>13    58    55    64    49    18    35    20    </a:t>
            </a:r>
          </a:p>
          <a:p>
            <a:pPr marL="0" indent="0">
              <a:buNone/>
            </a:pPr>
            <a:r>
              <a:rPr lang="en-US" sz="1400" dirty="0"/>
              <a:t>30    61    42    57    54    51    40    3    </a:t>
            </a:r>
          </a:p>
          <a:p>
            <a:pPr marL="0" indent="0">
              <a:buNone/>
            </a:pPr>
            <a:r>
              <a:rPr lang="en-US" sz="1400" dirty="0"/>
              <a:t>43    12    53    50    41    48    21    36    </a:t>
            </a:r>
          </a:p>
          <a:p>
            <a:pPr marL="0" indent="0">
              <a:buNone/>
            </a:pPr>
            <a:r>
              <a:rPr lang="en-US" sz="1400" dirty="0"/>
              <a:t>26    29    44    47    52    39    4    7    </a:t>
            </a:r>
          </a:p>
          <a:p>
            <a:pPr marL="0" indent="0">
              <a:buNone/>
            </a:pPr>
            <a:r>
              <a:rPr lang="en-US" sz="1400" dirty="0"/>
              <a:t>11    46    27    24    9    6    37    22    </a:t>
            </a:r>
          </a:p>
          <a:p>
            <a:pPr marL="0" indent="0">
              <a:buNone/>
            </a:pPr>
            <a:r>
              <a:rPr lang="en-US" sz="1400" dirty="0"/>
              <a:t>28    25    10    45    38    23    8    5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76200"/>
            <a:ext cx="6819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Warnsdorff’s</a:t>
            </a:r>
            <a:r>
              <a:rPr lang="en-US" sz="2000" b="1" dirty="0"/>
              <a:t> Algorithm </a:t>
            </a:r>
            <a:r>
              <a:rPr lang="en-US" sz="2000" b="1" dirty="0" smtClean="0"/>
              <a:t>–Knight’s Tour Problem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28451083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E05C01-356A-1701-67EC-AABBC4E8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819400"/>
            <a:ext cx="5867400" cy="1447800"/>
          </a:xfrm>
        </p:spPr>
        <p:txBody>
          <a:bodyPr/>
          <a:lstStyle/>
          <a:p>
            <a:r>
              <a:rPr lang="en-US" sz="3200" dirty="0"/>
              <a:t>Hamiltonian Cycle</a:t>
            </a:r>
          </a:p>
        </p:txBody>
      </p:sp>
    </p:spTree>
    <p:extLst>
      <p:ext uri="{BB962C8B-B14F-4D97-AF65-F5344CB8AC3E}">
        <p14:creationId xmlns:p14="http://schemas.microsoft.com/office/powerpoint/2010/main" val="2917142230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E18317-DA55-1208-61E1-C707F2084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6400"/>
            <a:ext cx="7467600" cy="39624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i="0" dirty="0">
                <a:solidFill>
                  <a:srgbClr val="202124"/>
                </a:solidFill>
                <a:effectLst/>
                <a:latin typeface="+mn-lt"/>
              </a:rPr>
              <a:t>Hamiltonian cycle is a path in a graph that visits each vertex exactly once and back to starting vertex.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202124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i="0" dirty="0">
                <a:solidFill>
                  <a:srgbClr val="202124"/>
                </a:solidFill>
                <a:effectLst/>
                <a:latin typeface="+mn-lt"/>
              </a:rPr>
              <a:t>This program is to determine if a given graph is a </a:t>
            </a:r>
            <a:r>
              <a:rPr lang="en-US" sz="1800" i="0" dirty="0" err="1">
                <a:solidFill>
                  <a:srgbClr val="202124"/>
                </a:solidFill>
                <a:effectLst/>
                <a:latin typeface="+mn-lt"/>
              </a:rPr>
              <a:t>hamiltonian</a:t>
            </a:r>
            <a:r>
              <a:rPr lang="en-US" sz="1800" i="0" dirty="0">
                <a:solidFill>
                  <a:srgbClr val="202124"/>
                </a:solidFill>
                <a:effectLst/>
                <a:latin typeface="+mn-lt"/>
              </a:rPr>
              <a:t> cycle or not.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202124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i="0" dirty="0">
                <a:solidFill>
                  <a:srgbClr val="202124"/>
                </a:solidFill>
                <a:effectLst/>
                <a:latin typeface="+mn-lt"/>
              </a:rPr>
              <a:t>This program assumes every vertex of the graph to be a part of </a:t>
            </a:r>
            <a:r>
              <a:rPr lang="en-US" sz="1800" i="0" dirty="0" err="1">
                <a:solidFill>
                  <a:srgbClr val="202124"/>
                </a:solidFill>
                <a:effectLst/>
                <a:latin typeface="+mn-lt"/>
              </a:rPr>
              <a:t>hamiltonian</a:t>
            </a:r>
            <a:r>
              <a:rPr lang="en-US" sz="1800" i="0" dirty="0">
                <a:solidFill>
                  <a:srgbClr val="202124"/>
                </a:solidFill>
                <a:effectLst/>
                <a:latin typeface="+mn-lt"/>
              </a:rPr>
              <a:t> path.</a:t>
            </a:r>
            <a:endParaRPr lang="en-US" sz="18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E05C01-356A-1701-67EC-AABBC4E8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-152400"/>
            <a:ext cx="5181600" cy="914400"/>
          </a:xfrm>
        </p:spPr>
        <p:txBody>
          <a:bodyPr/>
          <a:lstStyle/>
          <a:p>
            <a:r>
              <a:rPr lang="en-US" sz="3200" dirty="0"/>
              <a:t>Hamiltonian Cycle</a:t>
            </a:r>
          </a:p>
        </p:txBody>
      </p:sp>
    </p:spTree>
    <p:extLst>
      <p:ext uri="{BB962C8B-B14F-4D97-AF65-F5344CB8AC3E}">
        <p14:creationId xmlns:p14="http://schemas.microsoft.com/office/powerpoint/2010/main" val="1328181867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5D0556C-81A0-6B5A-0B15-6CC008EE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5715000"/>
          </a:xfrm>
        </p:spPr>
        <p:txBody>
          <a:bodyPr>
            <a:normAutofit fontScale="90000"/>
          </a:bodyPr>
          <a:lstStyle/>
          <a:p>
            <a:pPr eaLnBrk="0" hangingPunct="0"/>
            <a:r>
              <a:rPr lang="en-US" sz="2400" b="1" dirty="0">
                <a:latin typeface="+mn-lt"/>
              </a:rPr>
              <a:t>Example</a:t>
            </a:r>
            <a:r>
              <a:rPr lang="en-US" sz="1400" dirty="0">
                <a:latin typeface="+mn-lt"/>
              </a:rPr>
              <a:t/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/>
            </a:r>
            <a:br>
              <a:rPr lang="en-US" sz="1400" dirty="0">
                <a:latin typeface="+mn-lt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ea typeface="Times New Roman" panose="02020603050405020304" pitchFamily="18" charset="0"/>
              </a:rPr>
              <a:t>Hamiltonian Cycle in the following graph is {0, 1, 2, 4, 3, 0}.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(0)--(1)--(2)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|   / \   |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|  /   \  |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| /     \ |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(3)-------(4)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1800" dirty="0">
                <a:solidFill>
                  <a:srgbClr val="273239"/>
                </a:solidFill>
                <a:effectLst/>
                <a:latin typeface="+mn-lt"/>
                <a:ea typeface="Times New Roman" panose="02020603050405020304" pitchFamily="18" charset="0"/>
              </a:rPr>
              <a:t>And the following graph doesn’t contain any Hamiltonian Cycle.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(0)--(1)--(2)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|   / \   |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|  /   \  | 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| /     \ |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(3)      (4)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sz="1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968E0B08-7B9A-7950-CF93-23C377AE9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2025"/>
            <a:ext cx="65" cy="3731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BF586E01-815A-C622-2733-B0980E67F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358"/>
            <a:ext cx="19236" cy="1884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EE05C01-356A-1701-67EC-AABBC4E84DCA}"/>
              </a:ext>
            </a:extLst>
          </p:cNvPr>
          <p:cNvSpPr txBox="1">
            <a:spLocks/>
          </p:cNvSpPr>
          <p:nvPr/>
        </p:nvSpPr>
        <p:spPr bwMode="auto">
          <a:xfrm>
            <a:off x="133229" y="23949"/>
            <a:ext cx="5181600" cy="58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dirty="0" smtClean="0"/>
              <a:t>Hamiltonian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9738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F01F5D-A726-CE99-4489-6F6A14D37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685800"/>
            <a:ext cx="43434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class </a:t>
            </a:r>
            <a:r>
              <a:rPr lang="en-US" sz="1400" dirty="0" err="1" smtClean="0"/>
              <a:t>HamiltonianCycle</a:t>
            </a:r>
            <a:r>
              <a:rPr lang="en-US" sz="1400" dirty="0" smtClean="0"/>
              <a:t>{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final int V = 5;</a:t>
            </a:r>
          </a:p>
          <a:p>
            <a:pPr marL="0" indent="0">
              <a:buNone/>
            </a:pPr>
            <a:r>
              <a:rPr lang="en-US" sz="1400" dirty="0"/>
              <a:t>    int path[]; </a:t>
            </a:r>
          </a:p>
          <a:p>
            <a:pPr marL="0" indent="0">
              <a:buNone/>
            </a:pPr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/>
              <a:t>isSafe</a:t>
            </a:r>
            <a:r>
              <a:rPr lang="en-US" sz="1400" dirty="0"/>
              <a:t>(int v, int graph[][], int path[], int </a:t>
            </a:r>
            <a:r>
              <a:rPr lang="en-US" sz="1400" dirty="0" err="1"/>
              <a:t>pos</a:t>
            </a:r>
            <a:r>
              <a:rPr lang="en-US" sz="1400" dirty="0" smtClean="0"/>
              <a:t>){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</a:t>
            </a:r>
          </a:p>
          <a:p>
            <a:pPr marL="0" indent="0">
              <a:buNone/>
            </a:pPr>
            <a:r>
              <a:rPr lang="en-US" sz="1400" dirty="0"/>
              <a:t>        if (graph[path[pos - 1]][v] == 0)</a:t>
            </a:r>
          </a:p>
          <a:p>
            <a:pPr marL="0" indent="0">
              <a:buNone/>
            </a:pPr>
            <a:r>
              <a:rPr lang="en-US" sz="1400" dirty="0"/>
              <a:t>            return false;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 smtClean="0"/>
              <a:t>for </a:t>
            </a:r>
            <a:r>
              <a:rPr lang="en-US" sz="1400" dirty="0"/>
              <a:t>(int i = 0; i &lt; pos; i++)</a:t>
            </a:r>
          </a:p>
          <a:p>
            <a:pPr marL="0" indent="0">
              <a:buNone/>
            </a:pPr>
            <a:r>
              <a:rPr lang="en-US" sz="1400" dirty="0"/>
              <a:t>            if (path[</a:t>
            </a:r>
            <a:r>
              <a:rPr lang="en-US" sz="1400" dirty="0" err="1"/>
              <a:t>i</a:t>
            </a:r>
            <a:r>
              <a:rPr lang="en-US" sz="1400" dirty="0"/>
              <a:t>] == v)</a:t>
            </a:r>
          </a:p>
          <a:p>
            <a:pPr marL="0" indent="0">
              <a:buNone/>
            </a:pPr>
            <a:r>
              <a:rPr lang="en-US" sz="1400" dirty="0"/>
              <a:t>                return false; 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/>
              <a:t>return true;</a:t>
            </a:r>
          </a:p>
          <a:p>
            <a:pPr marL="0" indent="0">
              <a:buNone/>
            </a:pPr>
            <a:r>
              <a:rPr lang="en-US" sz="1400" dirty="0"/>
              <a:t>} </a:t>
            </a:r>
          </a:p>
          <a:p>
            <a:pPr marL="0" indent="0">
              <a:buNone/>
            </a:pPr>
            <a:r>
              <a:rPr lang="en-US" sz="1400" dirty="0"/>
              <a:t>  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hamCycleUtil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graph[][], </a:t>
            </a:r>
            <a:r>
              <a:rPr lang="en-US" sz="1400" dirty="0" err="1"/>
              <a:t>int</a:t>
            </a:r>
            <a:r>
              <a:rPr lang="en-US" sz="1400" dirty="0"/>
              <a:t> path[],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pos</a:t>
            </a:r>
            <a:r>
              <a:rPr lang="en-US" sz="1400" dirty="0"/>
              <a:t>){</a:t>
            </a:r>
          </a:p>
          <a:p>
            <a:pPr marL="0" indent="0">
              <a:buNone/>
            </a:pPr>
            <a:r>
              <a:rPr lang="en-US" sz="1400" dirty="0"/>
              <a:t>if (</a:t>
            </a:r>
            <a:r>
              <a:rPr lang="en-US" sz="1400" dirty="0" err="1"/>
              <a:t>pos</a:t>
            </a:r>
            <a:r>
              <a:rPr lang="en-US" sz="1400" dirty="0"/>
              <a:t> == V){</a:t>
            </a:r>
          </a:p>
          <a:p>
            <a:pPr marL="0" indent="0">
              <a:buNone/>
            </a:pPr>
            <a:r>
              <a:rPr lang="en-US" sz="1400" dirty="0"/>
              <a:t>            if (graph[path[</a:t>
            </a:r>
            <a:r>
              <a:rPr lang="en-US" sz="1400" dirty="0" err="1"/>
              <a:t>pos</a:t>
            </a:r>
            <a:r>
              <a:rPr lang="en-US" sz="1400" dirty="0"/>
              <a:t> - 1]][path[0]] == 1)</a:t>
            </a:r>
          </a:p>
          <a:p>
            <a:pPr marL="0" indent="0">
              <a:buNone/>
            </a:pPr>
            <a:r>
              <a:rPr lang="en-US" sz="1400" dirty="0"/>
              <a:t>                return true;</a:t>
            </a:r>
          </a:p>
          <a:p>
            <a:pPr marL="0" indent="0">
              <a:buNone/>
            </a:pPr>
            <a:r>
              <a:rPr lang="en-US" sz="1400" dirty="0"/>
              <a:t>            else</a:t>
            </a:r>
          </a:p>
          <a:p>
            <a:pPr marL="0" indent="0">
              <a:buNone/>
            </a:pPr>
            <a:r>
              <a:rPr lang="en-US" sz="1400" dirty="0"/>
              <a:t>                return false;</a:t>
            </a:r>
          </a:p>
          <a:p>
            <a:pPr marL="0" indent="0">
              <a:buNone/>
            </a:pPr>
            <a:r>
              <a:rPr lang="en-US" sz="1400" dirty="0"/>
              <a:t>        } 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73D480A-4F86-29A0-1639-7DA19438F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038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       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for (int v = 1; </a:t>
            </a:r>
            <a:r>
              <a:rPr lang="en-US" sz="1400" dirty="0" smtClean="0"/>
              <a:t>v </a:t>
            </a:r>
            <a:r>
              <a:rPr lang="en-US" sz="1400" dirty="0"/>
              <a:t>&lt; V; v</a:t>
            </a:r>
            <a:r>
              <a:rPr lang="en-US" sz="1400" dirty="0" smtClean="0"/>
              <a:t>++){</a:t>
            </a:r>
          </a:p>
          <a:p>
            <a:pPr marL="0" indent="0">
              <a:buNone/>
            </a:pPr>
            <a:r>
              <a:rPr lang="en-US" sz="1400" dirty="0"/>
              <a:t>if (</a:t>
            </a:r>
            <a:r>
              <a:rPr lang="en-US" sz="1400" dirty="0" err="1"/>
              <a:t>isSafe</a:t>
            </a:r>
            <a:r>
              <a:rPr lang="en-US" sz="1400" dirty="0"/>
              <a:t>(v, graph, path, </a:t>
            </a:r>
            <a:r>
              <a:rPr lang="en-US" sz="1400" dirty="0" err="1"/>
              <a:t>pos</a:t>
            </a:r>
            <a:r>
              <a:rPr lang="en-US" sz="1400" dirty="0"/>
              <a:t>)){</a:t>
            </a:r>
            <a:br>
              <a:rPr lang="en-US" sz="1400" dirty="0"/>
            </a:br>
            <a:r>
              <a:rPr lang="en-US" sz="1400" dirty="0"/>
              <a:t>                path[</a:t>
            </a:r>
            <a:r>
              <a:rPr lang="en-US" sz="1400" dirty="0" err="1"/>
              <a:t>pos</a:t>
            </a:r>
            <a:r>
              <a:rPr lang="en-US" sz="1400" dirty="0"/>
              <a:t>] = v;</a:t>
            </a:r>
            <a:br>
              <a:rPr lang="en-US" sz="1400" dirty="0"/>
            </a:br>
            <a:r>
              <a:rPr lang="en-US" sz="1400" dirty="0"/>
              <a:t>if (</a:t>
            </a:r>
            <a:r>
              <a:rPr lang="en-US" sz="1400" dirty="0" err="1"/>
              <a:t>hamCycleUtil</a:t>
            </a:r>
            <a:r>
              <a:rPr lang="en-US" sz="1400" dirty="0"/>
              <a:t>(graph, path, </a:t>
            </a:r>
            <a:r>
              <a:rPr lang="en-US" sz="1400" dirty="0" err="1"/>
              <a:t>pos</a:t>
            </a:r>
            <a:r>
              <a:rPr lang="en-US" sz="1400" dirty="0"/>
              <a:t> + 1) == true)</a:t>
            </a:r>
            <a:br>
              <a:rPr lang="en-US" sz="1400" dirty="0"/>
            </a:br>
            <a:r>
              <a:rPr lang="en-US" sz="1400" dirty="0"/>
              <a:t>                    return true; </a:t>
            </a:r>
            <a:br>
              <a:rPr lang="en-US" sz="1400" dirty="0"/>
            </a:br>
            <a:r>
              <a:rPr lang="en-US" sz="1400" dirty="0"/>
              <a:t>	path[</a:t>
            </a:r>
            <a:r>
              <a:rPr lang="en-US" sz="1400" dirty="0" err="1"/>
              <a:t>pos</a:t>
            </a:r>
            <a:r>
              <a:rPr lang="en-US" sz="1400" dirty="0"/>
              <a:t>] = -1;</a:t>
            </a:r>
            <a:br>
              <a:rPr lang="en-US" sz="1400" dirty="0"/>
            </a:br>
            <a:r>
              <a:rPr lang="en-US" sz="1400" dirty="0"/>
              <a:t>            }        } </a:t>
            </a:r>
            <a:br>
              <a:rPr lang="en-US" sz="1400" dirty="0"/>
            </a:br>
            <a:r>
              <a:rPr lang="en-US" sz="1400" dirty="0"/>
              <a:t>return false;    } </a:t>
            </a:r>
            <a:br>
              <a:rPr lang="en-US" sz="1400" dirty="0"/>
            </a:br>
            <a:r>
              <a:rPr lang="en-US" sz="1400" dirty="0"/>
              <a:t>    {</a:t>
            </a:r>
            <a:br>
              <a:rPr lang="en-US" sz="1400" dirty="0"/>
            </a:br>
            <a:r>
              <a:rPr lang="en-US" sz="1400" dirty="0"/>
              <a:t>        path = new </a:t>
            </a:r>
            <a:r>
              <a:rPr lang="en-US" sz="1400" dirty="0" err="1"/>
              <a:t>int</a:t>
            </a:r>
            <a:r>
              <a:rPr lang="en-US" sz="1400" dirty="0"/>
              <a:t>[V];</a:t>
            </a:r>
            <a:br>
              <a:rPr lang="en-US" sz="1400" dirty="0"/>
            </a:br>
            <a:r>
              <a:rPr lang="en-US" sz="1400" dirty="0"/>
              <a:t>        for (</a:t>
            </a:r>
            <a:r>
              <a:rPr lang="en-US" sz="1400" dirty="0" err="1"/>
              <a:t>int</a:t>
            </a:r>
            <a:r>
              <a:rPr lang="en-US" sz="1400" dirty="0"/>
              <a:t> i = 0; i &lt; V; i++)</a:t>
            </a:r>
            <a:br>
              <a:rPr lang="en-US" sz="1400" dirty="0"/>
            </a:br>
            <a:r>
              <a:rPr lang="en-US" sz="1400" dirty="0"/>
              <a:t>            path[i] = -1;</a:t>
            </a:r>
            <a:br>
              <a:rPr lang="en-US" sz="1400" dirty="0"/>
            </a:br>
            <a:r>
              <a:rPr lang="en-US" sz="1400" dirty="0"/>
              <a:t>path[0] = 0;</a:t>
            </a:r>
          </a:p>
          <a:p>
            <a:pPr marL="0" indent="0">
              <a:buNone/>
            </a:pPr>
            <a:r>
              <a:rPr lang="en-US" sz="1400" dirty="0"/>
              <a:t>        if (</a:t>
            </a:r>
            <a:r>
              <a:rPr lang="en-US" sz="1400" dirty="0" err="1"/>
              <a:t>hamCycleUtil</a:t>
            </a:r>
            <a:r>
              <a:rPr lang="en-US" sz="1400" dirty="0"/>
              <a:t>(graph, path, 1) == false){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System.out.println</a:t>
            </a:r>
            <a:r>
              <a:rPr lang="en-US" sz="1400" dirty="0"/>
              <a:t>("\</a:t>
            </a:r>
            <a:r>
              <a:rPr lang="en-US" sz="1400" dirty="0" err="1"/>
              <a:t>nSolution</a:t>
            </a:r>
            <a:r>
              <a:rPr lang="en-US" sz="1400" dirty="0"/>
              <a:t> does not exist");</a:t>
            </a:r>
          </a:p>
          <a:p>
            <a:pPr marL="0" indent="0">
              <a:buNone/>
            </a:pPr>
            <a:r>
              <a:rPr lang="en-US" sz="1400" dirty="0"/>
              <a:t>            return 0;</a:t>
            </a:r>
          </a:p>
          <a:p>
            <a:pPr marL="0" indent="0">
              <a:buNone/>
            </a:pPr>
            <a:r>
              <a:rPr lang="en-US" sz="1400" dirty="0"/>
              <a:t>        } 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printSolution</a:t>
            </a:r>
            <a:r>
              <a:rPr lang="en-US" sz="1400" dirty="0"/>
              <a:t>(path);</a:t>
            </a:r>
          </a:p>
          <a:p>
            <a:pPr marL="0" indent="0">
              <a:buNone/>
            </a:pPr>
            <a:r>
              <a:rPr lang="en-US" sz="1400" dirty="0"/>
              <a:t>        return 1;</a:t>
            </a:r>
          </a:p>
          <a:p>
            <a:pPr marL="0" indent="0">
              <a:buNone/>
            </a:pPr>
            <a:r>
              <a:rPr lang="en-US" sz="1400" dirty="0"/>
              <a:t>    } 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EE05C01-356A-1701-67EC-AABBC4E84DCA}"/>
              </a:ext>
            </a:extLst>
          </p:cNvPr>
          <p:cNvSpPr txBox="1">
            <a:spLocks/>
          </p:cNvSpPr>
          <p:nvPr/>
        </p:nvSpPr>
        <p:spPr bwMode="auto">
          <a:xfrm>
            <a:off x="152400" y="117566"/>
            <a:ext cx="5181600" cy="58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dirty="0" smtClean="0"/>
              <a:t>Hamiltonian Cycle-Example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5009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3" id="{F1E59B11-9CF5-4456-816A-FC69754ED7CC}" vid="{26E5F4DA-0996-4936-87C6-2D7B297F8B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1993</Words>
  <Application>Microsoft Office PowerPoint</Application>
  <PresentationFormat>On-screen Show (4:3)</PresentationFormat>
  <Paragraphs>336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Smart_ppt_Theme</vt:lpstr>
      <vt:lpstr>Warnsdorff’s Algorithm </vt:lpstr>
      <vt:lpstr> </vt:lpstr>
      <vt:lpstr>PowerPoint Presentation</vt:lpstr>
      <vt:lpstr>  </vt:lpstr>
      <vt:lpstr>PowerPoint Presentation</vt:lpstr>
      <vt:lpstr>Hamiltonian Cycle</vt:lpstr>
      <vt:lpstr>Hamiltonian Cycle</vt:lpstr>
      <vt:lpstr>Example  Hamiltonian Cycle in the following graph is {0, 1, 2, 4, 3, 0}.   (0)--(1)--(2)  |   / \   |  |  /   \  |   | /     \ | (3)-------(4)  And the following graph doesn’t contain any Hamiltonian Cycle.  (0)--(1)--(2)  |   / \   |  |  /   \  |   | /     \ | (3)      (4)    </vt:lpstr>
      <vt:lpstr>PowerPoint Presentation</vt:lpstr>
      <vt:lpstr>PowerPoint Presentation</vt:lpstr>
      <vt:lpstr>/* Let us create the following graph            (0)--(1)--(2)             |   / \   |             |  /   \  |             | /     \ |            (3)       (4)    */         int graph2[][] = {{0, 1, 0, 1, 0},             {1, 0, 1, 1, 1},             {0, 1, 0, 0, 1},             {1, 1, 0, 0, 0},             {0, 1, 1, 0, 0},         };          // Print the solution         hamiltonian.hamCycle(graph2);     } }  Output: Solution Exists: Following is one Hamiltonian Cycle  0  1  2  4  3  0</vt:lpstr>
      <vt:lpstr>Kruskal's Algorithm</vt:lpstr>
      <vt:lpstr>Kruskal's Algorithm</vt:lpstr>
      <vt:lpstr> </vt:lpstr>
      <vt:lpstr>Kruskal's Algorithm-Example</vt:lpstr>
      <vt:lpstr>// it is used to create subset with single element           for (int vertex = 0; vertex &lt; vertices; ++vertex) {               subsetArray[vertex].parent = vertex;               subsetArray[vertex].value = 0;           }           index = 0;                     // use for loop to pick the smallers edge from the edges and increment the index for next iteration           while (newEdge &lt; vertices - 1) {               // create an instance of Edge for next edge               Edge nextEdge = new Edge();               nextEdge = edgeArray[index++];                             int nextSource = findSetOfElement(subsetArray, nextEdge.source);               int nextDestination = findSetOfElement(subsetArray, nextEdge.destination);                             //if the edge doesn't create cycle after including it, we add it in the result and increment the index               if (nextSource != nextDestination) {                   finalResult[newEdge++] = nextEdge;                   performUnion(subsetArray, nextSource, nextDestination);               }          } </vt:lpstr>
      <vt:lpstr>else if (subsetArray[nextSourceRoot].value &gt; subsetArray[nextDestinationRoot].value)               subsetArray[nextDestinationRoot].parent = nextSourceRoot;           else {               subsetArray[nextDestinationRoot].parent = nextSourceRoot;               subsetArray[nextSourceRoot].value++;           }      }         //main() method starts       public static void main(String[] args) {                     int v, e;           //create scanner class object to get input from user           Scanner sc = new Scanner(System.in);                     //show custom message           System.out.println("Enter number of vertices: ");                     //store user entered value into variable v           v = sc.nextInt();   //show custom message           System.out.println("Enter number of edges");                     //store user entered value into variable e           e = sc.nextInt();                     KruskalAlgorithm graph = new KruskalAlgorithm(v, e); </vt:lpstr>
      <vt:lpstr>Output</vt:lpstr>
      <vt:lpstr>Thank You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2016-08-04T05:36:12Z</dcterms:created>
  <dcterms:modified xsi:type="dcterms:W3CDTF">2022-11-18T06:00:06Z</dcterms:modified>
</cp:coreProperties>
</file>