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7"/>
  </p:notesMasterIdLst>
  <p:sldIdLst>
    <p:sldId id="259" r:id="rId2"/>
    <p:sldId id="1206" r:id="rId3"/>
    <p:sldId id="1205" r:id="rId4"/>
    <p:sldId id="1202" r:id="rId5"/>
    <p:sldId id="1029" r:id="rId6"/>
    <p:sldId id="975" r:id="rId7"/>
    <p:sldId id="1207" r:id="rId8"/>
    <p:sldId id="1204" r:id="rId9"/>
    <p:sldId id="1210" r:id="rId10"/>
    <p:sldId id="1137" r:id="rId11"/>
    <p:sldId id="1209" r:id="rId12"/>
    <p:sldId id="1159" r:id="rId13"/>
    <p:sldId id="1160" r:id="rId14"/>
    <p:sldId id="1162" r:id="rId15"/>
    <p:sldId id="9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206"/>
            <p14:sldId id="1205"/>
            <p14:sldId id="1202"/>
            <p14:sldId id="1029"/>
            <p14:sldId id="975"/>
            <p14:sldId id="1207"/>
            <p14:sldId id="1204"/>
            <p14:sldId id="1210"/>
            <p14:sldId id="1137"/>
            <p14:sldId id="1209"/>
            <p14:sldId id="1159"/>
            <p14:sldId id="1160"/>
            <p14:sldId id="1162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3072">
          <p15:clr>
            <a:srgbClr val="A4A3A4"/>
          </p15:clr>
        </p15:guide>
        <p15:guide id="6" pos="384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8225" autoAdjust="0"/>
  </p:normalViewPr>
  <p:slideViewPr>
    <p:cSldViewPr>
      <p:cViewPr varScale="1">
        <p:scale>
          <a:sx n="70" d="100"/>
          <a:sy n="70" d="100"/>
        </p:scale>
        <p:origin x="-1260" y="-96"/>
      </p:cViewPr>
      <p:guideLst>
        <p:guide orient="horz" pos="2160"/>
        <p:guide orient="horz" pos="576"/>
        <p:guide pos="2880"/>
        <p:guide pos="288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2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971800"/>
            <a:ext cx="80010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ARRAYS</a:t>
            </a:r>
            <a:endParaRPr lang="en-IN" sz="18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147035"/>
            <a:ext cx="8229600" cy="914400"/>
          </a:xfrm>
        </p:spPr>
        <p:txBody>
          <a:bodyPr/>
          <a:lstStyle/>
          <a:p>
            <a:r>
              <a:rPr lang="en-US" sz="3200" dirty="0" smtClean="0"/>
              <a:t>Example:2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3927" y="767365"/>
            <a:ext cx="4038600" cy="5351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Main{</a:t>
            </a:r>
          </a:p>
          <a:p>
            <a:pPr marL="0" indent="0">
              <a:buNone/>
            </a:pPr>
            <a:r>
              <a:rPr lang="en-US" sz="1400" dirty="0" smtClean="0"/>
              <a:t>        public 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findMaxProduct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[] A){</a:t>
            </a:r>
          </a:p>
          <a:p>
            <a:pPr marL="0" indent="0">
              <a:buNone/>
            </a:pPr>
            <a:r>
              <a:rPr lang="en-US" sz="1400" dirty="0" smtClean="0"/>
              <a:t>                if (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 == 0) {</a:t>
            </a:r>
          </a:p>
          <a:p>
            <a:pPr marL="0" indent="0">
              <a:buNone/>
            </a:pPr>
            <a:r>
              <a:rPr lang="en-US" sz="1400" dirty="0" smtClean="0"/>
              <a:t>            return 0;</a:t>
            </a:r>
          </a:p>
          <a:p>
            <a:pPr marL="0" indent="0">
              <a:buNone/>
            </a:pPr>
            <a:r>
              <a:rPr lang="en-US" sz="1400" dirty="0" smtClean="0"/>
              <a:t>        } </a:t>
            </a:r>
          </a:p>
          <a:p>
            <a:pPr marL="0" indent="0">
              <a:buNone/>
            </a:pPr>
            <a:r>
              <a:rPr lang="en-US" sz="1400" dirty="0" smtClean="0"/>
              <a:t> maximum and minimum product</a:t>
            </a:r>
          </a:p>
          <a:p>
            <a:pPr marL="0" indent="0">
              <a:buNone/>
            </a:pPr>
            <a:r>
              <a:rPr lang="en-US" sz="1400" dirty="0" smtClean="0"/>
              <a:t>        </a:t>
            </a:r>
          </a:p>
          <a:p>
            <a:pPr marL="0" indent="0"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max_ending</a:t>
            </a:r>
            <a:r>
              <a:rPr lang="en-US" sz="1400" dirty="0" smtClean="0"/>
              <a:t> = A[0], </a:t>
            </a:r>
            <a:r>
              <a:rPr lang="en-US" sz="1400" dirty="0" err="1" smtClean="0"/>
              <a:t>min_ending</a:t>
            </a:r>
            <a:r>
              <a:rPr lang="en-US" sz="1400" dirty="0" smtClean="0"/>
              <a:t> = A[0];</a:t>
            </a:r>
          </a:p>
          <a:p>
            <a:pPr marL="0" indent="0">
              <a:buNone/>
            </a:pPr>
            <a:r>
              <a:rPr lang="en-US" sz="1400" dirty="0" smtClean="0"/>
              <a:t>        </a:t>
            </a:r>
          </a:p>
          <a:p>
            <a:pPr marL="0" indent="0"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max_so_far</a:t>
            </a:r>
            <a:r>
              <a:rPr lang="en-US" sz="1400" dirty="0" smtClean="0"/>
              <a:t> = A[0]; </a:t>
            </a:r>
          </a:p>
          <a:p>
            <a:pPr marL="0" indent="0">
              <a:buNone/>
            </a:pPr>
            <a:r>
              <a:rPr lang="en-US" sz="1400" dirty="0" smtClean="0"/>
              <a:t>        </a:t>
            </a:r>
          </a:p>
          <a:p>
            <a:pPr marL="0" indent="0">
              <a:buNone/>
            </a:pPr>
            <a:r>
              <a:rPr lang="en-US" sz="1400" dirty="0" smtClean="0"/>
              <a:t>        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i = 1; i &lt; </a:t>
            </a:r>
            <a:r>
              <a:rPr lang="en-US" sz="1400" dirty="0" err="1" smtClean="0"/>
              <a:t>A.length</a:t>
            </a:r>
            <a:r>
              <a:rPr lang="en-US" sz="1400" dirty="0" smtClean="0"/>
              <a:t>; i++){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9545860"/>
              </p:ext>
            </p:extLst>
          </p:nvPr>
        </p:nvGraphicFramePr>
        <p:xfrm>
          <a:off x="4654550" y="767365"/>
          <a:ext cx="3962400" cy="4876799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767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{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u="none" strike="noStrike" dirty="0" err="1" smtClean="0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400" u="none" strike="noStrike" dirty="0" smtClean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temp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=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max_ending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;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</a:t>
                      </a:r>
                      <a:r>
                        <a:rPr lang="en-US" sz="1400" u="none" strike="noStrike" dirty="0" err="1" smtClean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max_ending</a:t>
                      </a:r>
                      <a:r>
                        <a:rPr lang="en-US" sz="1400" u="none" strike="noStrike" dirty="0" smtClean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= </a:t>
                      </a:r>
                      <a:r>
                        <a:rPr lang="en-US" sz="1400" u="none" strike="noStrike" dirty="0" err="1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Integer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],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Integer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max_ending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                                        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min_ending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));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min_ending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= </a:t>
                      </a:r>
                      <a:r>
                        <a:rPr lang="en-US" sz="1400" u="none" strike="noStrike" dirty="0" err="1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Integer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min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],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Integer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min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temp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                                        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]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min_ending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));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    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max_so_far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= </a:t>
                      </a:r>
                      <a:r>
                        <a:rPr lang="en-US" sz="1400" u="none" strike="noStrike" dirty="0" err="1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Integer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max_so_far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max_ending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);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}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        </a:t>
                      </a:r>
                      <a:r>
                        <a:rPr lang="en-US" sz="1400" u="none" strike="noStrike" dirty="0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return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max_so_far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;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}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u="none" strike="noStrike" dirty="0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public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void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main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String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[]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args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{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</a:t>
                      </a:r>
                      <a:r>
                        <a:rPr lang="en-US" sz="1400" u="none" strike="noStrike" dirty="0" err="1">
                          <a:solidFill>
                            <a:srgbClr val="80008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[]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= 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{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-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-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-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rgbClr val="CE0000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};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    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System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out</a:t>
                      </a:r>
                      <a:r>
                        <a:rPr lang="en-US" sz="1400" u="none" strike="noStrike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print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880000"/>
                          </a:solidFill>
                          <a:effectLst/>
                          <a:latin typeface="+mn-lt"/>
                        </a:rPr>
                        <a:t>"The maximum product of a subarray is "</a:t>
                      </a:r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US" sz="1400" u="none" strike="noStrike" dirty="0" err="1">
                          <a:solidFill>
                            <a:srgbClr val="004ED0"/>
                          </a:solidFill>
                          <a:effectLst/>
                          <a:latin typeface="+mn-lt"/>
                        </a:rPr>
                        <a:t>findMaxProduct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002D7A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140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));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u="none" strike="noStrike" dirty="0">
                          <a:solidFill>
                            <a:srgbClr val="006FE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}}</a:t>
                      </a:r>
                    </a:p>
                    <a:p>
                      <a:pPr algn="l" fontAlgn="base"/>
                      <a:r>
                        <a:rPr lang="en-US" sz="1400" b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Output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: The maximum </a:t>
                      </a:r>
                      <a:r>
                        <a:rPr lang="en-US" sz="140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productof</a:t>
                      </a:r>
                      <a:r>
                        <a:rPr lang="en-US" sz="140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a subarray is 1600</a:t>
                      </a:r>
                      <a:endParaRPr lang="en-US" sz="14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422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Maximum sum of hour glass in matrix</a:t>
            </a:r>
            <a:endParaRPr lang="en-IN" sz="1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8584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685800"/>
            <a:ext cx="8229600" cy="914400"/>
          </a:xfrm>
        </p:spPr>
        <p:txBody>
          <a:bodyPr anchor="ctr"/>
          <a:lstStyle/>
          <a:p>
            <a:r>
              <a:rPr lang="en-US" sz="2400" b="1" dirty="0"/>
              <a:t>Maximum sum of hour glass in </a:t>
            </a:r>
            <a:r>
              <a:rPr lang="en-US" sz="2400" b="1" dirty="0" smtClean="0"/>
              <a:t>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038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/>
              <a:t>Definition:</a:t>
            </a:r>
          </a:p>
          <a:p>
            <a:pPr marL="0" indent="0">
              <a:buNone/>
            </a:pPr>
            <a:r>
              <a:rPr lang="en-US" sz="2600" dirty="0"/>
              <a:t>	Given a 2D matrix, the task is that we find maximum sum of a hour glass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b="1" dirty="0"/>
              <a:t>Examples:</a:t>
            </a:r>
          </a:p>
          <a:p>
            <a:pPr marL="0" indent="0">
              <a:buNone/>
            </a:pPr>
            <a:r>
              <a:rPr lang="en-US" sz="2600" dirty="0"/>
              <a:t>An hour glass is made of 7 cells</a:t>
            </a:r>
          </a:p>
          <a:p>
            <a:pPr marL="0" indent="0">
              <a:buNone/>
            </a:pPr>
            <a:r>
              <a:rPr lang="en-US" sz="2600" dirty="0"/>
              <a:t>in following form.</a:t>
            </a:r>
          </a:p>
          <a:p>
            <a:pPr marL="0" indent="0">
              <a:buNone/>
            </a:pPr>
            <a:r>
              <a:rPr lang="en-US" sz="2600" dirty="0"/>
              <a:t>    A B C</a:t>
            </a:r>
          </a:p>
          <a:p>
            <a:pPr marL="0" indent="0">
              <a:buNone/>
            </a:pPr>
            <a:r>
              <a:rPr lang="en-US" sz="2600" dirty="0"/>
              <a:t>      D</a:t>
            </a:r>
          </a:p>
          <a:p>
            <a:pPr marL="0" indent="0">
              <a:buNone/>
            </a:pPr>
            <a:r>
              <a:rPr lang="en-US" sz="2600" dirty="0"/>
              <a:t>    E F </a:t>
            </a:r>
            <a:r>
              <a:rPr lang="en-US" sz="2600" dirty="0" smtClean="0"/>
              <a:t>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 smtClean="0"/>
              <a:t>Examples</a:t>
            </a:r>
            <a:r>
              <a:rPr lang="en-US" sz="2600" b="1" dirty="0"/>
              <a:t>:</a:t>
            </a: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b="1" dirty="0"/>
              <a:t>Input :</a:t>
            </a:r>
            <a:r>
              <a:rPr lang="en-US" sz="2600" dirty="0"/>
              <a:t> 1 1 1 0 0 </a:t>
            </a:r>
          </a:p>
          <a:p>
            <a:pPr marL="0" indent="0">
              <a:buNone/>
            </a:pPr>
            <a:r>
              <a:rPr lang="en-US" sz="2600" dirty="0"/>
              <a:t>        0 1 0 0 0 </a:t>
            </a:r>
          </a:p>
          <a:p>
            <a:pPr marL="0" indent="0">
              <a:buNone/>
            </a:pPr>
            <a:r>
              <a:rPr lang="en-US" sz="2600" dirty="0"/>
              <a:t>        1 1 1 0 0 </a:t>
            </a:r>
          </a:p>
          <a:p>
            <a:pPr marL="0" indent="0">
              <a:buNone/>
            </a:pPr>
            <a:r>
              <a:rPr lang="en-US" sz="2600" dirty="0"/>
              <a:t>        0 0 0 0 0 </a:t>
            </a:r>
          </a:p>
          <a:p>
            <a:pPr marL="0" indent="0">
              <a:buNone/>
            </a:pPr>
            <a:r>
              <a:rPr lang="en-US" sz="2600" dirty="0"/>
              <a:t>        0 0 0 0 0 </a:t>
            </a:r>
          </a:p>
          <a:p>
            <a:pPr marL="0" indent="0">
              <a:buNone/>
            </a:pPr>
            <a:r>
              <a:rPr lang="en-US" sz="2600" dirty="0"/>
              <a:t>                       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4038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Output :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Below is the hour glass with</a:t>
            </a:r>
          </a:p>
          <a:p>
            <a:pPr marL="0" indent="0">
              <a:buNone/>
            </a:pPr>
            <a:r>
              <a:rPr lang="en-US" sz="2600" dirty="0"/>
              <a:t>maximum sum:</a:t>
            </a:r>
          </a:p>
          <a:p>
            <a:pPr marL="0" indent="0">
              <a:buNone/>
            </a:pPr>
            <a:r>
              <a:rPr lang="en-US" sz="2600" dirty="0"/>
              <a:t>1 1 1 </a:t>
            </a:r>
          </a:p>
          <a:p>
            <a:pPr marL="0" indent="0">
              <a:buNone/>
            </a:pPr>
            <a:r>
              <a:rPr lang="en-US" sz="2600" dirty="0"/>
              <a:t>  1</a:t>
            </a:r>
          </a:p>
          <a:p>
            <a:pPr marL="0" indent="0">
              <a:buNone/>
            </a:pPr>
            <a:r>
              <a:rPr lang="en-US" sz="2600" dirty="0"/>
              <a:t>1 1 1</a:t>
            </a:r>
          </a:p>
          <a:p>
            <a:pPr marL="0" indent="0">
              <a:buNone/>
            </a:pPr>
            <a:r>
              <a:rPr lang="en-US" sz="2600" b="1" dirty="0"/>
              <a:t>Input :</a:t>
            </a:r>
            <a:r>
              <a:rPr lang="en-US" sz="2600" dirty="0"/>
              <a:t> 0 3 0 0 0</a:t>
            </a:r>
          </a:p>
          <a:p>
            <a:pPr marL="0" indent="0">
              <a:buNone/>
            </a:pPr>
            <a:r>
              <a:rPr lang="en-US" sz="2600" dirty="0"/>
              <a:t>        0 1 0 0 0</a:t>
            </a:r>
          </a:p>
          <a:p>
            <a:pPr marL="0" indent="0">
              <a:buNone/>
            </a:pPr>
            <a:r>
              <a:rPr lang="en-US" sz="2600" dirty="0"/>
              <a:t>        1 1 1 0 0</a:t>
            </a:r>
          </a:p>
          <a:p>
            <a:pPr marL="0" indent="0">
              <a:buNone/>
            </a:pPr>
            <a:r>
              <a:rPr lang="en-US" sz="2600" dirty="0"/>
              <a:t>        0 0 2 4 4</a:t>
            </a:r>
          </a:p>
          <a:p>
            <a:pPr marL="0" indent="0">
              <a:buNone/>
            </a:pPr>
            <a:r>
              <a:rPr lang="en-US" sz="2600" dirty="0"/>
              <a:t>        0 0 0 2 4</a:t>
            </a:r>
          </a:p>
          <a:p>
            <a:pPr marL="0" indent="0">
              <a:buNone/>
            </a:pPr>
            <a:r>
              <a:rPr lang="en-US" sz="2600" b="1" dirty="0"/>
              <a:t>Output :</a:t>
            </a:r>
            <a:r>
              <a:rPr lang="en-US" sz="2600" dirty="0"/>
              <a:t> 11</a:t>
            </a:r>
          </a:p>
          <a:p>
            <a:pPr marL="0" indent="0">
              <a:buNone/>
            </a:pPr>
            <a:r>
              <a:rPr lang="en-US" sz="2600" dirty="0"/>
              <a:t>Below is the hour glass with</a:t>
            </a:r>
          </a:p>
          <a:p>
            <a:pPr marL="0" indent="0">
              <a:buNone/>
            </a:pPr>
            <a:r>
              <a:rPr lang="en-US" sz="2600" dirty="0"/>
              <a:t>maximum sum</a:t>
            </a:r>
          </a:p>
          <a:p>
            <a:pPr marL="0" indent="0">
              <a:buNone/>
            </a:pPr>
            <a:r>
              <a:rPr lang="en-US" sz="2600" dirty="0"/>
              <a:t>1 0 0</a:t>
            </a:r>
          </a:p>
          <a:p>
            <a:pPr marL="0" indent="0">
              <a:buNone/>
            </a:pPr>
            <a:r>
              <a:rPr lang="en-US" sz="2600" dirty="0"/>
              <a:t>  4</a:t>
            </a:r>
          </a:p>
          <a:p>
            <a:pPr marL="0" indent="0">
              <a:buNone/>
            </a:pPr>
            <a:r>
              <a:rPr lang="en-US" sz="2600" dirty="0"/>
              <a:t>0 2 4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97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	</a:t>
            </a:r>
            <a:endParaRPr lang="en-IN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2619"/>
            <a:ext cx="8077200" cy="511024"/>
          </a:xfrm>
        </p:spPr>
        <p:txBody>
          <a:bodyPr/>
          <a:lstStyle/>
          <a:p>
            <a:r>
              <a:rPr lang="en-US" dirty="0" smtClean="0"/>
              <a:t>Example:1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76200" y="1199106"/>
            <a:ext cx="403859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java.io.*;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GFG 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C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findMaxSum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[][]mat)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(R 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|| C 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max_sum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Integer.MIN_VALUE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&lt; R -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++)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j &lt; C -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j++)</a:t>
            </a:r>
            <a:endParaRPr lang="en-US" sz="1600" dirty="0">
              <a:latin typeface="+mn-lt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{</a:t>
            </a:r>
            <a:endParaRPr lang="en-US" sz="1600" dirty="0">
              <a:latin typeface="+mn-lt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lang="en-US" sz="1600" b="1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sum = (mat[i][j] + mat[i][j +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 +</a:t>
            </a:r>
            <a:endParaRPr lang="en-US" sz="1600" dirty="0" smtClean="0">
              <a:latin typeface="+mn-lt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           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mat[i][j+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)+(mat[i+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][j+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])+</a:t>
            </a:r>
            <a:r>
              <a:rPr lang="en-US" sz="1600" dirty="0" smtClean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           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(mat[i + 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][j] + mat[i+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][j+ 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 +                           	mat[i + 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][j + </a:t>
            </a:r>
            <a:r>
              <a:rPr lang="en-US" sz="1600" dirty="0" smtClean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343400" y="691277"/>
            <a:ext cx="4648201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j &lt; C -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j++)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 = (mat[i][j] + mat[i][j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mat[i][j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+ (mat[i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][j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+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(mat[i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][j] + mat[i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][j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+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mat[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][j 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max_sum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max_sum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sum);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max_sum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 (String[]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[][]mat = {{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findMaxSum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(mat);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 == -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"Not possible"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"Maximum sum of hour glass = "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res);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Maximum sum of hour glass = </a:t>
            </a:r>
            <a:r>
              <a:rPr lang="en-US" sz="13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5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4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	</a:t>
            </a:r>
            <a:endParaRPr lang="en-IN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4354"/>
            <a:ext cx="8229600" cy="690154"/>
          </a:xfrm>
        </p:spPr>
        <p:txBody>
          <a:bodyPr/>
          <a:lstStyle/>
          <a:p>
            <a:r>
              <a:rPr lang="en-US" dirty="0" smtClean="0"/>
              <a:t>Example:2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910046"/>
            <a:ext cx="4038600" cy="5490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import</a:t>
            </a:r>
            <a:r>
              <a:rPr lang="en-US" sz="1400" i="1" dirty="0"/>
              <a:t> </a:t>
            </a:r>
            <a:r>
              <a:rPr lang="en-US" sz="1400" i="1" dirty="0" err="1"/>
              <a:t>java.util</a:t>
            </a:r>
            <a:r>
              <a:rPr lang="en-US" sz="1400" i="1" dirty="0"/>
              <a:t>.</a:t>
            </a:r>
            <a:r>
              <a:rPr lang="en-US" sz="1400" dirty="0"/>
              <a:t>*;</a:t>
            </a:r>
          </a:p>
          <a:p>
            <a:pPr marL="0" indent="0">
              <a:buNone/>
            </a:pPr>
            <a:r>
              <a:rPr lang="en-US" sz="1400" b="1" dirty="0"/>
              <a:t>class</a:t>
            </a:r>
            <a:r>
              <a:rPr lang="en-US" sz="1400" dirty="0"/>
              <a:t> hourglass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public</a:t>
            </a:r>
            <a:r>
              <a:rPr lang="en-US" sz="1400" dirty="0"/>
              <a:t> </a:t>
            </a:r>
            <a:r>
              <a:rPr lang="en-US" sz="1400" b="1" dirty="0"/>
              <a:t>static</a:t>
            </a:r>
            <a:r>
              <a:rPr lang="en-US" sz="1400" dirty="0"/>
              <a:t> </a:t>
            </a:r>
            <a:r>
              <a:rPr lang="en-US" sz="1400" b="1" dirty="0"/>
              <a:t>void</a:t>
            </a:r>
            <a:r>
              <a:rPr lang="en-US" sz="1400" dirty="0"/>
              <a:t> main</a:t>
            </a:r>
            <a:r>
              <a:rPr lang="en-US" sz="1400" b="1" dirty="0"/>
              <a:t>(String[]</a:t>
            </a:r>
            <a:r>
              <a:rPr lang="en-US" sz="1400" dirty="0" err="1"/>
              <a:t>args</a:t>
            </a:r>
            <a:r>
              <a:rPr lang="en-US" sz="1400" b="1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Scanner scan = new Scanner</a:t>
            </a:r>
            <a:r>
              <a:rPr lang="en-US" sz="1400" b="1" dirty="0"/>
              <a:t>(</a:t>
            </a:r>
            <a:r>
              <a:rPr lang="en-US" sz="1400" dirty="0"/>
              <a:t>System.in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System.out.print</a:t>
            </a:r>
            <a:r>
              <a:rPr lang="en-US" sz="1400" b="1" dirty="0"/>
              <a:t>(</a:t>
            </a:r>
            <a:r>
              <a:rPr lang="en-US" sz="1400" dirty="0"/>
              <a:t>"Enter the number of rows: "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dirty="0"/>
              <a:t> rows = </a:t>
            </a:r>
            <a:r>
              <a:rPr lang="en-US" sz="1400" dirty="0" err="1"/>
              <a:t>scan.nextInt</a:t>
            </a:r>
            <a:r>
              <a:rPr lang="en-US" sz="1400" b="1" dirty="0"/>
              <a:t>()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System.out.print</a:t>
            </a:r>
            <a:r>
              <a:rPr lang="en-US" sz="1400" b="1" dirty="0"/>
              <a:t>(</a:t>
            </a:r>
            <a:r>
              <a:rPr lang="en-US" sz="1400" dirty="0"/>
              <a:t>"Enter the number of columns: "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dirty="0"/>
              <a:t> columns = </a:t>
            </a:r>
            <a:r>
              <a:rPr lang="en-US" sz="1400" dirty="0" err="1"/>
              <a:t>scan.nextInt</a:t>
            </a:r>
            <a:r>
              <a:rPr lang="en-US" sz="1400" b="1" dirty="0"/>
              <a:t>()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[][]</a:t>
            </a:r>
            <a:r>
              <a:rPr lang="en-US" sz="1400" dirty="0"/>
              <a:t>matrix = new </a:t>
            </a:r>
            <a:r>
              <a:rPr lang="en-US" sz="1400" b="1" dirty="0" err="1"/>
              <a:t>int</a:t>
            </a:r>
            <a:r>
              <a:rPr lang="en-US" sz="1400" b="1" dirty="0"/>
              <a:t>[</a:t>
            </a:r>
            <a:r>
              <a:rPr lang="en-US" sz="1400" dirty="0"/>
              <a:t>rows</a:t>
            </a:r>
            <a:r>
              <a:rPr lang="en-US" sz="1400" b="1" dirty="0"/>
              <a:t>][</a:t>
            </a:r>
            <a:r>
              <a:rPr lang="en-US" sz="1400" dirty="0"/>
              <a:t>columns</a:t>
            </a:r>
            <a:r>
              <a:rPr lang="en-US" sz="1400" b="1" dirty="0"/>
              <a:t>]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System.out.println</a:t>
            </a:r>
            <a:r>
              <a:rPr lang="en-US" sz="1400" b="1" dirty="0"/>
              <a:t>(</a:t>
            </a:r>
            <a:r>
              <a:rPr lang="en-US" sz="1400" dirty="0"/>
              <a:t>"Enter the elements of the Matrix: "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/>
              <a:t>for(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&lt;</a:t>
            </a:r>
            <a:r>
              <a:rPr lang="en-US" sz="1400" dirty="0"/>
              <a:t> rows; </a:t>
            </a:r>
            <a:r>
              <a:rPr lang="en-US" sz="1400" dirty="0" err="1"/>
              <a:t>i</a:t>
            </a:r>
            <a:r>
              <a:rPr lang="en-US" sz="1400" dirty="0"/>
              <a:t>++</a:t>
            </a:r>
            <a:r>
              <a:rPr lang="en-US" sz="1400" b="1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{for(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j = 0; j </a:t>
            </a:r>
            <a:r>
              <a:rPr lang="en-US" sz="1400" b="1" dirty="0"/>
              <a:t>&lt;</a:t>
            </a:r>
            <a:r>
              <a:rPr lang="en-US" sz="1400" dirty="0"/>
              <a:t> columns; j++</a:t>
            </a:r>
            <a:r>
              <a:rPr lang="en-US" sz="1400" b="1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{</a:t>
            </a:r>
            <a:r>
              <a:rPr lang="en-US" sz="1400" dirty="0" smtClean="0"/>
              <a:t>matrix</a:t>
            </a:r>
            <a:r>
              <a:rPr lang="en-US" sz="1400" b="1" dirty="0" smtClean="0"/>
              <a:t>[</a:t>
            </a:r>
            <a:r>
              <a:rPr lang="en-US" sz="1400" dirty="0" err="1" smtClean="0"/>
              <a:t>i</a:t>
            </a:r>
            <a:r>
              <a:rPr lang="en-US" sz="1400" b="1" dirty="0"/>
              <a:t>][</a:t>
            </a:r>
            <a:r>
              <a:rPr lang="en-US" sz="1400" dirty="0"/>
              <a:t>j</a:t>
            </a:r>
            <a:r>
              <a:rPr lang="en-US" sz="1400" b="1" dirty="0"/>
              <a:t>]</a:t>
            </a:r>
            <a:r>
              <a:rPr lang="en-US" sz="1400" dirty="0"/>
              <a:t>=</a:t>
            </a:r>
            <a:r>
              <a:rPr lang="en-US" sz="1400" dirty="0" err="1"/>
              <a:t>scan.nextInt</a:t>
            </a:r>
            <a:r>
              <a:rPr lang="en-US" sz="1400" b="1" dirty="0" smtClean="0"/>
              <a:t>()</a:t>
            </a:r>
            <a:r>
              <a:rPr lang="en-US" sz="1400" dirty="0" smtClean="0"/>
              <a:t>;</a:t>
            </a:r>
            <a:r>
              <a:rPr lang="en-US" sz="1400" b="1" dirty="0" smtClean="0"/>
              <a:t>}}</a:t>
            </a:r>
          </a:p>
          <a:p>
            <a:pPr marL="0" indent="0">
              <a:buNone/>
            </a:pPr>
            <a:r>
              <a:rPr lang="en-US" sz="1400" b="1" dirty="0" err="1"/>
              <a:t>int</a:t>
            </a:r>
            <a:r>
              <a:rPr lang="en-US" sz="1400" dirty="0"/>
              <a:t> sum = 0,max = 0;</a:t>
            </a:r>
          </a:p>
          <a:p>
            <a:pPr marL="0" indent="0">
              <a:buNone/>
            </a:pPr>
            <a:r>
              <a:rPr lang="en-US" sz="1400" b="1" dirty="0"/>
              <a:t>for(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&lt;</a:t>
            </a:r>
            <a:r>
              <a:rPr lang="en-US" sz="1400" dirty="0"/>
              <a:t> rows - 2; </a:t>
            </a:r>
            <a:r>
              <a:rPr lang="en-US" sz="1400" dirty="0" err="1"/>
              <a:t>i</a:t>
            </a:r>
            <a:r>
              <a:rPr lang="en-US" sz="1400" dirty="0"/>
              <a:t>++</a:t>
            </a:r>
            <a:r>
              <a:rPr lang="en-US" sz="1400" b="1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{for(</a:t>
            </a:r>
            <a:r>
              <a:rPr lang="en-US" sz="1400" b="1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j = 0; j </a:t>
            </a:r>
            <a:r>
              <a:rPr lang="en-US" sz="1400" b="1" dirty="0"/>
              <a:t>&lt;</a:t>
            </a:r>
            <a:r>
              <a:rPr lang="en-US" sz="1400" dirty="0"/>
              <a:t> columns - 2; j++</a:t>
            </a:r>
            <a:r>
              <a:rPr lang="en-US" sz="1400" b="1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{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700" dirty="0"/>
              <a:t/>
            </a:r>
            <a:br>
              <a:rPr lang="en-US" sz="700" dirty="0"/>
            </a:br>
            <a:endParaRPr lang="en-US" sz="7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10046"/>
            <a:ext cx="3886200" cy="6405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sum </a:t>
            </a:r>
            <a:r>
              <a:rPr lang="en-US" sz="1400" dirty="0"/>
              <a:t>= </a:t>
            </a:r>
            <a:r>
              <a:rPr lang="en-US" sz="1400" b="1" dirty="0"/>
              <a:t>(</a:t>
            </a:r>
            <a:r>
              <a:rPr lang="en-US" sz="1400" dirty="0"/>
              <a:t>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b="1" dirty="0"/>
              <a:t>][</a:t>
            </a:r>
            <a:r>
              <a:rPr lang="en-US" sz="1400" dirty="0"/>
              <a:t>j</a:t>
            </a:r>
            <a:r>
              <a:rPr lang="en-US" sz="1400" b="1" dirty="0"/>
              <a:t>]</a:t>
            </a:r>
            <a:r>
              <a:rPr lang="en-US" sz="1400" dirty="0"/>
              <a:t> + 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b="1" dirty="0"/>
              <a:t>][</a:t>
            </a:r>
            <a:r>
              <a:rPr lang="en-US" sz="1400" dirty="0"/>
              <a:t>j + 1</a:t>
            </a:r>
            <a:r>
              <a:rPr lang="en-US" sz="1400" b="1" dirty="0"/>
              <a:t>]</a:t>
            </a:r>
            <a:r>
              <a:rPr lang="en-US" sz="1400" dirty="0"/>
              <a:t> + 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b="1" dirty="0"/>
              <a:t>][</a:t>
            </a:r>
            <a:r>
              <a:rPr lang="en-US" sz="1400" dirty="0"/>
              <a:t>j + 2</a:t>
            </a:r>
            <a:r>
              <a:rPr lang="en-US" sz="1400" b="1" dirty="0"/>
              <a:t>])</a:t>
            </a:r>
            <a:r>
              <a:rPr lang="en-US" sz="1400" dirty="0"/>
              <a:t> + </a:t>
            </a:r>
            <a:r>
              <a:rPr lang="en-US" sz="1400" b="1" dirty="0"/>
              <a:t>(</a:t>
            </a:r>
            <a:r>
              <a:rPr lang="en-US" sz="1400" dirty="0"/>
              <a:t>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  <a:r>
              <a:rPr lang="en-US" sz="1400" b="1" dirty="0"/>
              <a:t>][</a:t>
            </a:r>
            <a:r>
              <a:rPr lang="en-US" sz="1400" dirty="0"/>
              <a:t>j + 1</a:t>
            </a:r>
            <a:r>
              <a:rPr lang="en-US" sz="1400" b="1" dirty="0"/>
              <a:t>])</a:t>
            </a:r>
            <a:r>
              <a:rPr lang="en-US" sz="1400" dirty="0"/>
              <a:t> + </a:t>
            </a:r>
            <a:r>
              <a:rPr lang="en-US" sz="1400" b="1" dirty="0"/>
              <a:t>(</a:t>
            </a:r>
            <a:r>
              <a:rPr lang="en-US" sz="1400" dirty="0"/>
              <a:t>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+ 2</a:t>
            </a:r>
            <a:r>
              <a:rPr lang="en-US" sz="1400" b="1" dirty="0"/>
              <a:t>][</a:t>
            </a:r>
            <a:r>
              <a:rPr lang="en-US" sz="1400" dirty="0"/>
              <a:t>j</a:t>
            </a:r>
            <a:r>
              <a:rPr lang="en-US" sz="1400" b="1" dirty="0"/>
              <a:t>]</a:t>
            </a:r>
            <a:r>
              <a:rPr lang="en-US" sz="1400" dirty="0"/>
              <a:t> + 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+ 2</a:t>
            </a:r>
            <a:r>
              <a:rPr lang="en-US" sz="1400" b="1" dirty="0"/>
              <a:t>][</a:t>
            </a:r>
            <a:r>
              <a:rPr lang="en-US" sz="1400" dirty="0"/>
              <a:t>j + 1</a:t>
            </a:r>
            <a:r>
              <a:rPr lang="en-US" sz="1400" b="1" dirty="0"/>
              <a:t>]</a:t>
            </a:r>
            <a:r>
              <a:rPr lang="en-US" sz="1400" dirty="0"/>
              <a:t> + matrix</a:t>
            </a:r>
            <a:r>
              <a:rPr lang="en-US" sz="1400" b="1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 + 2</a:t>
            </a:r>
            <a:r>
              <a:rPr lang="en-US" sz="1400" b="1" dirty="0"/>
              <a:t>][</a:t>
            </a:r>
            <a:r>
              <a:rPr lang="en-US" sz="1400" dirty="0"/>
              <a:t>j + 2</a:t>
            </a:r>
            <a:r>
              <a:rPr lang="en-US" sz="1400" b="1" dirty="0"/>
              <a:t>])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/>
              <a:t>if(</a:t>
            </a:r>
            <a:r>
              <a:rPr lang="en-US" sz="1400" dirty="0"/>
              <a:t>sum </a:t>
            </a:r>
            <a:r>
              <a:rPr lang="en-US" sz="1400" b="1" dirty="0"/>
              <a:t>&gt;</a:t>
            </a:r>
            <a:r>
              <a:rPr lang="en-US" sz="1400" dirty="0"/>
              <a:t> max</a:t>
            </a:r>
            <a:r>
              <a:rPr lang="en-US" sz="1400" b="1" dirty="0" smtClean="0"/>
              <a:t>){</a:t>
            </a:r>
            <a:r>
              <a:rPr lang="en-US" sz="1400" dirty="0" smtClean="0"/>
              <a:t>max </a:t>
            </a:r>
            <a:r>
              <a:rPr lang="en-US" sz="1400" dirty="0"/>
              <a:t>= sum</a:t>
            </a:r>
            <a:r>
              <a:rPr lang="en-US" sz="1400" dirty="0" smtClean="0"/>
              <a:t>;</a:t>
            </a:r>
            <a:r>
              <a:rPr lang="en-US" sz="1400" b="1" dirty="0" smtClean="0"/>
              <a:t>}}}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System.out.println</a:t>
            </a:r>
            <a:r>
              <a:rPr lang="en-US" sz="1400" b="1" dirty="0"/>
              <a:t>(</a:t>
            </a:r>
            <a:r>
              <a:rPr lang="en-US" sz="1400" dirty="0"/>
              <a:t>"The maximum sum in the hourglass is: "+max</a:t>
            </a:r>
            <a:r>
              <a:rPr lang="en-US" sz="1400" b="1" dirty="0"/>
              <a:t>)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Output:</a:t>
            </a:r>
          </a:p>
          <a:p>
            <a:pPr marL="0" indent="0">
              <a:buNone/>
            </a:pPr>
            <a:r>
              <a:rPr lang="en-US" sz="1400" dirty="0"/>
              <a:t>Enter the number of </a:t>
            </a:r>
            <a:r>
              <a:rPr lang="en-US" sz="1400" dirty="0" smtClean="0"/>
              <a:t>rows: 5</a:t>
            </a:r>
          </a:p>
          <a:p>
            <a:pPr marL="0" indent="0">
              <a:buNone/>
            </a:pPr>
            <a:r>
              <a:rPr lang="en-US" sz="1400" dirty="0"/>
              <a:t>Enter the number of columns</a:t>
            </a:r>
            <a:r>
              <a:rPr lang="en-US" sz="1400" dirty="0" smtClean="0"/>
              <a:t>: 5</a:t>
            </a:r>
          </a:p>
          <a:p>
            <a:pPr marL="0" indent="0">
              <a:buNone/>
            </a:pPr>
            <a:r>
              <a:rPr lang="en-US" sz="1400" dirty="0"/>
              <a:t>Enter the elements of the Matrix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1 2 4 5 6</a:t>
            </a:r>
          </a:p>
          <a:p>
            <a:pPr marL="0" indent="0">
              <a:buNone/>
            </a:pPr>
            <a:r>
              <a:rPr lang="en-US" sz="1400" dirty="0" smtClean="0"/>
              <a:t>7 5 2 3 6</a:t>
            </a:r>
          </a:p>
          <a:p>
            <a:pPr marL="0" indent="0">
              <a:buNone/>
            </a:pPr>
            <a:r>
              <a:rPr lang="en-US" sz="1400" dirty="0" smtClean="0"/>
              <a:t>0 0 0 0 0 </a:t>
            </a:r>
          </a:p>
          <a:p>
            <a:pPr marL="0" indent="0">
              <a:buNone/>
            </a:pPr>
            <a:r>
              <a:rPr lang="en-US" sz="1400" dirty="0" smtClean="0"/>
              <a:t>7 5  1  3 5</a:t>
            </a:r>
          </a:p>
          <a:p>
            <a:pPr marL="0" indent="0">
              <a:buNone/>
            </a:pPr>
            <a:r>
              <a:rPr lang="en-US" sz="1400" dirty="0" smtClean="0"/>
              <a:t>0 0 0 0 0 </a:t>
            </a:r>
          </a:p>
          <a:p>
            <a:pPr marL="0" indent="0">
              <a:buNone/>
            </a:pPr>
            <a:r>
              <a:rPr lang="en-US" sz="1400" dirty="0"/>
              <a:t>The maximum sum in the hourglass </a:t>
            </a:r>
            <a:r>
              <a:rPr lang="en-US" sz="1400" dirty="0" smtClean="0"/>
              <a:t>is:27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2336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 You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971800"/>
            <a:ext cx="80010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Block swap algorithm</a:t>
            </a:r>
            <a:endParaRPr lang="en-IN" sz="40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1420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Block swap algorithm for array </a:t>
            </a:r>
            <a:r>
              <a:rPr lang="en-US" sz="3200" b="1" dirty="0" smtClean="0">
                <a:solidFill>
                  <a:prstClr val="black"/>
                </a:solidFill>
              </a:rPr>
              <a:t>rotation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prstClr val="black"/>
                </a:solidFill>
              </a:rPr>
              <a:t>Definition: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	</a:t>
            </a:r>
            <a:r>
              <a:rPr lang="en-US" sz="1600" dirty="0" smtClean="0">
                <a:solidFill>
                  <a:srgbClr val="3C484E"/>
                </a:solidFill>
              </a:rPr>
              <a:t>It </a:t>
            </a:r>
            <a:r>
              <a:rPr lang="en-US" sz="1600" dirty="0">
                <a:solidFill>
                  <a:srgbClr val="3C484E"/>
                </a:solidFill>
              </a:rPr>
              <a:t>is used to rotate an array by any number of positions with a </a:t>
            </a:r>
            <a:r>
              <a:rPr lang="en-US" sz="1600" b="1" dirty="0">
                <a:solidFill>
                  <a:srgbClr val="3C484E"/>
                </a:solidFill>
              </a:rPr>
              <a:t>Time Complexity of O(N) and Space Complexity of O(1).</a:t>
            </a:r>
            <a:r>
              <a:rPr lang="en-US" sz="1600" dirty="0">
                <a:solidFill>
                  <a:srgbClr val="3C484E"/>
                </a:solidFill>
              </a:rPr>
              <a:t/>
            </a:r>
            <a:br>
              <a:rPr lang="en-US" sz="1600" dirty="0">
                <a:solidFill>
                  <a:srgbClr val="3C484E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Algorithm : 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Initialize </a:t>
            </a:r>
            <a:r>
              <a:rPr lang="en-US" sz="1600" dirty="0">
                <a:solidFill>
                  <a:prstClr val="black"/>
                </a:solidFill>
              </a:rPr>
              <a:t>A = </a:t>
            </a:r>
            <a:r>
              <a:rPr lang="en-US" sz="1600" dirty="0" err="1" smtClean="0">
                <a:solidFill>
                  <a:prstClr val="black"/>
                </a:solidFill>
              </a:rPr>
              <a:t>arr</a:t>
            </a:r>
            <a:r>
              <a:rPr lang="en-US" sz="1600" dirty="0" smtClean="0">
                <a:solidFill>
                  <a:prstClr val="black"/>
                </a:solidFill>
              </a:rPr>
              <a:t>[0, 1, …, d-1</a:t>
            </a:r>
            <a:r>
              <a:rPr lang="en-US" sz="1600" dirty="0">
                <a:solidFill>
                  <a:prstClr val="black"/>
                </a:solidFill>
              </a:rPr>
              <a:t>] and B = </a:t>
            </a:r>
            <a:r>
              <a:rPr lang="en-US" sz="1600" dirty="0" err="1" smtClean="0">
                <a:solidFill>
                  <a:prstClr val="black"/>
                </a:solidFill>
              </a:rPr>
              <a:t>arr</a:t>
            </a:r>
            <a:r>
              <a:rPr lang="en-US" sz="1600" dirty="0" smtClean="0">
                <a:solidFill>
                  <a:prstClr val="black"/>
                </a:solidFill>
              </a:rPr>
              <a:t>[d, d+1, …, n-1</a:t>
            </a:r>
            <a:r>
              <a:rPr lang="en-US" sz="1600" dirty="0">
                <a:solidFill>
                  <a:prstClr val="black"/>
                </a:solidFill>
              </a:rPr>
              <a:t>]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1) Do following until size of A is equal to size of </a:t>
            </a:r>
            <a:r>
              <a:rPr lang="en-US" sz="1600" dirty="0" smtClean="0">
                <a:solidFill>
                  <a:prstClr val="black"/>
                </a:solidFill>
              </a:rPr>
              <a:t>B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	a) 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If A is shorter, divide B into </a:t>
            </a:r>
            <a:r>
              <a:rPr lang="en-US" sz="1600" dirty="0" err="1">
                <a:solidFill>
                  <a:prstClr val="black"/>
                </a:solidFill>
              </a:rPr>
              <a:t>Bl</a:t>
            </a:r>
            <a:r>
              <a:rPr lang="en-US" sz="1600" dirty="0">
                <a:solidFill>
                  <a:prstClr val="black"/>
                </a:solidFill>
              </a:rPr>
              <a:t> and Br such that Br is of same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	      length as A. Swap A and Br to change </a:t>
            </a:r>
            <a:r>
              <a:rPr lang="en-US" sz="1600" dirty="0" err="1">
                <a:solidFill>
                  <a:prstClr val="black"/>
                </a:solidFill>
              </a:rPr>
              <a:t>ABlBr</a:t>
            </a:r>
            <a:r>
              <a:rPr lang="en-US" sz="1600" dirty="0">
                <a:solidFill>
                  <a:prstClr val="black"/>
                </a:solidFill>
              </a:rPr>
              <a:t> into </a:t>
            </a:r>
            <a:r>
              <a:rPr lang="en-US" sz="1600" dirty="0" err="1">
                <a:solidFill>
                  <a:prstClr val="black"/>
                </a:solidFill>
              </a:rPr>
              <a:t>BrBlA</a:t>
            </a:r>
            <a:r>
              <a:rPr lang="en-US" sz="1600" dirty="0">
                <a:solidFill>
                  <a:prstClr val="black"/>
                </a:solidFill>
              </a:rPr>
              <a:t>. Now A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	      is at its final place, so recur on pieces of B.  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	b)  If A is longer, divide A into Al and </a:t>
            </a:r>
            <a:r>
              <a:rPr lang="en-US" sz="1600" dirty="0" err="1">
                <a:solidFill>
                  <a:prstClr val="black"/>
                </a:solidFill>
              </a:rPr>
              <a:t>Ar</a:t>
            </a:r>
            <a:r>
              <a:rPr lang="en-US" sz="1600" dirty="0">
                <a:solidFill>
                  <a:prstClr val="black"/>
                </a:solidFill>
              </a:rPr>
              <a:t> such that Al is of same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	     length as B Swap Al and B to change </a:t>
            </a:r>
            <a:r>
              <a:rPr lang="en-US" sz="1600" dirty="0" err="1">
                <a:solidFill>
                  <a:prstClr val="black"/>
                </a:solidFill>
              </a:rPr>
              <a:t>AlArB</a:t>
            </a:r>
            <a:r>
              <a:rPr lang="en-US" sz="1600" dirty="0">
                <a:solidFill>
                  <a:prstClr val="black"/>
                </a:solidFill>
              </a:rPr>
              <a:t> into </a:t>
            </a:r>
            <a:r>
              <a:rPr lang="en-US" sz="1600" dirty="0" err="1">
                <a:solidFill>
                  <a:prstClr val="black"/>
                </a:solidFill>
              </a:rPr>
              <a:t>BArAl</a:t>
            </a:r>
            <a:r>
              <a:rPr lang="en-US" sz="1600" dirty="0">
                <a:solidFill>
                  <a:prstClr val="black"/>
                </a:solidFill>
              </a:rPr>
              <a:t>. Now B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	     is at its final place, so recur on pieces of A. 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2</a:t>
            </a:r>
            <a:r>
              <a:rPr lang="en-US" sz="1600" dirty="0">
                <a:solidFill>
                  <a:prstClr val="black"/>
                </a:solidFill>
              </a:rPr>
              <a:t>)  Finally when A and B are of equal size, block swap them.</a:t>
            </a:r>
            <a:br>
              <a:rPr lang="en-US" sz="1600" dirty="0">
                <a:solidFill>
                  <a:prstClr val="black"/>
                </a:solidFill>
              </a:rPr>
            </a:br>
            <a:endParaRPr lang="en-SG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96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685800"/>
            <a:ext cx="6122126" cy="10668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100" dirty="0"/>
              <a:t>Example:1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Recursive implementation:</a:t>
            </a:r>
            <a:br>
              <a:rPr lang="en-US" b="1" dirty="0"/>
            </a:br>
            <a:endParaRPr lang="en-S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4294967295"/>
          </p:nvPr>
        </p:nvSpPr>
        <p:spPr>
          <a:xfrm>
            <a:off x="4876800" y="1955599"/>
            <a:ext cx="4022725" cy="4292801"/>
          </a:xfrm>
        </p:spPr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(n - d == 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{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swap(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n - d +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d);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6699"/>
                </a:solidFill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  <a:endParaRPr lang="en-US" sz="16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6699"/>
                </a:solidFill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273239"/>
                </a:solidFill>
                <a:cs typeface="Consolas" panose="020B0609020204030204" pitchFamily="49" charset="0"/>
              </a:rPr>
              <a:t>  </a:t>
            </a:r>
            <a:endParaRPr lang="en-US" sz="28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6699"/>
                </a:solidFill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(d &lt; n - d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){</a:t>
            </a:r>
            <a:endParaRPr lang="en-US" sz="105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swap(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n - d +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d);</a:t>
            </a:r>
            <a:endParaRPr lang="en-US" sz="105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leftRotateRec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, d, n - d);    </a:t>
            </a:r>
            <a:endParaRPr lang="en-US" sz="105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endParaRPr lang="en-US" sz="105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6699"/>
                </a:solidFill>
                <a:cs typeface="Consolas" panose="020B0609020204030204" pitchFamily="49" charset="0"/>
              </a:rPr>
              <a:t>else</a:t>
            </a:r>
            <a:r>
              <a:rPr lang="en-US" sz="105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273239"/>
                </a:solidFill>
                <a:cs typeface="Consolas" panose="020B0609020204030204" pitchFamily="49" charset="0"/>
              </a:rPr>
              <a:t>{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smtClean="0">
                <a:solidFill>
                  <a:srgbClr val="000000"/>
                </a:solidFill>
                <a:cs typeface="Consolas" panose="020B0609020204030204" pitchFamily="49" charset="0"/>
              </a:rPr>
              <a:t>            swap(</a:t>
            </a:r>
            <a:r>
              <a:rPr lang="en-US" sz="1400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i, d, n - d);</a:t>
            </a: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leftRotateRec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, n - d + i, </a:t>
            </a:r>
            <a:r>
              <a:rPr lang="en-US" sz="1400" dirty="0">
                <a:solidFill>
                  <a:srgbClr val="009900"/>
                </a:solidFill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* d - n, d); </a:t>
            </a: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050" dirty="0">
                <a:solidFill>
                  <a:srgbClr val="273239"/>
                </a:solidFill>
                <a:cs typeface="Consolas" panose="020B0609020204030204" pitchFamily="49" charset="0"/>
              </a:rPr>
              <a:t> </a:t>
            </a:r>
            <a:endParaRPr lang="en-US" sz="1050" dirty="0" smtClean="0">
              <a:solidFill>
                <a:srgbClr val="273239"/>
              </a:solidFill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050" dirty="0">
                <a:solidFill>
                  <a:srgbClr val="273239"/>
                </a:solidFill>
                <a:cs typeface="Consolas" panose="020B0609020204030204" pitchFamily="49" charset="0"/>
              </a:rPr>
              <a:t> </a:t>
            </a:r>
            <a:endParaRPr lang="en-US" sz="16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41102" y="2619612"/>
            <a:ext cx="4435698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import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java.util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.*;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Main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leftRotate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d,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n){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leftRotateRec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d, n);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leftRotateRec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[], </a:t>
            </a:r>
            <a:r>
              <a:rPr lang="en-US" sz="1400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i,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 smtClean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d, </a:t>
            </a:r>
            <a:r>
              <a:rPr lang="en-US" sz="1400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){</a:t>
            </a:r>
            <a:endParaRPr lang="en-US" sz="1400" dirty="0">
              <a:latin typeface="+mn-lt"/>
            </a:endParaRPr>
          </a:p>
          <a:p>
            <a:pPr lvl="0"/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   </a:t>
            </a:r>
            <a:r>
              <a:rPr lang="en-US" sz="1400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(d == </a:t>
            </a:r>
            <a:r>
              <a:rPr lang="en-US" sz="14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|| d == n)</a:t>
            </a:r>
            <a:endParaRPr lang="en-US" sz="1400" dirty="0">
              <a:latin typeface="+mn-lt"/>
            </a:endParaRPr>
          </a:p>
          <a:p>
            <a:pPr lvl="0"/>
            <a:r>
              <a:rPr lang="en-US" sz="14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663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86055" y="2092643"/>
            <a:ext cx="411480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swap(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fi,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temp;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(i = 0; i &lt; d; i++)</a:t>
            </a:r>
            <a:r>
              <a:rPr lang="en-US" sz="1600" dirty="0" smtClean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prstClr val="black"/>
              </a:solidFill>
              <a:latin typeface="Georgia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Georgia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temp = </a:t>
            </a:r>
            <a:r>
              <a:rPr lang="en-US" sz="1600" dirty="0" err="1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[fi + i];</a:t>
            </a:r>
            <a:endParaRPr lang="en-US" sz="1600" dirty="0">
              <a:solidFill>
                <a:prstClr val="black"/>
              </a:solidFill>
              <a:latin typeface="Georgia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Georgia"/>
                <a:cs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[fi + i] = </a:t>
            </a:r>
            <a:r>
              <a:rPr lang="en-US" sz="1600" dirty="0" err="1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 + i];</a:t>
            </a:r>
            <a:endParaRPr lang="en-US" sz="1600" dirty="0">
              <a:solidFill>
                <a:prstClr val="black"/>
              </a:solidFill>
              <a:latin typeface="Georgia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Georgia"/>
                <a:cs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 + i] = temp;</a:t>
            </a:r>
            <a:endParaRPr lang="en-US" sz="1600" dirty="0">
              <a:solidFill>
                <a:prstClr val="black"/>
              </a:solidFill>
              <a:latin typeface="Georgia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Georgia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Georgia"/>
                <a:cs typeface="Consolas" panose="020B0609020204030204" pitchFamily="49" charset="0"/>
              </a:rPr>
              <a:t>}}</a:t>
            </a:r>
            <a:endParaRPr lang="en-US" sz="1600" dirty="0">
              <a:solidFill>
                <a:prstClr val="black"/>
              </a:solidFill>
              <a:latin typeface="Georgi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5029200" y="2156459"/>
            <a:ext cx="3733800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main (String[]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 = 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leftRotate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buNone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</a:t>
            </a:r>
            <a:r>
              <a:rPr lang="en-US" sz="1600" b="1" dirty="0" smtClean="0">
                <a:solidFill>
                  <a:srgbClr val="006699"/>
                </a:solidFill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9900"/>
                </a:solidFill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; i &lt; size; i++)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[i] + </a:t>
            </a:r>
            <a:r>
              <a:rPr lang="en-US" sz="1600" dirty="0">
                <a:solidFill>
                  <a:srgbClr val="0000FF"/>
                </a:solidFill>
                <a:cs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8200"/>
              </a:solidFill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8200"/>
              </a:solidFill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200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8200"/>
              </a:solidFill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AutoShape 7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1444" y="304800"/>
            <a:ext cx="6122126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Example:1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Recursive implementation:</a:t>
            </a:r>
            <a:br>
              <a:rPr lang="en-US" b="1" dirty="0"/>
            </a:b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250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3014"/>
            <a:ext cx="8229600" cy="668986"/>
          </a:xfrm>
        </p:spPr>
        <p:txBody>
          <a:bodyPr/>
          <a:lstStyle/>
          <a:p>
            <a:r>
              <a:rPr lang="en-US" sz="2400" b="1" dirty="0"/>
              <a:t>Iterative Implementation:</a:t>
            </a:r>
            <a:r>
              <a:rPr lang="en-US" sz="2400" dirty="0"/>
              <a:t> 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448492" y="1406842"/>
            <a:ext cx="41910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leftRotate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j;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(d ==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|| d == n)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(d &gt; n)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 = d % n;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d;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 = n - d;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!= j)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(i &lt; j)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swap(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d-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d+j-i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 -=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953001" y="1371600"/>
            <a:ext cx="3505199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else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swap(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d-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d, j);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-= j;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swap(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, d-i, d, i);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193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Maximum Product Subarray</a:t>
            </a:r>
            <a:endParaRPr lang="en-IN" sz="1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80025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52400"/>
            <a:ext cx="7136674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Maximum </a:t>
            </a:r>
            <a:r>
              <a:rPr lang="en-US" b="1" dirty="0"/>
              <a:t>Product Subarray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800" dirty="0" smtClean="0"/>
              <a:t>Given </a:t>
            </a:r>
            <a:r>
              <a:rPr lang="en-US" sz="1800" dirty="0"/>
              <a:t>an array that contains both positive and negative integers, find the product of the maximum product </a:t>
            </a:r>
            <a:r>
              <a:rPr lang="en-US" sz="1800" dirty="0" smtClean="0"/>
              <a:t>subarray.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Examples: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[] = {6, -3, -10, 0, 2}</a:t>
            </a:r>
          </a:p>
          <a:p>
            <a:pPr marL="1257300" lvl="3" indent="0">
              <a:buNone/>
            </a:pPr>
            <a:r>
              <a:rPr lang="en-US" dirty="0"/>
              <a:t>Output:   180  // The subarray is {6, -3, -10}</a:t>
            </a:r>
          </a:p>
          <a:p>
            <a:pPr marL="1257300" lvl="3" indent="0">
              <a:buNone/>
            </a:pPr>
            <a:r>
              <a:rPr lang="en-US" dirty="0"/>
              <a:t> </a:t>
            </a:r>
          </a:p>
          <a:p>
            <a:pPr marL="1257300" lvl="3" indent="0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[] = {-1, -3, -10, 0, 60}</a:t>
            </a:r>
          </a:p>
          <a:p>
            <a:pPr marL="1257300" lvl="3" indent="0">
              <a:buNone/>
            </a:pPr>
            <a:r>
              <a:rPr lang="en-US" dirty="0"/>
              <a:t>Output:   60  // The subarray is {60}</a:t>
            </a:r>
          </a:p>
          <a:p>
            <a:pPr marL="1257300" lvl="3" indent="0">
              <a:buNone/>
            </a:pPr>
            <a:r>
              <a:rPr lang="en-US" dirty="0"/>
              <a:t> </a:t>
            </a:r>
          </a:p>
          <a:p>
            <a:pPr marL="1257300" lvl="3" indent="0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[] = {-2, -40, 0, -2, -3}</a:t>
            </a:r>
          </a:p>
          <a:p>
            <a:pPr marL="1257300" lvl="3" indent="0">
              <a:buNone/>
            </a:pPr>
            <a:r>
              <a:rPr lang="en-US" dirty="0"/>
              <a:t>Output:   80  // The subarray is {-2, -40}</a:t>
            </a:r>
          </a:p>
          <a:p>
            <a:pPr marL="12573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46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Important Examples</a:t>
            </a:r>
          </a:p>
          <a:p>
            <a:pPr marL="0" indent="0">
              <a:buNone/>
            </a:pPr>
            <a:r>
              <a:rPr lang="en-US" sz="2800" dirty="0"/>
              <a:t>{2,-5,0,-1,4,-3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{-1,-2,0,4,2,-3}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{-</a:t>
            </a:r>
            <a:r>
              <a:rPr lang="en-US" sz="2800" dirty="0"/>
              <a:t>1,5,0,3,-2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{-1,0,-3}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{-3}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90941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On-screen Show (4:3)</PresentationFormat>
  <Paragraphs>270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Smart_ppt_Theme</vt:lpstr>
      <vt:lpstr>ARRAYS</vt:lpstr>
      <vt:lpstr>Block swap algorithm</vt:lpstr>
      <vt:lpstr>Block swap algorithm for array rotation</vt:lpstr>
      <vt:lpstr>Example:1 Recursive implementation: </vt:lpstr>
      <vt:lpstr>Example:1 Recursive implementation: </vt:lpstr>
      <vt:lpstr>Iterative Implementation: </vt:lpstr>
      <vt:lpstr>Maximum Product Subarray</vt:lpstr>
      <vt:lpstr> Maximum Product Subarray </vt:lpstr>
      <vt:lpstr>PowerPoint Presentation</vt:lpstr>
      <vt:lpstr>Example:2</vt:lpstr>
      <vt:lpstr>Maximum sum of hour glass in matrix</vt:lpstr>
      <vt:lpstr>Maximum sum of hour glass in matrix</vt:lpstr>
      <vt:lpstr>Example:1</vt:lpstr>
      <vt:lpstr>Example:2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2022-11-20T07:09:54Z</dcterms:modified>
</cp:coreProperties>
</file>