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30"/>
  </p:notesMasterIdLst>
  <p:sldIdLst>
    <p:sldId id="259" r:id="rId2"/>
    <p:sldId id="1029" r:id="rId3"/>
    <p:sldId id="1160" r:id="rId4"/>
    <p:sldId id="1161" r:id="rId5"/>
    <p:sldId id="1168" r:id="rId6"/>
    <p:sldId id="1162" r:id="rId7"/>
    <p:sldId id="1163" r:id="rId8"/>
    <p:sldId id="1177" r:id="rId9"/>
    <p:sldId id="1178" r:id="rId10"/>
    <p:sldId id="1179" r:id="rId11"/>
    <p:sldId id="1123" r:id="rId12"/>
    <p:sldId id="1165" r:id="rId13"/>
    <p:sldId id="1164" r:id="rId14"/>
    <p:sldId id="1176" r:id="rId15"/>
    <p:sldId id="1124" r:id="rId16"/>
    <p:sldId id="1125" r:id="rId17"/>
    <p:sldId id="1137" r:id="rId18"/>
    <p:sldId id="1166" r:id="rId19"/>
    <p:sldId id="1159" r:id="rId20"/>
    <p:sldId id="1167" r:id="rId21"/>
    <p:sldId id="1170" r:id="rId22"/>
    <p:sldId id="1171" r:id="rId23"/>
    <p:sldId id="1172" r:id="rId24"/>
    <p:sldId id="1169" r:id="rId25"/>
    <p:sldId id="1173" r:id="rId26"/>
    <p:sldId id="967" r:id="rId27"/>
    <p:sldId id="1175" r:id="rId28"/>
    <p:sldId id="11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1029"/>
            <p14:sldId id="1160"/>
            <p14:sldId id="1161"/>
            <p14:sldId id="1168"/>
            <p14:sldId id="1162"/>
            <p14:sldId id="1163"/>
            <p14:sldId id="1177"/>
            <p14:sldId id="1178"/>
            <p14:sldId id="1179"/>
            <p14:sldId id="1123"/>
            <p14:sldId id="1165"/>
            <p14:sldId id="1164"/>
            <p14:sldId id="1176"/>
            <p14:sldId id="1124"/>
            <p14:sldId id="1125"/>
            <p14:sldId id="1137"/>
            <p14:sldId id="1166"/>
            <p14:sldId id="1159"/>
            <p14:sldId id="1167"/>
            <p14:sldId id="1170"/>
            <p14:sldId id="1171"/>
            <p14:sldId id="1172"/>
            <p14:sldId id="1169"/>
            <p14:sldId id="1173"/>
            <p14:sldId id="967"/>
            <p14:sldId id="1175"/>
            <p14:sldId id="1174"/>
          </p14:sldIdLst>
        </p14:section>
        <p14:section name="Appendix" id="{E35CCD6A-2288-476E-BC93-C75323AE1F32}">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guide id="5" pos="3072">
          <p15:clr>
            <a:srgbClr val="A4A3A4"/>
          </p15:clr>
        </p15:guide>
        <p15:guide id="6" pos="384">
          <p15:clr>
            <a:srgbClr val="A4A3A4"/>
          </p15:clr>
        </p15:guide>
        <p15:guide id="7"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8225" autoAdjust="0"/>
  </p:normalViewPr>
  <p:slideViewPr>
    <p:cSldViewPr>
      <p:cViewPr>
        <p:scale>
          <a:sx n="77" d="100"/>
          <a:sy n="77" d="100"/>
        </p:scale>
        <p:origin x="-1212" y="-24"/>
      </p:cViewPr>
      <p:guideLst>
        <p:guide orient="horz" pos="2160"/>
        <p:guide orient="horz" pos="576"/>
        <p:guide pos="2880"/>
        <p:guide pos="288"/>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9/17/2022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21</a:t>
            </a:fld>
            <a:endParaRPr lang="en-US"/>
          </a:p>
        </p:txBody>
      </p:sp>
    </p:spTree>
    <p:extLst>
      <p:ext uri="{BB962C8B-B14F-4D97-AF65-F5344CB8AC3E}">
        <p14:creationId xmlns:p14="http://schemas.microsoft.com/office/powerpoint/2010/main" val="2529644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22</a:t>
            </a:fld>
            <a:endParaRPr lang="en-US"/>
          </a:p>
        </p:txBody>
      </p:sp>
    </p:spTree>
    <p:extLst>
      <p:ext uri="{BB962C8B-B14F-4D97-AF65-F5344CB8AC3E}">
        <p14:creationId xmlns:p14="http://schemas.microsoft.com/office/powerpoint/2010/main" val="363231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23</a:t>
            </a:fld>
            <a:endParaRPr lang="en-US"/>
          </a:p>
        </p:txBody>
      </p:sp>
    </p:spTree>
    <p:extLst>
      <p:ext uri="{BB962C8B-B14F-4D97-AF65-F5344CB8AC3E}">
        <p14:creationId xmlns:p14="http://schemas.microsoft.com/office/powerpoint/2010/main" val="46776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24</a:t>
            </a:fld>
            <a:endParaRPr lang="en-US"/>
          </a:p>
        </p:txBody>
      </p:sp>
    </p:spTree>
    <p:extLst>
      <p:ext uri="{BB962C8B-B14F-4D97-AF65-F5344CB8AC3E}">
        <p14:creationId xmlns:p14="http://schemas.microsoft.com/office/powerpoint/2010/main" val="3570813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25</a:t>
            </a:fld>
            <a:endParaRPr lang="en-US"/>
          </a:p>
        </p:txBody>
      </p:sp>
    </p:spTree>
    <p:extLst>
      <p:ext uri="{BB962C8B-B14F-4D97-AF65-F5344CB8AC3E}">
        <p14:creationId xmlns:p14="http://schemas.microsoft.com/office/powerpoint/2010/main" val="2054126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27</a:t>
            </a:fld>
            <a:endParaRPr lang="en-US"/>
          </a:p>
        </p:txBody>
      </p:sp>
    </p:spTree>
    <p:extLst>
      <p:ext uri="{BB962C8B-B14F-4D97-AF65-F5344CB8AC3E}">
        <p14:creationId xmlns:p14="http://schemas.microsoft.com/office/powerpoint/2010/main" val="1057770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28</a:t>
            </a:fld>
            <a:endParaRPr lang="en-US"/>
          </a:p>
        </p:txBody>
      </p:sp>
    </p:spTree>
    <p:extLst>
      <p:ext uri="{BB962C8B-B14F-4D97-AF65-F5344CB8AC3E}">
        <p14:creationId xmlns:p14="http://schemas.microsoft.com/office/powerpoint/2010/main" val="4212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extLst>
      <p:ext uri="{BB962C8B-B14F-4D97-AF65-F5344CB8AC3E}">
        <p14:creationId xmlns:p14="http://schemas.microsoft.com/office/powerpoint/2010/main" val="158843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20</a:t>
            </a:fld>
            <a:endParaRPr lang="en-US"/>
          </a:p>
        </p:txBody>
      </p:sp>
    </p:spTree>
    <p:extLst>
      <p:ext uri="{BB962C8B-B14F-4D97-AF65-F5344CB8AC3E}">
        <p14:creationId xmlns:p14="http://schemas.microsoft.com/office/powerpoint/2010/main" val="272008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dn.codespeedy.com/wp-content/uploads/2021/09/CRT-output.pn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python-if-else/"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2057400"/>
          </a:xfrm>
        </p:spPr>
        <p:txBody>
          <a:bodyPr/>
          <a:lstStyle/>
          <a:p>
            <a:r>
              <a:rPr lang="en-US" sz="3600" b="1" kern="1800" dirty="0">
                <a:solidFill>
                  <a:srgbClr val="273239"/>
                </a:solidFill>
                <a:effectLst/>
                <a:ea typeface="Times New Roman" panose="02020603050405020304" pitchFamily="18" charset="0"/>
                <a:cs typeface="Times New Roman" panose="02020603050405020304" pitchFamily="18" charset="0"/>
              </a:rPr>
              <a:t>Strobogrammatic number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SG" dirty="0"/>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2016 SMART Training Resources Pvt. Ltd.</a:t>
            </a:r>
            <a:endParaRPr lang="en-US"/>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790700" y="957263"/>
            <a:ext cx="4542185"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328531"/>
            <a:ext cx="5532785" cy="1653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21050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xmlns="" id="{0C37B12B-EBCA-C946-DD20-8E3EFE50DAF5}"/>
              </a:ext>
            </a:extLst>
          </p:cNvPr>
          <p:cNvSpPr>
            <a:spLocks noGrp="1"/>
          </p:cNvSpPr>
          <p:nvPr>
            <p:ph type="subTitle" idx="1"/>
          </p:nvPr>
        </p:nvSpPr>
        <p:spPr>
          <a:xfrm>
            <a:off x="1645920" y="1524000"/>
            <a:ext cx="7467600" cy="1752600"/>
          </a:xfrm>
        </p:spPr>
        <p:txBody>
          <a:bodyPr>
            <a:normAutofit/>
          </a:bodyPr>
          <a:lstStyle/>
          <a:p>
            <a:pPr marL="342900" indent="-342900">
              <a:buFont typeface="Wingdings" panose="05000000000000000000" pitchFamily="2" charset="2"/>
              <a:buChar char="§"/>
            </a:pPr>
            <a:r>
              <a:rPr lang="en-US" sz="2000" dirty="0"/>
              <a:t>Remainder Theorem is </a:t>
            </a:r>
            <a:r>
              <a:rPr lang="en-US" sz="2000" b="1" dirty="0"/>
              <a:t>an approach of Euclidean division of polynomials</a:t>
            </a:r>
            <a:r>
              <a:rPr lang="en-US" sz="2000" dirty="0"/>
              <a:t>. According to this theorem, if we divide a polynomial P(x) by a factor ( x – a); that isn't essentially an element of the polynomial; you will find a smaller polynomial along with a remainder.</a:t>
            </a:r>
          </a:p>
          <a:p>
            <a:pPr marL="342900" indent="-342900">
              <a:buFont typeface="Wingdings" panose="05000000000000000000" pitchFamily="2" charset="2"/>
              <a:buChar char="§"/>
            </a:pPr>
            <a:endParaRPr lang="en-US" sz="2000" dirty="0">
              <a:solidFill>
                <a:srgbClr val="202124"/>
              </a:solidFill>
              <a:latin typeface="+mn-lt"/>
            </a:endParaRPr>
          </a:p>
          <a:p>
            <a:pPr marL="342900" indent="-342900">
              <a:buFont typeface="Wingdings" panose="05000000000000000000" pitchFamily="2" charset="2"/>
              <a:buChar char="§"/>
            </a:pPr>
            <a:endParaRPr lang="en-US" sz="2000" dirty="0">
              <a:solidFill>
                <a:srgbClr val="202124"/>
              </a:solidFill>
              <a:latin typeface="+mn-lt"/>
            </a:endParaRPr>
          </a:p>
        </p:txBody>
      </p:sp>
      <p:sp>
        <p:nvSpPr>
          <p:cNvPr id="3" name="Title 2">
            <a:extLst>
              <a:ext uri="{FF2B5EF4-FFF2-40B4-BE49-F238E27FC236}">
                <a16:creationId xmlns:a16="http://schemas.microsoft.com/office/drawing/2014/main" xmlns="" id="{57FCC334-A8A9-B421-C6EC-6FB4B81DB72B}"/>
              </a:ext>
            </a:extLst>
          </p:cNvPr>
          <p:cNvSpPr>
            <a:spLocks noGrp="1"/>
          </p:cNvSpPr>
          <p:nvPr>
            <p:ph type="title"/>
          </p:nvPr>
        </p:nvSpPr>
        <p:spPr>
          <a:xfrm>
            <a:off x="3200400" y="228600"/>
            <a:ext cx="6858000" cy="457200"/>
          </a:xfrm>
        </p:spPr>
        <p:txBody>
          <a:bodyPr>
            <a:normAutofit fontScale="90000"/>
          </a:bodyPr>
          <a:lstStyle/>
          <a:p>
            <a:r>
              <a:rPr lang="en-US" dirty="0"/>
              <a:t/>
            </a:r>
            <a:br>
              <a:rPr lang="en-US" dirty="0"/>
            </a:br>
            <a:r>
              <a:rPr lang="en-US" dirty="0"/>
              <a:t/>
            </a:r>
            <a:br>
              <a:rPr lang="en-US" dirty="0"/>
            </a:br>
            <a:r>
              <a:rPr lang="en-US" dirty="0"/>
              <a:t>Remainder Theorem</a:t>
            </a:r>
            <a:br>
              <a:rPr lang="en-US" dirty="0"/>
            </a:br>
            <a:r>
              <a:rPr lang="en-US" sz="2400" b="0" i="0" dirty="0">
                <a:solidFill>
                  <a:srgbClr val="202124"/>
                </a:solidFill>
                <a:effectLst/>
                <a:latin typeface="+mn-lt"/>
              </a:rPr>
              <a:t/>
            </a:r>
            <a:br>
              <a:rPr lang="en-US" sz="2400" b="0" i="0" dirty="0">
                <a:solidFill>
                  <a:srgbClr val="202124"/>
                </a:solidFill>
                <a:effectLst/>
                <a:latin typeface="+mn-lt"/>
              </a:rPr>
            </a:br>
            <a:r>
              <a:rPr lang="en-US" sz="2400" b="0" i="0" dirty="0">
                <a:solidFill>
                  <a:srgbClr val="202124"/>
                </a:solidFill>
                <a:effectLst/>
                <a:latin typeface="+mn-lt"/>
              </a:rPr>
              <a:t/>
            </a:r>
            <a:br>
              <a:rPr lang="en-US" sz="2400" b="0" i="0" dirty="0">
                <a:solidFill>
                  <a:srgbClr val="202124"/>
                </a:solidFill>
                <a:effectLst/>
                <a:latin typeface="+mn-lt"/>
              </a:rPr>
            </a:br>
            <a:endParaRPr lang="en-US" sz="2400" dirty="0"/>
          </a:p>
        </p:txBody>
      </p:sp>
      <p:sp>
        <p:nvSpPr>
          <p:cNvPr id="7" name="Subtitle 5">
            <a:extLst>
              <a:ext uri="{FF2B5EF4-FFF2-40B4-BE49-F238E27FC236}">
                <a16:creationId xmlns:a16="http://schemas.microsoft.com/office/drawing/2014/main" xmlns="" id="{0C37B12B-EBCA-C946-DD20-8E3EFE50DAF5}"/>
              </a:ext>
            </a:extLst>
          </p:cNvPr>
          <p:cNvSpPr txBox="1">
            <a:spLocks/>
          </p:cNvSpPr>
          <p:nvPr/>
        </p:nvSpPr>
        <p:spPr bwMode="auto">
          <a:xfrm>
            <a:off x="1447800" y="3276600"/>
            <a:ext cx="7543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spcBef>
                <a:spcPct val="20000"/>
              </a:spcBef>
              <a:spcAft>
                <a:spcPct val="0"/>
              </a:spcAft>
              <a:buFont typeface="Arial" charset="0"/>
              <a:buNone/>
              <a:defRPr sz="1600" kern="1200" baseline="0">
                <a:solidFill>
                  <a:schemeClr val="tx1"/>
                </a:solidFill>
                <a:latin typeface="Georgia" pitchFamily="18" charset="0"/>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b="1" dirty="0"/>
              <a:t> What is the remainder theorem formula?</a:t>
            </a:r>
          </a:p>
          <a:p>
            <a:endParaRPr lang="en-US" sz="1800" dirty="0"/>
          </a:p>
          <a:p>
            <a:pPr marL="342900" indent="-342900">
              <a:buFont typeface="Wingdings" panose="05000000000000000000" pitchFamily="2" charset="2"/>
              <a:buChar char="§"/>
            </a:pPr>
            <a:r>
              <a:rPr lang="en-US" sz="1800" dirty="0"/>
              <a:t>The remainder theorem formula is: </a:t>
            </a:r>
            <a:r>
              <a:rPr lang="en-US" sz="1800" b="1" dirty="0"/>
              <a:t>p(x) = (</a:t>
            </a:r>
            <a:r>
              <a:rPr lang="en-US" sz="1800" b="1" dirty="0" err="1"/>
              <a:t>x-c</a:t>
            </a:r>
            <a:r>
              <a:rPr lang="en-US" sz="1800" b="1" dirty="0"/>
              <a:t>)·q(x) + r(x)</a:t>
            </a:r>
            <a:r>
              <a:rPr lang="en-US" sz="1800" dirty="0"/>
              <a:t>. The basic formula to check the division is: Dividend = (Divisor × Quotient) + Remainder.</a:t>
            </a:r>
            <a:endParaRPr lang="en-US" sz="1800" dirty="0">
              <a:solidFill>
                <a:srgbClr val="202124"/>
              </a:solidFill>
              <a:latin typeface="+mn-lt"/>
            </a:endParaRPr>
          </a:p>
        </p:txBody>
      </p:sp>
    </p:spTree>
    <p:extLst>
      <p:ext uri="{BB962C8B-B14F-4D97-AF65-F5344CB8AC3E}">
        <p14:creationId xmlns:p14="http://schemas.microsoft.com/office/powerpoint/2010/main" val="27258408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p:txBody>
          <a:bodyPr/>
          <a:lstStyle/>
          <a:p>
            <a:r>
              <a:rPr lang="en-US"/>
              <a:t>© 2016 SMART Training Resources Pvt. Ltd.</a:t>
            </a:r>
          </a:p>
        </p:txBody>
      </p:sp>
      <p:pic>
        <p:nvPicPr>
          <p:cNvPr id="6146" name="Picture 2" descr="Remainder Theorem | Remainder Theorem of Polynomial |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447800"/>
            <a:ext cx="762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txBox="1">
            <a:spLocks/>
          </p:cNvSpPr>
          <p:nvPr/>
        </p:nvSpPr>
        <p:spPr>
          <a:xfrm>
            <a:off x="304800" y="76200"/>
            <a:ext cx="8229600" cy="565127"/>
          </a:xfrm>
          <a:prstGeom prst="rect">
            <a:avLst/>
          </a:prstGeom>
        </p:spPr>
        <p:txBody>
          <a:bodyPr>
            <a:noAutofit/>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US" sz="2400" b="1" dirty="0"/>
              <a:t>Remainder Theorem</a:t>
            </a:r>
            <a:br>
              <a:rPr lang="en-US" sz="2400" b="1" dirty="0"/>
            </a:br>
            <a:r>
              <a:rPr lang="en-US" sz="2400" b="1" dirty="0">
                <a:solidFill>
                  <a:srgbClr val="202124"/>
                </a:solidFill>
              </a:rPr>
              <a:t/>
            </a:r>
            <a:br>
              <a:rPr lang="en-US" sz="2400" b="1" dirty="0">
                <a:solidFill>
                  <a:srgbClr val="202124"/>
                </a:solidFill>
              </a:rPr>
            </a:br>
            <a:r>
              <a:rPr lang="en-US" sz="2400" b="1" dirty="0">
                <a:solidFill>
                  <a:srgbClr val="202124"/>
                </a:solidFill>
              </a:rPr>
              <a:t/>
            </a:r>
            <a:br>
              <a:rPr lang="en-US" sz="2400" b="1" dirty="0">
                <a:solidFill>
                  <a:srgbClr val="202124"/>
                </a:solidFill>
              </a:rPr>
            </a:br>
            <a:endParaRPr lang="en-SG" sz="2400" b="1" dirty="0"/>
          </a:p>
        </p:txBody>
      </p:sp>
    </p:spTree>
    <p:extLst>
      <p:ext uri="{BB962C8B-B14F-4D97-AF65-F5344CB8AC3E}">
        <p14:creationId xmlns:p14="http://schemas.microsoft.com/office/powerpoint/2010/main" val="106682471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4800" y="76200"/>
            <a:ext cx="8229600" cy="565127"/>
          </a:xfrm>
        </p:spPr>
        <p:txBody>
          <a:bodyPr>
            <a:normAutofit fontScale="90000"/>
          </a:bodyPr>
          <a:lstStyle/>
          <a:p>
            <a:r>
              <a:rPr lang="en-US" b="1" dirty="0"/>
              <a:t>Remainder Theorem</a:t>
            </a:r>
            <a:r>
              <a:rPr lang="en-US" dirty="0"/>
              <a:t/>
            </a:r>
            <a:br>
              <a:rPr lang="en-US" dirty="0"/>
            </a:br>
            <a:r>
              <a:rPr lang="en-US" sz="2400" dirty="0">
                <a:solidFill>
                  <a:srgbClr val="202124"/>
                </a:solidFill>
              </a:rPr>
              <a:t/>
            </a:r>
            <a:br>
              <a:rPr lang="en-US" sz="2400" dirty="0">
                <a:solidFill>
                  <a:srgbClr val="202124"/>
                </a:solidFill>
              </a:rPr>
            </a:br>
            <a:r>
              <a:rPr lang="en-US" sz="2400" dirty="0">
                <a:solidFill>
                  <a:srgbClr val="202124"/>
                </a:solidFill>
              </a:rPr>
              <a:t/>
            </a:r>
            <a:br>
              <a:rPr lang="en-US" sz="2400" dirty="0">
                <a:solidFill>
                  <a:srgbClr val="202124"/>
                </a:solidFill>
              </a:rPr>
            </a:br>
            <a:endParaRPr lang="en-SG" dirty="0"/>
          </a:p>
        </p:txBody>
      </p:sp>
      <p:sp>
        <p:nvSpPr>
          <p:cNvPr id="8" name="Content Placeholder 7"/>
          <p:cNvSpPr>
            <a:spLocks noGrp="1"/>
          </p:cNvSpPr>
          <p:nvPr>
            <p:ph idx="1"/>
          </p:nvPr>
        </p:nvSpPr>
        <p:spPr>
          <a:xfrm>
            <a:off x="304800" y="838200"/>
            <a:ext cx="8229600" cy="4297363"/>
          </a:xfrm>
        </p:spPr>
        <p:txBody>
          <a:bodyPr/>
          <a:lstStyle/>
          <a:p>
            <a:pPr marL="0" indent="0">
              <a:buNone/>
            </a:pPr>
            <a:r>
              <a:rPr lang="en-US" b="1" dirty="0"/>
              <a:t>Why do we use the remainder theorem?</a:t>
            </a:r>
          </a:p>
          <a:p>
            <a:pPr algn="just"/>
            <a:r>
              <a:rPr lang="en-US" dirty="0"/>
              <a:t>The Polynomial Remainder Theorem allows us to determine whether a linear expression is a factor of a polynomial expression easily.</a:t>
            </a:r>
            <a:endParaRPr lang="en-SG" dirty="0"/>
          </a:p>
        </p:txBody>
      </p:sp>
      <p:sp>
        <p:nvSpPr>
          <p:cNvPr id="5" name="Footer Placeholder 4"/>
          <p:cNvSpPr>
            <a:spLocks noGrp="1"/>
          </p:cNvSpPr>
          <p:nvPr>
            <p:ph type="ftr" sz="quarter" idx="3"/>
          </p:nvPr>
        </p:nvSpPr>
        <p:spPr/>
        <p:txBody>
          <a:bodyPr/>
          <a:lstStyle/>
          <a:p>
            <a:r>
              <a:rPr lang="en-US"/>
              <a:t>© 2016 SMART Training Resources Pvt. Ltd.</a:t>
            </a:r>
          </a:p>
        </p:txBody>
      </p:sp>
      <p:pic>
        <p:nvPicPr>
          <p:cNvPr id="5122"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543" y="2667000"/>
            <a:ext cx="7119257"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5116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x = ( ∑ (rem[i]*</a:t>
            </a:r>
            <a:r>
              <a:rPr lang="en-US" dirty="0" err="1"/>
              <a:t>pp</a:t>
            </a:r>
            <a:r>
              <a:rPr lang="en-US" dirty="0"/>
              <a:t>[i]*</a:t>
            </a:r>
            <a:r>
              <a:rPr lang="en-US" dirty="0" err="1"/>
              <a:t>inv</a:t>
            </a:r>
            <a:r>
              <a:rPr lang="en-US" dirty="0"/>
              <a:t>[i]) ) % prod</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55277320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SG" dirty="0"/>
              <a:t>Example program</a:t>
            </a:r>
            <a:br>
              <a:rPr lang="en-SG" dirty="0"/>
            </a:br>
            <a:r>
              <a:rPr lang="en-SG" dirty="0"/>
              <a:t> </a:t>
            </a:r>
          </a:p>
        </p:txBody>
      </p:sp>
      <p:sp>
        <p:nvSpPr>
          <p:cNvPr id="4" name="Subtitle 3"/>
          <p:cNvSpPr>
            <a:spLocks noGrp="1"/>
          </p:cNvSpPr>
          <p:nvPr>
            <p:ph sz="half" idx="1"/>
          </p:nvPr>
        </p:nvSpPr>
        <p:spPr>
          <a:xfrm>
            <a:off x="457200" y="609600"/>
            <a:ext cx="4038600" cy="5867400"/>
          </a:xfrm>
        </p:spPr>
        <p:txBody>
          <a:bodyPr>
            <a:normAutofit fontScale="25000" lnSpcReduction="20000"/>
          </a:bodyPr>
          <a:lstStyle/>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import </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java.util</a:t>
            </a:r>
            <a:r>
              <a:rPr lang="en-US" sz="64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class </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CodeSpeedy</a:t>
            </a:r>
            <a:r>
              <a:rPr lang="en-US" sz="64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static int CRT(int a[], int m[], int n, int p){</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int x = 0</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for(int </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6400" dirty="0">
                <a:effectLst/>
                <a:latin typeface="Calibri" panose="020F0502020204030204" pitchFamily="34" charset="0"/>
                <a:ea typeface="Calibri" panose="020F0502020204030204" pitchFamily="34" charset="0"/>
                <a:cs typeface="Times New Roman" panose="02020603050405020304" pitchFamily="18" charset="0"/>
              </a:rPr>
              <a:t> = 0; </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6400" dirty="0">
                <a:effectLst/>
                <a:latin typeface="Calibri" panose="020F0502020204030204" pitchFamily="34" charset="0"/>
                <a:ea typeface="Calibri" panose="020F0502020204030204" pitchFamily="34" charset="0"/>
                <a:cs typeface="Times New Roman" panose="02020603050405020304" pitchFamily="18" charset="0"/>
              </a:rPr>
              <a:t>&lt;n; </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64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int M = p/m[</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6400" dirty="0">
                <a:effectLst/>
                <a:latin typeface="Calibri" panose="020F0502020204030204" pitchFamily="34" charset="0"/>
                <a:ea typeface="Calibri" panose="020F0502020204030204" pitchFamily="34" charset="0"/>
                <a:cs typeface="Times New Roman" panose="02020603050405020304" pitchFamily="18" charset="0"/>
              </a:rPr>
              <a:t>], y = 0; // M1 = p/m1, M2 = p/m2 ....., Mn = p/</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mn</a:t>
            </a: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for(int j=0; j&lt;m[</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j++</a:t>
            </a:r>
            <a:r>
              <a:rPr lang="en-US" sz="64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if((M*j)%m[</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6400" dirty="0">
                <a:effectLst/>
                <a:latin typeface="Calibri" panose="020F0502020204030204" pitchFamily="34" charset="0"/>
                <a:ea typeface="Calibri" panose="020F0502020204030204" pitchFamily="34" charset="0"/>
                <a:cs typeface="Times New Roman" panose="02020603050405020304" pitchFamily="18" charset="0"/>
              </a:rPr>
              <a:t>]==1){</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y = j; break; // Finding the values for y1, y2,..., </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yn</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x = x + a[</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6400" dirty="0">
                <a:effectLst/>
                <a:latin typeface="Calibri" panose="020F0502020204030204" pitchFamily="34" charset="0"/>
                <a:ea typeface="Calibri" panose="020F0502020204030204" pitchFamily="34" charset="0"/>
                <a:cs typeface="Times New Roman" panose="02020603050405020304" pitchFamily="18" charset="0"/>
              </a:rPr>
              <a:t>]*M*y; // x = a1*M1*y1 + a2*M2*y2 + ... + an*Mn*</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yn</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return </a:t>
            </a:r>
            <a:r>
              <a:rPr lang="en-US" sz="6400" dirty="0" err="1">
                <a:effectLst/>
                <a:latin typeface="Calibri" panose="020F0502020204030204" pitchFamily="34" charset="0"/>
                <a:ea typeface="Calibri" panose="020F0502020204030204" pitchFamily="34" charset="0"/>
                <a:cs typeface="Times New Roman" panose="02020603050405020304" pitchFamily="18" charset="0"/>
              </a:rPr>
              <a:t>x%p</a:t>
            </a: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ts val="1920"/>
              </a:lnSpc>
              <a:spcBef>
                <a:spcPts val="0"/>
              </a:spcBef>
              <a:spcAft>
                <a:spcPts val="0"/>
              </a:spcAft>
              <a:buNone/>
            </a:pPr>
            <a:r>
              <a:rPr lang="en-US" sz="6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ts val="1920"/>
              </a:lnSpc>
              <a:spcBef>
                <a:spcPts val="0"/>
              </a:spcBef>
              <a:spcAft>
                <a:spcPts val="0"/>
              </a:spcAft>
              <a:buNone/>
            </a:pPr>
            <a:r>
              <a:rPr lang="en-US" sz="6000" dirty="0">
                <a:effectLst/>
                <a:latin typeface="Calibri" panose="020F0502020204030204" pitchFamily="34" charset="0"/>
                <a:ea typeface="Calibri" panose="020F0502020204030204" pitchFamily="34" charset="0"/>
                <a:cs typeface="Times New Roman" panose="02020603050405020304" pitchFamily="18" charset="0"/>
              </a:rPr>
              <a:t>public static void main(String </a:t>
            </a:r>
            <a:r>
              <a:rPr lang="en-US" sz="6000" dirty="0" err="1">
                <a:effectLst/>
                <a:latin typeface="Calibri" panose="020F0502020204030204" pitchFamily="34" charset="0"/>
                <a:ea typeface="Calibri" panose="020F0502020204030204" pitchFamily="34" charset="0"/>
                <a:cs typeface="Times New Roman" panose="02020603050405020304" pitchFamily="18" charset="0"/>
              </a:rPr>
              <a:t>args</a:t>
            </a:r>
            <a:r>
              <a:rPr lang="en-US" sz="60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ts val="1920"/>
              </a:lnSpc>
              <a:spcBef>
                <a:spcPts val="0"/>
              </a:spcBef>
              <a:spcAft>
                <a:spcPts val="0"/>
              </a:spcAft>
              <a:buNone/>
            </a:pPr>
            <a:r>
              <a:rPr lang="en-US" sz="6000" dirty="0">
                <a:effectLst/>
                <a:latin typeface="Calibri" panose="020F0502020204030204" pitchFamily="34" charset="0"/>
                <a:ea typeface="Calibri" panose="020F0502020204030204" pitchFamily="34" charset="0"/>
                <a:cs typeface="Times New Roman" panose="02020603050405020304" pitchFamily="18" charset="0"/>
              </a:rPr>
              <a:t>    Scanner </a:t>
            </a:r>
            <a:r>
              <a:rPr lang="en-US" sz="6000" dirty="0" err="1">
                <a:effectLst/>
                <a:latin typeface="Calibri" panose="020F0502020204030204" pitchFamily="34" charset="0"/>
                <a:ea typeface="Calibri" panose="020F0502020204030204" pitchFamily="34" charset="0"/>
                <a:cs typeface="Times New Roman" panose="02020603050405020304" pitchFamily="18" charset="0"/>
              </a:rPr>
              <a:t>sc</a:t>
            </a:r>
            <a:r>
              <a:rPr lang="en-US" sz="6000" dirty="0">
                <a:effectLst/>
                <a:latin typeface="Calibri" panose="020F0502020204030204" pitchFamily="34" charset="0"/>
                <a:ea typeface="Calibri" panose="020F0502020204030204" pitchFamily="34" charset="0"/>
                <a:cs typeface="Times New Roman" panose="02020603050405020304" pitchFamily="18" charset="0"/>
              </a:rPr>
              <a:t> = new Scanner(System.in);</a:t>
            </a:r>
          </a:p>
          <a:p>
            <a:pPr marL="0" marR="0" indent="0">
              <a:lnSpc>
                <a:spcPts val="1920"/>
              </a:lnSpc>
              <a:spcBef>
                <a:spcPts val="0"/>
              </a:spcBef>
              <a:spcAft>
                <a:spcPts val="0"/>
              </a:spcAft>
              <a:buNone/>
            </a:pPr>
            <a:endParaRPr lang="en-US" sz="5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6A47A63-1131-EAA3-CB90-ED4375F06396}"/>
              </a:ext>
            </a:extLst>
          </p:cNvPr>
          <p:cNvSpPr>
            <a:spLocks noGrp="1"/>
          </p:cNvSpPr>
          <p:nvPr>
            <p:ph sz="half" idx="2"/>
          </p:nvPr>
        </p:nvSpPr>
        <p:spPr>
          <a:xfrm>
            <a:off x="4495800" y="685800"/>
            <a:ext cx="4038600" cy="5867400"/>
          </a:xfrm>
        </p:spPr>
        <p:txBody>
          <a:bodyPr>
            <a:normAutofit fontScale="25000" lnSpcReduction="20000"/>
          </a:bodyPr>
          <a:lstStyle/>
          <a:p>
            <a:pPr marL="0" marR="0" indent="0">
              <a:lnSpc>
                <a:spcPts val="1920"/>
              </a:lnSpc>
              <a:spcBef>
                <a:spcPts val="0"/>
              </a:spcBef>
              <a:spcAft>
                <a:spcPts val="0"/>
              </a:spcAft>
              <a:buNone/>
            </a:pPr>
            <a:r>
              <a:rPr lang="en-US" sz="64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US" sz="6400" dirty="0">
                <a:effectLst/>
                <a:latin typeface="Calibri" panose="020F0502020204030204" pitchFamily="34" charset="0"/>
                <a:ea typeface="Calibri" panose="020F0502020204030204" pitchFamily="34" charset="0"/>
                <a:cs typeface="Times New Roman" panose="02020603050405020304" pitchFamily="18" charset="0"/>
              </a:rPr>
              <a:t>("Enter the number of congruence relations: ");</a:t>
            </a:r>
          </a:p>
          <a:p>
            <a:pPr marL="0" indent="0">
              <a:buNone/>
            </a:pPr>
            <a:r>
              <a:rPr lang="en-US" sz="5600" dirty="0"/>
              <a:t>int size = </a:t>
            </a:r>
            <a:r>
              <a:rPr lang="en-US" sz="5600" dirty="0" err="1"/>
              <a:t>sc.nextInt</a:t>
            </a:r>
            <a:r>
              <a:rPr lang="en-US" sz="5600" dirty="0"/>
              <a:t>();</a:t>
            </a:r>
          </a:p>
          <a:p>
            <a:pPr marL="0" indent="0">
              <a:buNone/>
            </a:pPr>
            <a:r>
              <a:rPr lang="en-US" sz="5600" dirty="0"/>
              <a:t>    </a:t>
            </a:r>
            <a:r>
              <a:rPr lang="en-US" sz="5600" dirty="0" err="1"/>
              <a:t>System.out.println</a:t>
            </a:r>
            <a:r>
              <a:rPr lang="en-US" sz="5600" dirty="0"/>
              <a:t>("Enter the values of a: ");</a:t>
            </a:r>
          </a:p>
          <a:p>
            <a:pPr marL="0" indent="0">
              <a:buNone/>
            </a:pPr>
            <a:r>
              <a:rPr lang="en-US" sz="5600" dirty="0"/>
              <a:t>    int a[] = new int[size];</a:t>
            </a:r>
          </a:p>
          <a:p>
            <a:pPr marL="0" indent="0">
              <a:buNone/>
            </a:pPr>
            <a:r>
              <a:rPr lang="en-US" sz="5600" dirty="0"/>
              <a:t>    for(int </a:t>
            </a:r>
            <a:r>
              <a:rPr lang="en-US" sz="5600" dirty="0" err="1"/>
              <a:t>i</a:t>
            </a:r>
            <a:r>
              <a:rPr lang="en-US" sz="5600" dirty="0"/>
              <a:t>=0; </a:t>
            </a:r>
            <a:r>
              <a:rPr lang="en-US" sz="5600" dirty="0" err="1"/>
              <a:t>i</a:t>
            </a:r>
            <a:r>
              <a:rPr lang="en-US" sz="5600" dirty="0"/>
              <a:t>&lt;size; </a:t>
            </a:r>
            <a:r>
              <a:rPr lang="en-US" sz="5600" dirty="0" err="1"/>
              <a:t>i</a:t>
            </a:r>
            <a:r>
              <a:rPr lang="en-US" sz="5600" dirty="0"/>
              <a:t>++)</a:t>
            </a:r>
          </a:p>
          <a:p>
            <a:pPr marL="0" indent="0">
              <a:buNone/>
            </a:pPr>
            <a:r>
              <a:rPr lang="en-US" sz="5600" dirty="0"/>
              <a:t>      a[</a:t>
            </a:r>
            <a:r>
              <a:rPr lang="en-US" sz="5600" dirty="0" err="1"/>
              <a:t>i</a:t>
            </a:r>
            <a:r>
              <a:rPr lang="en-US" sz="5600" dirty="0"/>
              <a:t>] = </a:t>
            </a:r>
            <a:r>
              <a:rPr lang="en-US" sz="5600" dirty="0" err="1"/>
              <a:t>sc.nextInt</a:t>
            </a:r>
            <a:r>
              <a:rPr lang="en-US" sz="5600" dirty="0"/>
              <a:t>();</a:t>
            </a:r>
          </a:p>
          <a:p>
            <a:pPr marL="0" indent="0">
              <a:buNone/>
            </a:pPr>
            <a:r>
              <a:rPr lang="en-US" sz="5600" dirty="0"/>
              <a:t>    </a:t>
            </a:r>
            <a:r>
              <a:rPr lang="en-US" sz="5600" dirty="0" err="1"/>
              <a:t>System.out.println</a:t>
            </a:r>
            <a:r>
              <a:rPr lang="en-US" sz="5600" dirty="0"/>
              <a:t>("Enter the values of m: ");</a:t>
            </a:r>
          </a:p>
          <a:p>
            <a:pPr marL="0" indent="0">
              <a:buNone/>
            </a:pPr>
            <a:r>
              <a:rPr lang="en-US" sz="5600" dirty="0"/>
              <a:t>    int m[] = new int[size], p = 1;</a:t>
            </a:r>
          </a:p>
          <a:p>
            <a:pPr marL="0" indent="0">
              <a:buNone/>
            </a:pPr>
            <a:r>
              <a:rPr lang="en-US" sz="5600" dirty="0"/>
              <a:t>    for(int </a:t>
            </a:r>
            <a:r>
              <a:rPr lang="en-US" sz="5600" dirty="0" err="1"/>
              <a:t>i</a:t>
            </a:r>
            <a:r>
              <a:rPr lang="en-US" sz="5600" dirty="0"/>
              <a:t>=0; </a:t>
            </a:r>
            <a:r>
              <a:rPr lang="en-US" sz="5600" dirty="0" err="1"/>
              <a:t>i</a:t>
            </a:r>
            <a:r>
              <a:rPr lang="en-US" sz="5600" dirty="0"/>
              <a:t>&lt;size; </a:t>
            </a:r>
            <a:r>
              <a:rPr lang="en-US" sz="5600" dirty="0" err="1"/>
              <a:t>i</a:t>
            </a:r>
            <a:r>
              <a:rPr lang="en-US" sz="5600" dirty="0"/>
              <a:t>++){</a:t>
            </a:r>
          </a:p>
          <a:p>
            <a:pPr marL="0" indent="0">
              <a:buNone/>
            </a:pPr>
            <a:r>
              <a:rPr lang="en-US" sz="5600" dirty="0"/>
              <a:t>      m[</a:t>
            </a:r>
            <a:r>
              <a:rPr lang="en-US" sz="5600" dirty="0" err="1"/>
              <a:t>i</a:t>
            </a:r>
            <a:r>
              <a:rPr lang="en-US" sz="5600" dirty="0"/>
              <a:t>] = </a:t>
            </a:r>
            <a:r>
              <a:rPr lang="en-US" sz="5600" dirty="0" err="1"/>
              <a:t>sc.nextInt</a:t>
            </a:r>
            <a:r>
              <a:rPr lang="en-US" sz="5600" dirty="0"/>
              <a:t>();</a:t>
            </a:r>
          </a:p>
          <a:p>
            <a:pPr marL="0" indent="0">
              <a:buNone/>
            </a:pPr>
            <a:r>
              <a:rPr lang="en-US" sz="5600" dirty="0"/>
              <a:t>      p = p*m[</a:t>
            </a:r>
            <a:r>
              <a:rPr lang="en-US" sz="5600" dirty="0" err="1"/>
              <a:t>i</a:t>
            </a:r>
            <a:r>
              <a:rPr lang="en-US" sz="5600" dirty="0"/>
              <a:t>]; // p = m1*m2*...*</a:t>
            </a:r>
            <a:r>
              <a:rPr lang="en-US" sz="5600" dirty="0" err="1"/>
              <a:t>mn</a:t>
            </a:r>
            <a:endParaRPr lang="en-US" sz="5600" dirty="0"/>
          </a:p>
          <a:p>
            <a:pPr marL="0" indent="0">
              <a:buNone/>
            </a:pPr>
            <a:r>
              <a:rPr lang="en-US" sz="5600" dirty="0"/>
              <a:t>    } </a:t>
            </a:r>
          </a:p>
          <a:p>
            <a:pPr marL="0" indent="0">
              <a:buNone/>
            </a:pPr>
            <a:r>
              <a:rPr lang="en-US" sz="5600" dirty="0"/>
              <a:t>    </a:t>
            </a:r>
            <a:r>
              <a:rPr lang="en-US" sz="5600" dirty="0" err="1"/>
              <a:t>System.out.println</a:t>
            </a:r>
            <a:r>
              <a:rPr lang="en-US" sz="5600" dirty="0"/>
              <a:t>("The solution is "+CRT(</a:t>
            </a:r>
            <a:r>
              <a:rPr lang="en-US" sz="5600" dirty="0" err="1"/>
              <a:t>a,m,size,p</a:t>
            </a:r>
            <a:r>
              <a:rPr lang="en-US" sz="5600" dirty="0"/>
              <a:t>));</a:t>
            </a:r>
          </a:p>
          <a:p>
            <a:pPr marL="0" indent="0">
              <a:buNone/>
            </a:pPr>
            <a:r>
              <a:rPr lang="en-US" sz="5600" dirty="0"/>
              <a:t>  }</a:t>
            </a:r>
          </a:p>
          <a:p>
            <a:pPr marL="0" indent="0">
              <a:buNone/>
            </a:pPr>
            <a:r>
              <a:rPr lang="en-US" sz="6400" dirty="0"/>
              <a:t>}</a:t>
            </a:r>
          </a:p>
          <a:p>
            <a:pPr marL="0" indent="0">
              <a:buNone/>
            </a:pPr>
            <a:r>
              <a:rPr lang="en-US" sz="6400" b="1" dirty="0"/>
              <a:t>Output</a:t>
            </a:r>
          </a:p>
          <a:p>
            <a:pPr marL="0" indent="0">
              <a:buNone/>
            </a:pPr>
            <a:endParaRPr lang="en-US" sz="6400" dirty="0"/>
          </a:p>
        </p:txBody>
      </p:sp>
      <p:pic>
        <p:nvPicPr>
          <p:cNvPr id="5" name="Picture 4" descr="Chinese Remainder Theorem">
            <a:hlinkClick r:id="rId3"/>
            <a:extLst>
              <a:ext uri="{FF2B5EF4-FFF2-40B4-BE49-F238E27FC236}">
                <a16:creationId xmlns:a16="http://schemas.microsoft.com/office/drawing/2014/main" xmlns="" id="{3DCED71A-B8C2-A374-B03E-25211C632614}"/>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572000" y="4724400"/>
            <a:ext cx="4267200" cy="1671320"/>
          </a:xfrm>
          <a:prstGeom prst="rect">
            <a:avLst/>
          </a:prstGeom>
          <a:noFill/>
          <a:ln>
            <a:noFill/>
          </a:ln>
        </p:spPr>
      </p:pic>
    </p:spTree>
    <p:extLst>
      <p:ext uri="{BB962C8B-B14F-4D97-AF65-F5344CB8AC3E}">
        <p14:creationId xmlns:p14="http://schemas.microsoft.com/office/powerpoint/2010/main" val="380196857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C6C31CA-9336-1F0A-8583-E9A05356FBF1}"/>
              </a:ext>
            </a:extLst>
          </p:cNvPr>
          <p:cNvSpPr>
            <a:spLocks noGrp="1"/>
          </p:cNvSpPr>
          <p:nvPr>
            <p:ph type="title"/>
          </p:nvPr>
        </p:nvSpPr>
        <p:spPr>
          <a:xfrm>
            <a:off x="381000" y="1905000"/>
            <a:ext cx="8382000" cy="2286000"/>
          </a:xfrm>
        </p:spPr>
        <p:txBody>
          <a:bodyPr>
            <a:normAutofit fontScale="90000"/>
          </a:bodyPr>
          <a:lstStyle/>
          <a:p>
            <a:pPr algn="ctr">
              <a:lnSpc>
                <a:spcPct val="150000"/>
              </a:lnSpc>
            </a:pPr>
            <a:r>
              <a:rPr lang="en-US" sz="3600" b="1" dirty="0">
                <a:solidFill>
                  <a:srgbClr val="273239"/>
                </a:solidFill>
                <a:effectLst/>
                <a:ea typeface="Times New Roman" panose="02020603050405020304" pitchFamily="18" charset="0"/>
              </a:rPr>
              <a:t>Minimum number of Apples to </a:t>
            </a:r>
            <a:r>
              <a:rPr lang="en-US" sz="3600" b="1" dirty="0" smtClean="0">
                <a:solidFill>
                  <a:srgbClr val="273239"/>
                </a:solidFill>
                <a:effectLst/>
                <a:ea typeface="Times New Roman" panose="02020603050405020304" pitchFamily="18" charset="0"/>
              </a:rPr>
              <a:t>be collected </a:t>
            </a:r>
            <a:r>
              <a:rPr lang="en-US" sz="3600" b="1" dirty="0">
                <a:solidFill>
                  <a:srgbClr val="273239"/>
                </a:solidFill>
                <a:effectLst/>
                <a:ea typeface="Times New Roman" panose="02020603050405020304" pitchFamily="18" charset="0"/>
              </a:rPr>
              <a:t>from trees to guarantee M red apples</a:t>
            </a: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284510835"/>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FF276-E33B-5416-1AA3-66B572160A21}"/>
              </a:ext>
            </a:extLst>
          </p:cNvPr>
          <p:cNvSpPr>
            <a:spLocks noGrp="1"/>
          </p:cNvSpPr>
          <p:nvPr>
            <p:ph type="title"/>
          </p:nvPr>
        </p:nvSpPr>
        <p:spPr>
          <a:xfrm>
            <a:off x="457200" y="838200"/>
            <a:ext cx="8229600" cy="5486400"/>
          </a:xfrm>
        </p:spPr>
        <p:txBody>
          <a:bodyPr>
            <a:normAutofit/>
          </a:bodyPr>
          <a:lstStyle/>
          <a:p>
            <a:pPr marR="0" lvl="0" fontAlgn="base">
              <a:lnSpc>
                <a:spcPct val="107000"/>
              </a:lnSpc>
              <a:spcBef>
                <a:spcPts val="0"/>
              </a:spcBef>
              <a:spcAft>
                <a:spcPts val="0"/>
              </a:spcAft>
              <a:buSzPts val="1000"/>
              <a:tabLst>
                <a:tab pos="457200" algn="l"/>
              </a:tabLst>
            </a:pPr>
            <a:r>
              <a:rPr lang="en-US" sz="2000" dirty="0">
                <a:solidFill>
                  <a:srgbClr val="273239"/>
                </a:solidFill>
                <a:effectLst/>
                <a:latin typeface="+mn-lt"/>
                <a:ea typeface="Times New Roman" panose="02020603050405020304" pitchFamily="18" charset="0"/>
              </a:rPr>
              <a:t/>
            </a:r>
            <a:br>
              <a:rPr lang="en-US" sz="2000" dirty="0">
                <a:solidFill>
                  <a:srgbClr val="273239"/>
                </a:solidFill>
                <a:effectLst/>
                <a:latin typeface="+mn-lt"/>
                <a:ea typeface="Times New Roman" panose="02020603050405020304" pitchFamily="18" charset="0"/>
              </a:rPr>
            </a:br>
            <a:r>
              <a:rPr lang="en-US" sz="2000" dirty="0">
                <a:solidFill>
                  <a:srgbClr val="273239"/>
                </a:solidFill>
                <a:effectLst/>
                <a:latin typeface="+mn-lt"/>
                <a:ea typeface="Times New Roman" panose="02020603050405020304" pitchFamily="18" charset="0"/>
              </a:rPr>
              <a:t/>
            </a:r>
            <a:br>
              <a:rPr lang="en-US" sz="2000" dirty="0">
                <a:solidFill>
                  <a:srgbClr val="273239"/>
                </a:solidFill>
                <a:effectLst/>
                <a:latin typeface="+mn-lt"/>
                <a:ea typeface="Times New Roman" panose="02020603050405020304" pitchFamily="18" charset="0"/>
              </a:rPr>
            </a:br>
            <a:r>
              <a:rPr lang="en-US" sz="2000" dirty="0">
                <a:solidFill>
                  <a:srgbClr val="273239"/>
                </a:solidFill>
                <a:effectLst/>
                <a:latin typeface="+mn-lt"/>
                <a:ea typeface="Times New Roman" panose="02020603050405020304" pitchFamily="18" charset="0"/>
              </a:rPr>
              <a:t>    There are different kinds of apple trees in the four directions (East, West, North, South), which may grow both red and green apples such that each tree grows exactly K apples, in the following manner:</a:t>
            </a:r>
            <a:br>
              <a:rPr lang="en-US" sz="2000" dirty="0">
                <a:solidFill>
                  <a:srgbClr val="273239"/>
                </a:solidFill>
                <a:effectLst/>
                <a:latin typeface="+mn-lt"/>
                <a:ea typeface="Times New Roman" panose="02020603050405020304" pitchFamily="18" charset="0"/>
              </a:rPr>
            </a:br>
            <a:r>
              <a:rPr lang="en-US" sz="2000" dirty="0">
                <a:effectLst/>
                <a:latin typeface="+mn-lt"/>
                <a:ea typeface="Times New Roman" panose="02020603050405020304" pitchFamily="18" charset="0"/>
              </a:rPr>
              <a:t/>
            </a:r>
            <a:br>
              <a:rPr lang="en-US" sz="2000" dirty="0">
                <a:effectLst/>
                <a:latin typeface="+mn-lt"/>
                <a:ea typeface="Times New Roman" panose="02020603050405020304" pitchFamily="18" charset="0"/>
              </a:rPr>
            </a:br>
            <a:r>
              <a:rPr lang="en-US" sz="2000" dirty="0">
                <a:effectLst/>
                <a:latin typeface="+mn-lt"/>
                <a:ea typeface="Times New Roman" panose="02020603050405020304" pitchFamily="18" charset="0"/>
              </a:rPr>
              <a:t>       </a:t>
            </a:r>
            <a:r>
              <a:rPr lang="en-US" sz="2000" b="1" dirty="0">
                <a:solidFill>
                  <a:srgbClr val="273239"/>
                </a:solidFill>
                <a:effectLst/>
                <a:latin typeface="+mn-lt"/>
                <a:ea typeface="Calibri" panose="020F0502020204030204" pitchFamily="34" charset="0"/>
                <a:cs typeface="Times New Roman" panose="02020603050405020304" pitchFamily="18" charset="0"/>
              </a:rPr>
              <a:t>N</a:t>
            </a:r>
            <a:r>
              <a:rPr lang="en-US" sz="2000" dirty="0">
                <a:solidFill>
                  <a:srgbClr val="273239"/>
                </a:solidFill>
                <a:effectLst/>
                <a:latin typeface="+mn-lt"/>
                <a:ea typeface="Calibri" panose="020F0502020204030204" pitchFamily="34" charset="0"/>
                <a:cs typeface="Times New Roman" panose="02020603050405020304" pitchFamily="18" charset="0"/>
              </a:rPr>
              <a:t> – number of trees to the north does not have red apples.</a:t>
            </a:r>
            <a:br>
              <a:rPr lang="en-US" sz="2000" dirty="0">
                <a:solidFill>
                  <a:srgbClr val="273239"/>
                </a:solidFill>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
            </a:r>
            <a:br>
              <a:rPr lang="en-US"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       </a:t>
            </a:r>
            <a:r>
              <a:rPr lang="en-US" sz="2000" b="1" dirty="0">
                <a:solidFill>
                  <a:srgbClr val="273239"/>
                </a:solidFill>
                <a:effectLst/>
                <a:latin typeface="+mn-lt"/>
                <a:ea typeface="Calibri" panose="020F0502020204030204" pitchFamily="34" charset="0"/>
                <a:cs typeface="Times New Roman" panose="02020603050405020304" pitchFamily="18" charset="0"/>
              </a:rPr>
              <a:t>S</a:t>
            </a:r>
            <a:r>
              <a:rPr lang="en-US" sz="2000" dirty="0">
                <a:solidFill>
                  <a:srgbClr val="273239"/>
                </a:solidFill>
                <a:effectLst/>
                <a:latin typeface="+mn-lt"/>
                <a:ea typeface="Calibri" panose="020F0502020204030204" pitchFamily="34" charset="0"/>
                <a:cs typeface="Times New Roman" panose="02020603050405020304" pitchFamily="18" charset="0"/>
              </a:rPr>
              <a:t> – number of trees to the south does not have green apples.</a:t>
            </a:r>
            <a:br>
              <a:rPr lang="en-US" sz="2000" dirty="0">
                <a:solidFill>
                  <a:srgbClr val="273239"/>
                </a:solidFill>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
            </a:r>
            <a:br>
              <a:rPr lang="en-US"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       </a:t>
            </a:r>
            <a:r>
              <a:rPr lang="en-US" sz="2000" b="1" dirty="0">
                <a:solidFill>
                  <a:srgbClr val="273239"/>
                </a:solidFill>
                <a:effectLst/>
                <a:latin typeface="+mn-lt"/>
                <a:ea typeface="Calibri" panose="020F0502020204030204" pitchFamily="34" charset="0"/>
                <a:cs typeface="Times New Roman" panose="02020603050405020304" pitchFamily="18" charset="0"/>
              </a:rPr>
              <a:t>W</a:t>
            </a:r>
            <a:r>
              <a:rPr lang="en-US" sz="2000" dirty="0">
                <a:solidFill>
                  <a:srgbClr val="273239"/>
                </a:solidFill>
                <a:effectLst/>
                <a:latin typeface="+mn-lt"/>
                <a:ea typeface="Calibri" panose="020F0502020204030204" pitchFamily="34" charset="0"/>
                <a:cs typeface="Times New Roman" panose="02020603050405020304" pitchFamily="18" charset="0"/>
              </a:rPr>
              <a:t> – number of trees in the west has some red apples.</a:t>
            </a:r>
            <a:br>
              <a:rPr lang="en-US" sz="2000" dirty="0">
                <a:solidFill>
                  <a:srgbClr val="273239"/>
                </a:solidFill>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
            </a:r>
            <a:br>
              <a:rPr lang="en-US" sz="2000" dirty="0">
                <a:effectLst/>
                <a:latin typeface="+mn-lt"/>
                <a:ea typeface="Calibri" panose="020F0502020204030204" pitchFamily="34" charset="0"/>
                <a:cs typeface="Times New Roman" panose="02020603050405020304" pitchFamily="18" charset="0"/>
              </a:rPr>
            </a:br>
            <a:r>
              <a:rPr lang="en-US" sz="2000" dirty="0">
                <a:effectLst/>
                <a:latin typeface="+mn-lt"/>
                <a:ea typeface="Calibri" panose="020F0502020204030204" pitchFamily="34" charset="0"/>
                <a:cs typeface="Times New Roman" panose="02020603050405020304" pitchFamily="18" charset="0"/>
              </a:rPr>
              <a:t>        </a:t>
            </a:r>
            <a:r>
              <a:rPr lang="en-US" sz="2000" b="1" dirty="0">
                <a:solidFill>
                  <a:srgbClr val="273239"/>
                </a:solidFill>
                <a:effectLst/>
                <a:latin typeface="+mn-lt"/>
                <a:ea typeface="Calibri" panose="020F0502020204030204" pitchFamily="34" charset="0"/>
                <a:cs typeface="Times New Roman" panose="02020603050405020304" pitchFamily="18" charset="0"/>
              </a:rPr>
              <a:t>E</a:t>
            </a:r>
            <a:r>
              <a:rPr lang="en-US" sz="2000" dirty="0">
                <a:solidFill>
                  <a:srgbClr val="273239"/>
                </a:solidFill>
                <a:effectLst/>
                <a:latin typeface="+mn-lt"/>
                <a:ea typeface="Calibri" panose="020F0502020204030204" pitchFamily="34" charset="0"/>
                <a:cs typeface="Times New Roman" panose="02020603050405020304" pitchFamily="18" charset="0"/>
              </a:rPr>
              <a:t> – number of trees in the east have some green apples.</a:t>
            </a:r>
            <a:r>
              <a:rPr lang="en-US" sz="2000" dirty="0">
                <a:effectLst/>
                <a:latin typeface="+mn-lt"/>
                <a:ea typeface="Calibri" panose="020F0502020204030204" pitchFamily="34" charset="0"/>
                <a:cs typeface="Times New Roman" panose="02020603050405020304" pitchFamily="18" charset="0"/>
              </a:rPr>
              <a:t/>
            </a:r>
            <a:br>
              <a:rPr lang="en-US" sz="2000" dirty="0">
                <a:effectLst/>
                <a:latin typeface="+mn-lt"/>
                <a:ea typeface="Calibri" panose="020F0502020204030204" pitchFamily="34" charset="0"/>
                <a:cs typeface="Times New Roman" panose="02020603050405020304" pitchFamily="18" charset="0"/>
              </a:rPr>
            </a:br>
            <a:endParaRPr lang="en-US" sz="2000" dirty="0">
              <a:latin typeface="+mn-lt"/>
            </a:endParaRPr>
          </a:p>
        </p:txBody>
      </p:sp>
      <p:sp>
        <p:nvSpPr>
          <p:cNvPr id="3" name="Rectangle 2"/>
          <p:cNvSpPr/>
          <p:nvPr/>
        </p:nvSpPr>
        <p:spPr>
          <a:xfrm>
            <a:off x="152400" y="152400"/>
            <a:ext cx="4495800" cy="461665"/>
          </a:xfrm>
          <a:prstGeom prst="rect">
            <a:avLst/>
          </a:prstGeom>
        </p:spPr>
        <p:txBody>
          <a:bodyPr wrap="square">
            <a:spAutoFit/>
          </a:bodyPr>
          <a:lstStyle/>
          <a:p>
            <a:r>
              <a:rPr lang="en-SG" sz="2400" b="1" dirty="0"/>
              <a:t>Alice Apple tree</a:t>
            </a:r>
          </a:p>
        </p:txBody>
      </p:sp>
    </p:spTree>
    <p:extLst>
      <p:ext uri="{BB962C8B-B14F-4D97-AF65-F5344CB8AC3E}">
        <p14:creationId xmlns:p14="http://schemas.microsoft.com/office/powerpoint/2010/main" val="2917142230"/>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 y="82731"/>
            <a:ext cx="8229600" cy="914400"/>
          </a:xfrm>
        </p:spPr>
        <p:txBody>
          <a:bodyPr/>
          <a:lstStyle/>
          <a:p>
            <a:r>
              <a:rPr lang="en-SG" dirty="0"/>
              <a:t>Example:</a:t>
            </a:r>
          </a:p>
        </p:txBody>
      </p:sp>
      <p:sp>
        <p:nvSpPr>
          <p:cNvPr id="3" name="Footer Placeholder 2"/>
          <p:cNvSpPr>
            <a:spLocks noGrp="1"/>
          </p:cNvSpPr>
          <p:nvPr>
            <p:ph type="ftr" sz="quarter" idx="3"/>
          </p:nvPr>
        </p:nvSpPr>
        <p:spPr/>
        <p:txBody>
          <a:bodyPr/>
          <a:lstStyle/>
          <a:p>
            <a:r>
              <a:rPr lang="en-US"/>
              <a:t>© 2016 SMART Training Resources Pvt. Ltd.</a:t>
            </a:r>
          </a:p>
        </p:txBody>
      </p:sp>
      <p:sp>
        <p:nvSpPr>
          <p:cNvPr id="6" name="Rectangle 1"/>
          <p:cNvSpPr>
            <a:spLocks noGrp="1" noChangeArrowheads="1"/>
          </p:cNvSpPr>
          <p:nvPr>
            <p:ph idx="1"/>
          </p:nvPr>
        </p:nvSpPr>
        <p:spPr bwMode="auto">
          <a:xfrm>
            <a:off x="190500" y="813189"/>
            <a:ext cx="86487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Input: </a:t>
            </a:r>
            <a:r>
              <a:rPr kumimoji="0" lang="en-US" altLang="en-US" sz="1600" b="0" i="0" u="none" strike="noStrike" cap="none" normalizeH="0" baseline="0" dirty="0">
                <a:ln>
                  <a:noFill/>
                </a:ln>
                <a:solidFill>
                  <a:schemeClr val="tx1"/>
                </a:solidFill>
                <a:effectLst/>
                <a:latin typeface="+mj-lt"/>
              </a:rPr>
              <a:t>M = 10, K = 15, N = 0, S = 1, W = 0, E = 0</a:t>
            </a:r>
            <a:br>
              <a:rPr kumimoji="0" lang="en-US" altLang="en-US" sz="1600" b="0" i="0" u="none" strike="noStrike" cap="none" normalizeH="0" baseline="0" dirty="0">
                <a:ln>
                  <a:noFill/>
                </a:ln>
                <a:solidFill>
                  <a:schemeClr val="tx1"/>
                </a:solidFill>
                <a:effectLst/>
                <a:latin typeface="+mj-lt"/>
              </a:rPr>
            </a:br>
            <a:r>
              <a:rPr kumimoji="0" lang="en-US" altLang="en-US" sz="1600" b="1" i="0" u="none" strike="noStrike" cap="none" normalizeH="0" baseline="0" dirty="0">
                <a:ln>
                  <a:noFill/>
                </a:ln>
                <a:solidFill>
                  <a:schemeClr val="tx1"/>
                </a:solidFill>
                <a:effectLst/>
                <a:latin typeface="+mj-lt"/>
              </a:rPr>
              <a:t>Output: </a:t>
            </a:r>
            <a:r>
              <a:rPr kumimoji="0" lang="en-US" altLang="en-US" sz="1600" b="0" i="0" u="none" strike="noStrike" cap="none" normalizeH="0" baseline="0" dirty="0">
                <a:ln>
                  <a:noFill/>
                </a:ln>
                <a:solidFill>
                  <a:schemeClr val="tx1"/>
                </a:solidFill>
                <a:effectLst/>
                <a:latin typeface="+mj-lt"/>
              </a:rPr>
              <a:t>10</a:t>
            </a:r>
            <a:br>
              <a:rPr kumimoji="0" lang="en-US" altLang="en-US" sz="1600" b="0" i="0" u="none" strike="noStrike" cap="none" normalizeH="0" baseline="0" dirty="0">
                <a:ln>
                  <a:noFill/>
                </a:ln>
                <a:solidFill>
                  <a:schemeClr val="tx1"/>
                </a:solidFill>
                <a:effectLst/>
                <a:latin typeface="+mj-lt"/>
              </a:rPr>
            </a:br>
            <a:r>
              <a:rPr kumimoji="0" lang="en-US" altLang="en-US" sz="1600" b="1" i="0" u="none" strike="noStrike" cap="none" normalizeH="0" baseline="0" dirty="0">
                <a:ln>
                  <a:noFill/>
                </a:ln>
                <a:solidFill>
                  <a:schemeClr val="tx1"/>
                </a:solidFill>
                <a:effectLst/>
                <a:latin typeface="+mj-lt"/>
              </a:rPr>
              <a:t>Explanation: </a:t>
            </a:r>
            <a:r>
              <a:rPr kumimoji="0" lang="en-US" altLang="en-US" sz="1600" b="0" i="0" u="none" strike="noStrike" cap="none" normalizeH="0" baseline="0" dirty="0">
                <a:ln>
                  <a:noFill/>
                </a:ln>
                <a:solidFill>
                  <a:schemeClr val="tx1"/>
                </a:solidFill>
                <a:effectLst/>
                <a:latin typeface="+mj-lt"/>
              </a:rPr>
              <a:t>It simply gets 10 apples from the 1st south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Input:</a:t>
            </a:r>
            <a:r>
              <a:rPr kumimoji="0" lang="en-US" altLang="en-US" sz="1600" b="0" i="0" u="none" strike="noStrike" cap="none" normalizeH="0" baseline="0" dirty="0">
                <a:ln>
                  <a:noFill/>
                </a:ln>
                <a:solidFill>
                  <a:schemeClr val="tx1"/>
                </a:solidFill>
                <a:effectLst/>
                <a:latin typeface="+mj-lt"/>
              </a:rPr>
              <a:t> M = 10, K = 15, N = 3, S = 0, W = 1, E = 0</a:t>
            </a:r>
            <a:br>
              <a:rPr kumimoji="0" lang="en-US" altLang="en-US" sz="1600" b="0" i="0" u="none" strike="noStrike" cap="none" normalizeH="0" baseline="0" dirty="0">
                <a:ln>
                  <a:noFill/>
                </a:ln>
                <a:solidFill>
                  <a:schemeClr val="tx1"/>
                </a:solidFill>
                <a:effectLst/>
                <a:latin typeface="+mj-lt"/>
              </a:rPr>
            </a:br>
            <a:r>
              <a:rPr kumimoji="0" lang="en-US" altLang="en-US" sz="1600" b="1" i="0" u="none" strike="noStrike" cap="none" normalizeH="0" baseline="0" dirty="0">
                <a:ln>
                  <a:noFill/>
                </a:ln>
                <a:solidFill>
                  <a:schemeClr val="tx1"/>
                </a:solidFill>
                <a:effectLst/>
                <a:latin typeface="+mj-lt"/>
              </a:rPr>
              <a:t>Output:</a:t>
            </a:r>
            <a:r>
              <a:rPr kumimoji="0" lang="en-US" altLang="en-US" sz="1600" b="0" i="0" u="none" strike="noStrike" cap="none" normalizeH="0" baseline="0" dirty="0">
                <a:ln>
                  <a:noFill/>
                </a:ln>
                <a:solidFill>
                  <a:schemeClr val="tx1"/>
                </a:solidFill>
                <a:effectLst/>
                <a:latin typeface="+mj-lt"/>
              </a:rPr>
              <a:t> -1</a:t>
            </a:r>
            <a:br>
              <a:rPr kumimoji="0" lang="en-US" altLang="en-US" sz="1600" b="0" i="0" u="none" strike="noStrike" cap="none" normalizeH="0" baseline="0" dirty="0">
                <a:ln>
                  <a:noFill/>
                </a:ln>
                <a:solidFill>
                  <a:schemeClr val="tx1"/>
                </a:solidFill>
                <a:effectLst/>
                <a:latin typeface="+mj-lt"/>
              </a:rPr>
            </a:br>
            <a:r>
              <a:rPr kumimoji="0" lang="en-US" altLang="en-US" sz="1600" b="1" i="0" u="none" strike="noStrike" cap="none" normalizeH="0" baseline="0" dirty="0">
                <a:ln>
                  <a:noFill/>
                </a:ln>
                <a:solidFill>
                  <a:schemeClr val="tx1"/>
                </a:solidFill>
                <a:effectLst/>
                <a:latin typeface="+mj-lt"/>
              </a:rPr>
              <a:t>Explanation:</a:t>
            </a:r>
            <a:r>
              <a:rPr kumimoji="0" lang="en-US" altLang="en-US" sz="1600" b="0" i="0" u="none" strike="noStrike" cap="none" normalizeH="0" baseline="0" dirty="0">
                <a:ln>
                  <a:noFill/>
                </a:ln>
                <a:solidFill>
                  <a:schemeClr val="tx1"/>
                </a:solidFill>
                <a:effectLst/>
                <a:latin typeface="+mj-lt"/>
              </a:rPr>
              <a:t> There are no red apples in the South, North and East. But in the West there 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mj-lt"/>
              </a:rPr>
              <a:t>atleast</a:t>
            </a:r>
            <a:r>
              <a:rPr kumimoji="0" lang="en-US" altLang="en-US" sz="1600" b="0" i="0" u="none" strike="noStrike" cap="none" normalizeH="0" baseline="0" dirty="0">
                <a:ln>
                  <a:noFill/>
                </a:ln>
                <a:solidFill>
                  <a:schemeClr val="tx1"/>
                </a:solidFill>
                <a:effectLst/>
                <a:latin typeface="+mj-lt"/>
              </a:rPr>
              <a:t> 1 red apple and total tree is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So, total no. of guaranteed red apple is 1 * 1 = 1 which is less than 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0" indent="0">
              <a:buNone/>
            </a:pPr>
            <a:r>
              <a:rPr lang="en-US" sz="2400" b="1" dirty="0"/>
              <a:t>Approach:</a:t>
            </a:r>
            <a:r>
              <a:rPr lang="en-US" sz="1600" b="1" dirty="0"/>
              <a:t>  </a:t>
            </a:r>
          </a:p>
          <a:p>
            <a:pPr marL="0" indent="0" algn="just">
              <a:buNone/>
            </a:pPr>
            <a:r>
              <a:rPr lang="en-US" sz="1600" dirty="0"/>
              <a:t>Every apple in the south ensures that it is red. So first, take an apple from the south. In the East and West, there is at least 1 red apple in each tree. That’s why, for guaranteed it is considered that there is only 1 red apple on each tree in east and west. For the north there is no red apple, so, neglect that. Follow the steps below to solve the problem:</a:t>
            </a:r>
          </a:p>
          <a:p>
            <a:pPr marL="0" indent="0">
              <a:buNone/>
            </a:pPr>
            <a:r>
              <a:rPr lang="en-US" sz="1600" u="sng" dirty="0">
                <a:hlinkClick r:id="rId2"/>
              </a:rPr>
              <a:t>If</a:t>
            </a:r>
            <a:r>
              <a:rPr lang="en-US" sz="1600" dirty="0"/>
              <a:t> </a:t>
            </a:r>
            <a:r>
              <a:rPr lang="en-US" sz="1600" b="1" dirty="0"/>
              <a:t>M</a:t>
            </a:r>
            <a:r>
              <a:rPr lang="en-US" sz="1600" dirty="0"/>
              <a:t> is less than equal to </a:t>
            </a:r>
            <a:r>
              <a:rPr lang="en-US" sz="1600" b="1" dirty="0"/>
              <a:t>S*K</a:t>
            </a:r>
            <a:r>
              <a:rPr lang="en-US" sz="1600" dirty="0"/>
              <a:t> then print </a:t>
            </a:r>
            <a:r>
              <a:rPr lang="en-US" sz="1600" b="1" dirty="0"/>
              <a:t>M.</a:t>
            </a:r>
            <a:endParaRPr lang="en-US" sz="1600" dirty="0"/>
          </a:p>
          <a:p>
            <a:pPr marL="0" indent="0">
              <a:buNone/>
            </a:pPr>
            <a:r>
              <a:rPr lang="en-US" sz="1600" u="sng" dirty="0">
                <a:hlinkClick r:id="rId2"/>
              </a:rPr>
              <a:t>Else if</a:t>
            </a:r>
            <a:r>
              <a:rPr lang="en-US" sz="1600" dirty="0"/>
              <a:t> </a:t>
            </a:r>
            <a:r>
              <a:rPr lang="en-US" sz="1600" b="1" dirty="0"/>
              <a:t>M</a:t>
            </a:r>
            <a:r>
              <a:rPr lang="en-US" sz="1600" dirty="0"/>
              <a:t> is less than equal to </a:t>
            </a:r>
            <a:r>
              <a:rPr lang="en-US" sz="1600" b="1" dirty="0"/>
              <a:t>S*K+E+W</a:t>
            </a:r>
            <a:r>
              <a:rPr lang="en-US" sz="1600" dirty="0"/>
              <a:t> then print </a:t>
            </a:r>
            <a:r>
              <a:rPr lang="en-US" sz="1600" b="1" dirty="0"/>
              <a:t>S*K + (M-S*K) * K</a:t>
            </a:r>
            <a:endParaRPr lang="en-US" sz="1600" dirty="0"/>
          </a:p>
          <a:p>
            <a:pPr marL="0" indent="0">
              <a:buNone/>
            </a:pPr>
            <a:r>
              <a:rPr lang="en-US" sz="1600" u="sng" dirty="0">
                <a:hlinkClick r:id="rId2"/>
              </a:rPr>
              <a:t>Else</a:t>
            </a:r>
            <a:r>
              <a:rPr lang="en-US" sz="1600" dirty="0"/>
              <a:t> print </a:t>
            </a:r>
            <a:r>
              <a:rPr lang="en-US" sz="1600" b="1" dirty="0"/>
              <a:t>-1.</a:t>
            </a: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
            </a:r>
            <a:br>
              <a:rPr kumimoji="0" lang="en-US" altLang="en-US" sz="1600" b="0" i="0" u="none" strike="noStrike" cap="none" normalizeH="0" baseline="0" dirty="0">
                <a:ln>
                  <a:noFill/>
                </a:ln>
                <a:solidFill>
                  <a:schemeClr val="tx1"/>
                </a:solidFill>
                <a:effectLst/>
                <a:latin typeface="+mj-lt"/>
              </a:rPr>
            </a:b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55435075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9" y="45177"/>
            <a:ext cx="8229600" cy="609600"/>
          </a:xfrm>
        </p:spPr>
        <p:txBody>
          <a:bodyPr/>
          <a:lstStyle/>
          <a:p>
            <a:r>
              <a:rPr lang="en-SG" dirty="0"/>
              <a:t> Example Program </a:t>
            </a:r>
          </a:p>
        </p:txBody>
      </p:sp>
      <p:sp>
        <p:nvSpPr>
          <p:cNvPr id="9" name="Content Placeholder 8"/>
          <p:cNvSpPr>
            <a:spLocks noGrp="1"/>
          </p:cNvSpPr>
          <p:nvPr>
            <p:ph sz="half" idx="2"/>
          </p:nvPr>
        </p:nvSpPr>
        <p:spPr>
          <a:xfrm>
            <a:off x="227012" y="654778"/>
            <a:ext cx="4116388" cy="5822222"/>
          </a:xfrm>
        </p:spPr>
        <p:txBody>
          <a:bodyPr>
            <a:normAutofit fontScale="70000" lnSpcReduction="20000"/>
          </a:bodyPr>
          <a:lstStyle/>
          <a:p>
            <a:pPr marL="0" lvl="0" indent="0">
              <a:buNone/>
            </a:pPr>
            <a:r>
              <a:rPr lang="en-US" dirty="0"/>
              <a:t>import java.io.*;</a:t>
            </a:r>
          </a:p>
          <a:p>
            <a:pPr marL="0" lvl="0" indent="0">
              <a:buNone/>
            </a:pPr>
            <a:r>
              <a:rPr lang="en-US" dirty="0"/>
              <a:t>class GFG { </a:t>
            </a:r>
          </a:p>
          <a:p>
            <a:pPr marL="0" lvl="0" indent="0">
              <a:buNone/>
            </a:pPr>
            <a:r>
              <a:rPr lang="en-US" dirty="0"/>
              <a:t>// Function to minimum no. of apples</a:t>
            </a:r>
          </a:p>
          <a:p>
            <a:pPr marL="0" lvl="0" indent="0">
              <a:buNone/>
            </a:pPr>
            <a:r>
              <a:rPr lang="en-US" dirty="0"/>
              <a:t>static int </a:t>
            </a:r>
            <a:r>
              <a:rPr lang="en-US" dirty="0" err="1"/>
              <a:t>minApples</a:t>
            </a:r>
            <a:r>
              <a:rPr lang="en-US" dirty="0"/>
              <a:t>(int </a:t>
            </a:r>
            <a:r>
              <a:rPr lang="en-US" dirty="0" err="1"/>
              <a:t>M,int</a:t>
            </a:r>
            <a:r>
              <a:rPr lang="en-US" dirty="0"/>
              <a:t> </a:t>
            </a:r>
            <a:r>
              <a:rPr lang="en-US" dirty="0" err="1"/>
              <a:t>K,int</a:t>
            </a:r>
            <a:r>
              <a:rPr lang="en-US" dirty="0"/>
              <a:t> </a:t>
            </a:r>
            <a:r>
              <a:rPr lang="en-US" dirty="0" err="1"/>
              <a:t>N,int</a:t>
            </a:r>
            <a:r>
              <a:rPr lang="en-US" dirty="0"/>
              <a:t> </a:t>
            </a:r>
            <a:r>
              <a:rPr lang="en-US" dirty="0" err="1"/>
              <a:t>S,int</a:t>
            </a:r>
            <a:r>
              <a:rPr lang="en-US" dirty="0"/>
              <a:t> </a:t>
            </a:r>
            <a:r>
              <a:rPr lang="en-US" dirty="0" err="1"/>
              <a:t>W,int</a:t>
            </a:r>
            <a:r>
              <a:rPr lang="en-US" dirty="0"/>
              <a:t> E)</a:t>
            </a:r>
          </a:p>
          <a:p>
            <a:pPr marL="0" lvl="0" indent="0">
              <a:buNone/>
            </a:pPr>
            <a:r>
              <a:rPr lang="en-US" dirty="0"/>
              <a:t>{  </a:t>
            </a:r>
          </a:p>
          <a:p>
            <a:pPr marL="0" lvl="0" indent="0">
              <a:buNone/>
            </a:pPr>
            <a:r>
              <a:rPr lang="en-US" dirty="0"/>
              <a:t>    // If we get all required apple</a:t>
            </a:r>
          </a:p>
          <a:p>
            <a:pPr marL="0" lvl="0" indent="0">
              <a:buNone/>
            </a:pPr>
            <a:r>
              <a:rPr lang="en-US" dirty="0"/>
              <a:t>    // from South</a:t>
            </a:r>
          </a:p>
          <a:p>
            <a:pPr marL="0" lvl="0" indent="0">
              <a:buNone/>
            </a:pPr>
            <a:r>
              <a:rPr lang="en-US" dirty="0"/>
              <a:t>    if(M &lt;= S * K)</a:t>
            </a:r>
          </a:p>
          <a:p>
            <a:pPr marL="0" lvl="0" indent="0">
              <a:buNone/>
            </a:pPr>
            <a:r>
              <a:rPr lang="en-US" dirty="0"/>
              <a:t>        return M;</a:t>
            </a:r>
          </a:p>
          <a:p>
            <a:pPr marL="0" lvl="0" indent="0">
              <a:buNone/>
            </a:pPr>
            <a:r>
              <a:rPr lang="en-US" dirty="0"/>
              <a:t>    // If we required trees at</a:t>
            </a:r>
          </a:p>
          <a:p>
            <a:pPr marL="0" lvl="0" indent="0">
              <a:buNone/>
            </a:pPr>
            <a:r>
              <a:rPr lang="en-US" dirty="0"/>
              <a:t>    // East and West</a:t>
            </a:r>
          </a:p>
          <a:p>
            <a:pPr marL="0" lvl="0" indent="0">
              <a:buNone/>
            </a:pPr>
            <a:r>
              <a:rPr lang="en-US" dirty="0"/>
              <a:t>    else if(M &lt;= S * K + E + W)</a:t>
            </a:r>
          </a:p>
          <a:p>
            <a:pPr marL="0" lvl="0" indent="0">
              <a:buNone/>
            </a:pPr>
            <a:r>
              <a:rPr lang="en-US" dirty="0"/>
              <a:t>        return S * K + (M-S * K) * K;</a:t>
            </a:r>
          </a:p>
          <a:p>
            <a:pPr marL="0" lvl="0" indent="0">
              <a:buNone/>
            </a:pPr>
            <a:r>
              <a:rPr lang="en-US" dirty="0"/>
              <a:t> </a:t>
            </a:r>
          </a:p>
          <a:p>
            <a:pPr marL="0" lvl="0" indent="0">
              <a:buNone/>
            </a:pPr>
            <a:r>
              <a:rPr lang="en-US" dirty="0"/>
              <a:t>    // If we doesn't have enough</a:t>
            </a:r>
          </a:p>
          <a:p>
            <a:pPr marL="0" lvl="0" indent="0">
              <a:buNone/>
            </a:pPr>
            <a:r>
              <a:rPr lang="en-US" dirty="0"/>
              <a:t>    // red apples</a:t>
            </a:r>
          </a:p>
          <a:p>
            <a:pPr marL="0" lvl="0" indent="0">
              <a:buNone/>
            </a:pPr>
            <a:r>
              <a:rPr lang="en-US" dirty="0"/>
              <a:t>    else</a:t>
            </a:r>
          </a:p>
          <a:p>
            <a:pPr marL="0" lvl="0" indent="0">
              <a:buNone/>
            </a:pPr>
            <a:r>
              <a:rPr lang="en-US" dirty="0"/>
              <a:t>        return -1;</a:t>
            </a:r>
          </a:p>
          <a:p>
            <a:pPr marL="0" lvl="0" indent="0">
              <a:buNone/>
            </a:pPr>
            <a:r>
              <a:rPr lang="en-US" dirty="0"/>
              <a:t>}</a:t>
            </a:r>
          </a:p>
          <a:p>
            <a:pPr marL="0" indent="0">
              <a:buNone/>
            </a:pPr>
            <a:r>
              <a:rPr lang="en-US" dirty="0"/>
              <a:t>// Driver code</a:t>
            </a:r>
          </a:p>
          <a:p>
            <a:pPr marL="0" indent="0">
              <a:buNone/>
            </a:pPr>
            <a:r>
              <a:rPr lang="en-US" dirty="0"/>
              <a:t>public static void main(String[] </a:t>
            </a:r>
            <a:r>
              <a:rPr lang="en-US" dirty="0" err="1"/>
              <a:t>args</a:t>
            </a:r>
            <a:r>
              <a:rPr lang="en-US" dirty="0"/>
              <a:t>)</a:t>
            </a:r>
          </a:p>
          <a:p>
            <a:pPr marL="0" indent="0">
              <a:buNone/>
            </a:pPr>
            <a:r>
              <a:rPr lang="en-US" dirty="0"/>
              <a:t>{</a:t>
            </a:r>
          </a:p>
          <a:p>
            <a:pPr marL="0" indent="0">
              <a:buNone/>
            </a:pPr>
            <a:r>
              <a:rPr lang="en-US" dirty="0"/>
              <a:t>// No. of red apple for gift</a:t>
            </a:r>
          </a:p>
          <a:p>
            <a:pPr marL="0" indent="0">
              <a:buNone/>
            </a:pPr>
            <a:r>
              <a:rPr lang="en-US" dirty="0"/>
              <a:t>    int M = 10;</a:t>
            </a:r>
          </a:p>
          <a:p>
            <a:pPr marL="0" indent="0">
              <a:buNone/>
            </a:pPr>
            <a:r>
              <a:rPr lang="en-US" dirty="0"/>
              <a:t> </a:t>
            </a:r>
          </a:p>
          <a:p>
            <a:pPr marL="0" lvl="0" indent="0">
              <a:buNone/>
            </a:pPr>
            <a:endParaRPr lang="en-SG" dirty="0"/>
          </a:p>
        </p:txBody>
      </p:sp>
      <p:sp>
        <p:nvSpPr>
          <p:cNvPr id="11" name="Content Placeholder 10"/>
          <p:cNvSpPr>
            <a:spLocks noGrp="1"/>
          </p:cNvSpPr>
          <p:nvPr>
            <p:ph sz="quarter" idx="4"/>
          </p:nvPr>
        </p:nvSpPr>
        <p:spPr>
          <a:xfrm>
            <a:off x="4648200" y="654778"/>
            <a:ext cx="3962400" cy="5822222"/>
          </a:xfrm>
        </p:spPr>
        <p:txBody>
          <a:bodyPr>
            <a:normAutofit fontScale="77500" lnSpcReduction="20000"/>
          </a:bodyPr>
          <a:lstStyle/>
          <a:p>
            <a:pPr marL="0" indent="0">
              <a:buNone/>
            </a:pPr>
            <a:r>
              <a:rPr lang="en-US" dirty="0"/>
              <a:t>// No. of red apple in each tree</a:t>
            </a:r>
          </a:p>
          <a:p>
            <a:pPr marL="0" indent="0">
              <a:buNone/>
            </a:pPr>
            <a:r>
              <a:rPr lang="en-US" dirty="0"/>
              <a:t>    int K = 15;</a:t>
            </a:r>
          </a:p>
          <a:p>
            <a:pPr marL="0" indent="0">
              <a:buNone/>
            </a:pPr>
            <a:r>
              <a:rPr lang="en-US" dirty="0"/>
              <a:t> </a:t>
            </a:r>
          </a:p>
          <a:p>
            <a:pPr marL="0" indent="0">
              <a:buNone/>
            </a:pPr>
            <a:r>
              <a:rPr lang="en-US" dirty="0"/>
              <a:t>    // No. of tree in North</a:t>
            </a:r>
          </a:p>
          <a:p>
            <a:pPr marL="0" indent="0">
              <a:buNone/>
            </a:pPr>
            <a:r>
              <a:rPr lang="en-US" dirty="0"/>
              <a:t>    int N = 0;</a:t>
            </a:r>
          </a:p>
          <a:p>
            <a:pPr marL="0" indent="0">
              <a:buNone/>
            </a:pPr>
            <a:r>
              <a:rPr lang="en-US" dirty="0"/>
              <a:t> </a:t>
            </a:r>
          </a:p>
          <a:p>
            <a:pPr marL="0" indent="0">
              <a:buNone/>
            </a:pPr>
            <a:r>
              <a:rPr lang="en-US" dirty="0"/>
              <a:t>    // No. of tree in South</a:t>
            </a:r>
          </a:p>
          <a:p>
            <a:pPr marL="0" indent="0">
              <a:buNone/>
            </a:pPr>
            <a:r>
              <a:rPr lang="en-US" dirty="0"/>
              <a:t>    int S = 1;</a:t>
            </a:r>
          </a:p>
          <a:p>
            <a:pPr marL="0" indent="0">
              <a:buNone/>
            </a:pPr>
            <a:r>
              <a:rPr lang="en-US" dirty="0"/>
              <a:t> </a:t>
            </a:r>
          </a:p>
          <a:p>
            <a:pPr marL="0" indent="0">
              <a:buNone/>
            </a:pPr>
            <a:r>
              <a:rPr lang="en-US" dirty="0"/>
              <a:t>    // No. of tree in West</a:t>
            </a:r>
          </a:p>
          <a:p>
            <a:pPr marL="0" indent="0">
              <a:buNone/>
            </a:pPr>
            <a:r>
              <a:rPr lang="en-US" dirty="0"/>
              <a:t>    int W = 0;</a:t>
            </a:r>
          </a:p>
          <a:p>
            <a:pPr marL="0" indent="0">
              <a:buNone/>
            </a:pPr>
            <a:r>
              <a:rPr lang="en-US" dirty="0"/>
              <a:t> </a:t>
            </a:r>
          </a:p>
          <a:p>
            <a:pPr marL="0" indent="0">
              <a:buNone/>
            </a:pPr>
            <a:r>
              <a:rPr lang="en-US" dirty="0"/>
              <a:t>    // No. of tree in East</a:t>
            </a:r>
          </a:p>
          <a:p>
            <a:pPr marL="0" indent="0">
              <a:buNone/>
            </a:pPr>
            <a:r>
              <a:rPr lang="en-US" dirty="0"/>
              <a:t>    int E = 0;</a:t>
            </a:r>
          </a:p>
          <a:p>
            <a:pPr marL="0" indent="0">
              <a:buNone/>
            </a:pPr>
            <a:r>
              <a:rPr lang="en-US" dirty="0"/>
              <a:t> </a:t>
            </a:r>
          </a:p>
          <a:p>
            <a:pPr marL="0" indent="0">
              <a:buNone/>
            </a:pPr>
            <a:r>
              <a:rPr lang="en-US" dirty="0"/>
              <a:t>    // Function Call</a:t>
            </a:r>
          </a:p>
          <a:p>
            <a:pPr marL="0" indent="0">
              <a:buNone/>
            </a:pPr>
            <a:r>
              <a:rPr lang="en-US" dirty="0"/>
              <a:t>    int </a:t>
            </a:r>
            <a:r>
              <a:rPr lang="en-US" dirty="0" err="1"/>
              <a:t>ans</a:t>
            </a:r>
            <a:r>
              <a:rPr lang="en-US" dirty="0"/>
              <a:t> = </a:t>
            </a:r>
            <a:r>
              <a:rPr lang="en-US" dirty="0" err="1"/>
              <a:t>minApples</a:t>
            </a:r>
            <a:r>
              <a:rPr lang="en-US" dirty="0"/>
              <a:t>(M,K,N,S,W,E);</a:t>
            </a:r>
          </a:p>
          <a:p>
            <a:pPr marL="0" indent="0">
              <a:buNone/>
            </a:pPr>
            <a:r>
              <a:rPr lang="en-US" dirty="0"/>
              <a:t>    </a:t>
            </a:r>
            <a:r>
              <a:rPr lang="en-US" dirty="0" err="1"/>
              <a:t>System.out.println</a:t>
            </a:r>
            <a:r>
              <a:rPr lang="en-US" dirty="0"/>
              <a:t>(</a:t>
            </a:r>
            <a:r>
              <a:rPr lang="en-US" dirty="0" err="1"/>
              <a:t>ans</a:t>
            </a:r>
            <a:r>
              <a:rPr lang="en-US" dirty="0"/>
              <a:t>);</a:t>
            </a:r>
          </a:p>
          <a:p>
            <a:pPr marL="0" indent="0">
              <a:buNone/>
            </a:pPr>
            <a:r>
              <a:rPr lang="en-US" dirty="0"/>
              <a:t>}</a:t>
            </a:r>
          </a:p>
          <a:p>
            <a:pPr marL="0" indent="0">
              <a:buNone/>
            </a:pPr>
            <a:r>
              <a:rPr lang="en-US" dirty="0"/>
              <a:t>}</a:t>
            </a:r>
          </a:p>
          <a:p>
            <a:pPr marL="0" indent="0">
              <a:buNone/>
            </a:pPr>
            <a:r>
              <a:rPr lang="en-US" dirty="0"/>
              <a:t> </a:t>
            </a:r>
          </a:p>
          <a:p>
            <a:pPr marL="0" indent="0">
              <a:buNone/>
            </a:pPr>
            <a:r>
              <a:rPr lang="en-SG" sz="2300" b="1" dirty="0"/>
              <a:t>Output</a:t>
            </a:r>
          </a:p>
          <a:p>
            <a:pPr marL="0" indent="0">
              <a:buNone/>
            </a:pPr>
            <a:r>
              <a:rPr lang="en-SG" sz="2300" dirty="0"/>
              <a:t>10</a:t>
            </a:r>
          </a:p>
        </p:txBody>
      </p:sp>
      <p:sp>
        <p:nvSpPr>
          <p:cNvPr id="12" name="Content Placeholder 8"/>
          <p:cNvSpPr txBox="1">
            <a:spLocks/>
          </p:cNvSpPr>
          <p:nvPr/>
        </p:nvSpPr>
        <p:spPr bwMode="auto">
          <a:xfrm>
            <a:off x="3598023" y="5387024"/>
            <a:ext cx="1219200" cy="33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Font typeface="Arial" charset="0"/>
              <a:buNone/>
            </a:pPr>
            <a:endParaRPr lang="en-SG" dirty="0"/>
          </a:p>
        </p:txBody>
      </p:sp>
    </p:spTree>
    <p:extLst>
      <p:ext uri="{BB962C8B-B14F-4D97-AF65-F5344CB8AC3E}">
        <p14:creationId xmlns:p14="http://schemas.microsoft.com/office/powerpoint/2010/main" val="44279738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53FE3A3A-A666-C7CF-1A10-520CD27A3F48}"/>
              </a:ext>
            </a:extLst>
          </p:cNvPr>
          <p:cNvSpPr>
            <a:spLocks noGrp="1"/>
          </p:cNvSpPr>
          <p:nvPr>
            <p:ph type="subTitle" idx="1"/>
          </p:nvPr>
        </p:nvSpPr>
        <p:spPr>
          <a:xfrm>
            <a:off x="1295400" y="1524000"/>
            <a:ext cx="7620000" cy="4724400"/>
          </a:xfrm>
        </p:spPr>
        <p:txBody>
          <a:bodyPr>
            <a:normAutofit fontScale="92500" lnSpcReduction="10000"/>
          </a:bodyPr>
          <a:lstStyle/>
          <a:p>
            <a:pPr marL="342900" indent="-342900">
              <a:buFont typeface="Wingdings" panose="05000000000000000000" pitchFamily="2" charset="2"/>
              <a:buChar char="§"/>
            </a:pPr>
            <a:r>
              <a:rPr lang="en-US" sz="2000" i="0" dirty="0">
                <a:solidFill>
                  <a:srgbClr val="202124"/>
                </a:solidFill>
                <a:effectLst/>
                <a:latin typeface="+mn-lt"/>
              </a:rPr>
              <a:t>A strobogrammatic number is a number whose numeral is rotationally symmetric so that it appears the same when rotated 180 degrees.</a:t>
            </a:r>
          </a:p>
          <a:p>
            <a:pPr marL="342900" indent="-342900">
              <a:buFont typeface="Wingdings" panose="05000000000000000000" pitchFamily="2" charset="2"/>
              <a:buChar char="§"/>
            </a:pPr>
            <a:endParaRPr lang="en-US" sz="2000" dirty="0">
              <a:solidFill>
                <a:srgbClr val="202124"/>
              </a:solidFill>
              <a:latin typeface="+mn-lt"/>
            </a:endParaRPr>
          </a:p>
          <a:p>
            <a:pPr marL="342900" indent="-342900">
              <a:buFont typeface="Wingdings" panose="05000000000000000000" pitchFamily="2" charset="2"/>
              <a:buChar char="§"/>
            </a:pPr>
            <a:r>
              <a:rPr lang="en-US" sz="2000" i="0" dirty="0">
                <a:solidFill>
                  <a:srgbClr val="202124"/>
                </a:solidFill>
                <a:effectLst/>
                <a:latin typeface="+mn-lt"/>
              </a:rPr>
              <a:t>In other words, the numeral looks the same right-side-up and upside down  </a:t>
            </a:r>
          </a:p>
          <a:p>
            <a:pPr marL="342900" indent="-342900">
              <a:buFont typeface="Wingdings" panose="05000000000000000000" pitchFamily="2" charset="2"/>
              <a:buChar char="§"/>
            </a:pPr>
            <a:endParaRPr lang="en-US" sz="2000" dirty="0">
              <a:solidFill>
                <a:srgbClr val="202124"/>
              </a:solidFill>
              <a:latin typeface="+mn-lt"/>
            </a:endParaRPr>
          </a:p>
          <a:p>
            <a:pPr marL="0" marR="0" fontAlgn="base">
              <a:lnSpc>
                <a:spcPct val="107000"/>
              </a:lnSpc>
              <a:spcBef>
                <a:spcPts val="0"/>
              </a:spcBef>
              <a:spcAft>
                <a:spcPts val="0"/>
              </a:spcAft>
            </a:pPr>
            <a:r>
              <a:rPr lang="en-US" sz="1900" b="1" dirty="0">
                <a:solidFill>
                  <a:srgbClr val="273239"/>
                </a:solidFill>
                <a:effectLst/>
                <a:latin typeface="+mn-lt"/>
                <a:ea typeface="Times New Roman" panose="02020603050405020304" pitchFamily="18" charset="0"/>
                <a:cs typeface="Times New Roman" panose="02020603050405020304" pitchFamily="18" charset="0"/>
              </a:rPr>
              <a:t>Examples :</a:t>
            </a:r>
            <a:endParaRPr lang="en-US" sz="1900" b="1" dirty="0">
              <a:effectLst/>
              <a:latin typeface="+mn-lt"/>
              <a:ea typeface="Calibri" panose="020F0502020204030204" pitchFamily="34" charset="0"/>
              <a:cs typeface="Times New Roman" panose="02020603050405020304" pitchFamily="18" charset="0"/>
            </a:endParaRPr>
          </a:p>
          <a:p>
            <a:pPr marL="0" marR="0" fontAlgn="base">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73239"/>
                </a:solidFill>
                <a:effectLst/>
                <a:latin typeface="+mn-lt"/>
                <a:ea typeface="Times New Roman" panose="02020603050405020304" pitchFamily="18" charset="0"/>
                <a:cs typeface="Courier New" panose="02070309020205020404" pitchFamily="49" charset="0"/>
              </a:rPr>
              <a:t>Input : n = 2</a:t>
            </a:r>
            <a:endParaRPr lang="en-US" sz="1800" dirty="0">
              <a:effectLst/>
              <a:latin typeface="+mn-lt"/>
              <a:ea typeface="Calibri" panose="020F0502020204030204" pitchFamily="34" charset="0"/>
              <a:cs typeface="Times New Roman" panose="02020603050405020304" pitchFamily="18" charset="0"/>
            </a:endParaRPr>
          </a:p>
          <a:p>
            <a:pPr marL="0" marR="0" fontAlgn="base">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73239"/>
                </a:solidFill>
                <a:effectLst/>
                <a:latin typeface="+mn-lt"/>
                <a:ea typeface="Times New Roman" panose="02020603050405020304" pitchFamily="18" charset="0"/>
                <a:cs typeface="Courier New" panose="02070309020205020404" pitchFamily="49" charset="0"/>
              </a:rPr>
              <a:t>Output : 88  11  96  69</a:t>
            </a:r>
            <a:endParaRPr lang="en-US" sz="1800" dirty="0">
              <a:effectLst/>
              <a:latin typeface="+mn-lt"/>
              <a:ea typeface="Calibri" panose="020F0502020204030204" pitchFamily="34" charset="0"/>
              <a:cs typeface="Times New Roman" panose="02020603050405020304" pitchFamily="18" charset="0"/>
            </a:endParaRPr>
          </a:p>
          <a:p>
            <a:pPr marL="0" marR="0" fontAlgn="base">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73239"/>
                </a:solidFill>
                <a:effectLst/>
                <a:latin typeface="+mn-lt"/>
                <a:ea typeface="Times New Roman" panose="02020603050405020304" pitchFamily="18" charset="0"/>
                <a:cs typeface="Courier New" panose="02070309020205020404" pitchFamily="49" charset="0"/>
              </a:rPr>
              <a:t> </a:t>
            </a:r>
            <a:endParaRPr lang="en-US" sz="1800" dirty="0">
              <a:effectLst/>
              <a:latin typeface="+mn-lt"/>
              <a:ea typeface="Calibri" panose="020F0502020204030204" pitchFamily="34" charset="0"/>
              <a:cs typeface="Times New Roman" panose="02020603050405020304" pitchFamily="18" charset="0"/>
            </a:endParaRPr>
          </a:p>
          <a:p>
            <a:pPr marL="0" marR="0" fontAlgn="base">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73239"/>
                </a:solidFill>
                <a:effectLst/>
                <a:latin typeface="+mn-lt"/>
                <a:ea typeface="Times New Roman" panose="02020603050405020304" pitchFamily="18" charset="0"/>
                <a:cs typeface="Courier New" panose="02070309020205020404" pitchFamily="49" charset="0"/>
              </a:rPr>
              <a:t>Input : n = 4</a:t>
            </a:r>
            <a:endParaRPr lang="en-US" sz="1800" dirty="0">
              <a:effectLst/>
              <a:latin typeface="+mn-lt"/>
              <a:ea typeface="Calibri" panose="020F0502020204030204" pitchFamily="34" charset="0"/>
              <a:cs typeface="Times New Roman" panose="02020603050405020304" pitchFamily="18" charset="0"/>
            </a:endParaRPr>
          </a:p>
          <a:p>
            <a:pPr marL="0" marR="0" fontAlgn="base">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73239"/>
                </a:solidFill>
                <a:effectLst/>
                <a:latin typeface="+mn-lt"/>
                <a:ea typeface="Times New Roman" panose="02020603050405020304" pitchFamily="18" charset="0"/>
                <a:cs typeface="Courier New" panose="02070309020205020404" pitchFamily="49" charset="0"/>
              </a:rPr>
              <a:t>Output : 8008 1001 9006 6009 8888 1881 9886 6889 8118 1111</a:t>
            </a:r>
            <a:endParaRPr lang="en-US" sz="1800" dirty="0">
              <a:effectLst/>
              <a:latin typeface="+mn-lt"/>
              <a:ea typeface="Calibri" panose="020F0502020204030204" pitchFamily="34" charset="0"/>
              <a:cs typeface="Times New Roman" panose="02020603050405020304" pitchFamily="18" charset="0"/>
            </a:endParaRPr>
          </a:p>
          <a:p>
            <a:pPr marL="0" marR="0" fontAlgn="base">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73239"/>
                </a:solidFill>
                <a:effectLst/>
                <a:latin typeface="+mn-lt"/>
                <a:ea typeface="Times New Roman" panose="02020603050405020304" pitchFamily="18" charset="0"/>
                <a:cs typeface="Courier New" panose="02070309020205020404" pitchFamily="49" charset="0"/>
              </a:rPr>
              <a:t>         9116 6119 8968 1961 9966 6969 8698 1691 9696 6699</a:t>
            </a:r>
            <a:endParaRPr lang="en-US" sz="1800" dirty="0">
              <a:effectLst/>
              <a:latin typeface="+mn-lt"/>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
            </a:pPr>
            <a:endParaRPr lang="en-US" sz="2000" dirty="0">
              <a:latin typeface="+mj-lt"/>
            </a:endParaRPr>
          </a:p>
        </p:txBody>
      </p:sp>
      <p:sp>
        <p:nvSpPr>
          <p:cNvPr id="3" name="Title 2"/>
          <p:cNvSpPr>
            <a:spLocks noGrp="1"/>
          </p:cNvSpPr>
          <p:nvPr>
            <p:ph type="title"/>
          </p:nvPr>
        </p:nvSpPr>
        <p:spPr>
          <a:xfrm>
            <a:off x="4038600" y="152400"/>
            <a:ext cx="5105400" cy="838200"/>
          </a:xfrm>
        </p:spPr>
        <p:txBody>
          <a:bodyPr/>
          <a:lstStyle/>
          <a:p>
            <a:pPr marL="0" marR="0" fontAlgn="base">
              <a:lnSpc>
                <a:spcPct val="107000"/>
              </a:lnSpc>
              <a:spcBef>
                <a:spcPts val="0"/>
              </a:spcBef>
              <a:spcAft>
                <a:spcPts val="0"/>
              </a:spcAft>
            </a:pPr>
            <a:r>
              <a:rPr lang="en-US" sz="3200" b="1" kern="1800" dirty="0">
                <a:solidFill>
                  <a:srgbClr val="273239"/>
                </a:solidFill>
                <a:effectLst/>
                <a:ea typeface="Times New Roman" panose="02020603050405020304" pitchFamily="18" charset="0"/>
                <a:cs typeface="Times New Roman" panose="02020603050405020304" pitchFamily="18" charset="0"/>
              </a:rPr>
              <a:t/>
            </a:r>
            <a:br>
              <a:rPr lang="en-US" sz="3200" b="1" kern="1800" dirty="0">
                <a:solidFill>
                  <a:srgbClr val="273239"/>
                </a:solidFill>
                <a:effectLst/>
                <a:ea typeface="Times New Roman" panose="02020603050405020304" pitchFamily="18" charset="0"/>
                <a:cs typeface="Times New Roman" panose="02020603050405020304" pitchFamily="18" charset="0"/>
              </a:rPr>
            </a:br>
            <a:r>
              <a:rPr lang="en-US" sz="3200" kern="1800" dirty="0">
                <a:solidFill>
                  <a:srgbClr val="273239"/>
                </a:solidFill>
                <a:ea typeface="Times New Roman" panose="02020603050405020304" pitchFamily="18" charset="0"/>
                <a:cs typeface="Times New Roman" panose="02020603050405020304" pitchFamily="18" charset="0"/>
              </a:rPr>
              <a:t/>
            </a:r>
            <a:br>
              <a:rPr lang="en-US" sz="3200" kern="1800" dirty="0">
                <a:solidFill>
                  <a:srgbClr val="273239"/>
                </a:solidFill>
                <a:ea typeface="Times New Roman" panose="02020603050405020304" pitchFamily="18" charset="0"/>
                <a:cs typeface="Times New Roman" panose="02020603050405020304" pitchFamily="18" charset="0"/>
              </a:rPr>
            </a:br>
            <a:r>
              <a:rPr lang="en-US" sz="3200" b="1" kern="1800" dirty="0">
                <a:solidFill>
                  <a:srgbClr val="273239"/>
                </a:solidFill>
                <a:effectLst/>
                <a:ea typeface="Times New Roman" panose="02020603050405020304" pitchFamily="18" charset="0"/>
                <a:cs typeface="Times New Roman" panose="02020603050405020304" pitchFamily="18" charset="0"/>
              </a:rPr>
              <a:t>Strobogrammatic number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t/>
            </a:r>
            <a:br>
              <a:rPr lang="en-US" sz="1800" dirty="0">
                <a:solidFill>
                  <a:srgbClr val="273239"/>
                </a:solidFill>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500" dirty="0"/>
          </a:p>
        </p:txBody>
      </p:sp>
    </p:spTree>
    <p:custDataLst>
      <p:tags r:id="rId1"/>
    </p:custDataLst>
    <p:extLst>
      <p:ext uri="{BB962C8B-B14F-4D97-AF65-F5344CB8AC3E}">
        <p14:creationId xmlns:p14="http://schemas.microsoft.com/office/powerpoint/2010/main" val="2674250030"/>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2057400"/>
          </a:xfrm>
        </p:spPr>
        <p:txBody>
          <a:bodyPr/>
          <a:lstStyle/>
          <a:p>
            <a:r>
              <a:rPr lang="en-US" sz="3600" b="1" kern="1800" dirty="0">
                <a:solidFill>
                  <a:srgbClr val="273239"/>
                </a:solidFill>
                <a:effectLst/>
                <a:ea typeface="Times New Roman" panose="02020603050405020304" pitchFamily="18" charset="0"/>
                <a:cs typeface="Times New Roman" panose="02020603050405020304" pitchFamily="18" charset="0"/>
              </a:rPr>
              <a:t>Toggle the switch</a:t>
            </a:r>
            <a:endParaRPr lang="en-SG" dirty="0"/>
          </a:p>
        </p:txBody>
      </p:sp>
    </p:spTree>
    <p:custDataLst>
      <p:tags r:id="rId1"/>
    </p:custDataLst>
    <p:extLst>
      <p:ext uri="{BB962C8B-B14F-4D97-AF65-F5344CB8AC3E}">
        <p14:creationId xmlns:p14="http://schemas.microsoft.com/office/powerpoint/2010/main" val="2288062780"/>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C6C31CA-9336-1F0A-8583-E9A05356FBF1}"/>
              </a:ext>
            </a:extLst>
          </p:cNvPr>
          <p:cNvSpPr>
            <a:spLocks noGrp="1"/>
          </p:cNvSpPr>
          <p:nvPr>
            <p:ph type="title"/>
          </p:nvPr>
        </p:nvSpPr>
        <p:spPr>
          <a:xfrm>
            <a:off x="484573" y="990600"/>
            <a:ext cx="8229600" cy="1524000"/>
          </a:xfrm>
        </p:spPr>
        <p:txBody>
          <a:bodyPr>
            <a:normAutofit fontScale="90000"/>
          </a:bodyPr>
          <a:lstStyle/>
          <a:p>
            <a:r>
              <a:rPr lang="en-US" b="0" i="0" dirty="0">
                <a:solidFill>
                  <a:srgbClr val="555555"/>
                </a:solidFill>
                <a:effectLst/>
                <a:latin typeface="-apple-system"/>
              </a:rPr>
              <a:t>A Toggle Switch is a control that is very popular nowadays, especially on touch-based devices. You can see it in Android:</a:t>
            </a:r>
            <a:br>
              <a:rPr lang="en-US" b="0" i="0" dirty="0">
                <a:solidFill>
                  <a:srgbClr val="555555"/>
                </a:solidFill>
                <a:effectLst/>
                <a:latin typeface="-apple-system"/>
              </a:rPr>
            </a:br>
            <a:r>
              <a:rPr lang="en-US" b="0" i="0" dirty="0">
                <a:solidFill>
                  <a:srgbClr val="555555"/>
                </a:solidFill>
                <a:effectLst/>
                <a:latin typeface="-apple-system"/>
              </a:rPr>
              <a:t/>
            </a:r>
            <a:br>
              <a:rPr lang="en-US" b="0" i="0" dirty="0">
                <a:solidFill>
                  <a:srgbClr val="555555"/>
                </a:solidFill>
                <a:effectLst/>
                <a:latin typeface="-apple-system"/>
              </a:rPr>
            </a:br>
            <a:endParaRPr lang="en-US" dirty="0"/>
          </a:p>
        </p:txBody>
      </p:sp>
      <p:pic>
        <p:nvPicPr>
          <p:cNvPr id="1026" name="Picture 2" descr="switches_switches">
            <a:extLst>
              <a:ext uri="{FF2B5EF4-FFF2-40B4-BE49-F238E27FC236}">
                <a16:creationId xmlns:a16="http://schemas.microsoft.com/office/drawing/2014/main" xmlns="" id="{D6E8DFB2-2294-2D60-D65F-C5C538F61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923" y="2514600"/>
            <a:ext cx="567690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os-7-toggle-switch1">
            <a:extLst>
              <a:ext uri="{FF2B5EF4-FFF2-40B4-BE49-F238E27FC236}">
                <a16:creationId xmlns:a16="http://schemas.microsoft.com/office/drawing/2014/main" xmlns="" id="{5D82A3F6-EAC1-01D6-9C6F-894F63061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923" y="3733800"/>
            <a:ext cx="60960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688"/>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C6C31CA-9336-1F0A-8583-E9A05356FBF1}"/>
              </a:ext>
            </a:extLst>
          </p:cNvPr>
          <p:cNvSpPr>
            <a:spLocks noGrp="1"/>
          </p:cNvSpPr>
          <p:nvPr>
            <p:ph type="title"/>
          </p:nvPr>
        </p:nvSpPr>
        <p:spPr>
          <a:xfrm>
            <a:off x="484573" y="990600"/>
            <a:ext cx="8229600" cy="1524000"/>
          </a:xfrm>
        </p:spPr>
        <p:txBody>
          <a:bodyPr>
            <a:normAutofit fontScale="90000"/>
          </a:bodyPr>
          <a:lstStyle/>
          <a:p>
            <a:pPr marL="457200" indent="-457200">
              <a:buFont typeface="Arial" panose="020B0604020202020204" pitchFamily="34" charset="0"/>
              <a:buChar char="•"/>
            </a:pPr>
            <a:r>
              <a:rPr lang="en-US" b="0" i="0" dirty="0">
                <a:solidFill>
                  <a:srgbClr val="555555"/>
                </a:solidFill>
                <a:effectLst/>
                <a:latin typeface="-apple-system"/>
              </a:rPr>
              <a:t>Functionally it works just like a check-box but for touch devices, it has one big advantage: when your finger is over the touch device it won’t obscure the control and so you can see instant feedback when you press it. </a:t>
            </a:r>
            <a:br>
              <a:rPr lang="en-US" b="0" i="0" dirty="0">
                <a:solidFill>
                  <a:srgbClr val="555555"/>
                </a:solidFill>
                <a:effectLst/>
                <a:latin typeface="-apple-system"/>
              </a:rPr>
            </a:br>
            <a:endParaRPr lang="en-US" dirty="0"/>
          </a:p>
        </p:txBody>
      </p:sp>
      <p:pic>
        <p:nvPicPr>
          <p:cNvPr id="3074" name="Picture 2" descr="toggle-sync-setting-in-windows8">
            <a:extLst>
              <a:ext uri="{FF2B5EF4-FFF2-40B4-BE49-F238E27FC236}">
                <a16:creationId xmlns:a16="http://schemas.microsoft.com/office/drawing/2014/main" xmlns="" id="{52C34979-22D2-E185-F21A-DA752F211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743200"/>
            <a:ext cx="70866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42836"/>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C6C31CA-9336-1F0A-8583-E9A05356FBF1}"/>
              </a:ext>
            </a:extLst>
          </p:cNvPr>
          <p:cNvSpPr>
            <a:spLocks noGrp="1"/>
          </p:cNvSpPr>
          <p:nvPr>
            <p:ph type="title"/>
          </p:nvPr>
        </p:nvSpPr>
        <p:spPr>
          <a:xfrm>
            <a:off x="484573" y="990600"/>
            <a:ext cx="8229600" cy="2819400"/>
          </a:xfrm>
        </p:spPr>
        <p:txBody>
          <a:bodyPr>
            <a:normAutofit/>
          </a:bodyPr>
          <a:lstStyle/>
          <a:p>
            <a:pPr algn="l" fontAlgn="base"/>
            <a:r>
              <a:rPr lang="en-US" b="0" i="0" dirty="0">
                <a:solidFill>
                  <a:srgbClr val="555555"/>
                </a:solidFill>
                <a:effectLst/>
                <a:latin typeface="-apple-system"/>
              </a:rPr>
              <a:t>Implementation:</a:t>
            </a:r>
            <a:br>
              <a:rPr lang="en-US" b="0" i="0" dirty="0">
                <a:solidFill>
                  <a:srgbClr val="555555"/>
                </a:solidFill>
                <a:effectLst/>
                <a:latin typeface="-apple-system"/>
              </a:rPr>
            </a:br>
            <a:r>
              <a:rPr lang="en-US" b="0" i="0" dirty="0">
                <a:solidFill>
                  <a:srgbClr val="555555"/>
                </a:solidFill>
                <a:effectLst/>
                <a:latin typeface="-apple-system"/>
              </a:rPr>
              <a:t>	Implementation of the Toggle Switch allows you to change the text for the on and off state that appears right next to the toggle switch. </a:t>
            </a:r>
            <a:br>
              <a:rPr lang="en-US" b="0" i="0" dirty="0">
                <a:solidFill>
                  <a:srgbClr val="555555"/>
                </a:solidFill>
                <a:effectLst/>
                <a:latin typeface="-apple-system"/>
              </a:rPr>
            </a:br>
            <a:r>
              <a:rPr lang="en-US" b="0" i="0" dirty="0">
                <a:solidFill>
                  <a:srgbClr val="555555"/>
                </a:solidFill>
                <a:effectLst/>
                <a:latin typeface="-apple-system"/>
              </a:rPr>
              <a:t>	</a:t>
            </a:r>
          </a:p>
        </p:txBody>
      </p:sp>
    </p:spTree>
    <p:extLst>
      <p:ext uri="{BB962C8B-B14F-4D97-AF65-F5344CB8AC3E}">
        <p14:creationId xmlns:p14="http://schemas.microsoft.com/office/powerpoint/2010/main" val="103895761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29" y="45177"/>
            <a:ext cx="8229600" cy="609600"/>
          </a:xfrm>
        </p:spPr>
        <p:txBody>
          <a:bodyPr/>
          <a:lstStyle/>
          <a:p>
            <a:r>
              <a:rPr lang="en-SG" dirty="0"/>
              <a:t> Example Program </a:t>
            </a:r>
          </a:p>
        </p:txBody>
      </p:sp>
      <p:sp>
        <p:nvSpPr>
          <p:cNvPr id="9" name="Content Placeholder 8"/>
          <p:cNvSpPr>
            <a:spLocks noGrp="1"/>
          </p:cNvSpPr>
          <p:nvPr>
            <p:ph sz="half" idx="2"/>
          </p:nvPr>
        </p:nvSpPr>
        <p:spPr>
          <a:xfrm>
            <a:off x="227012" y="654778"/>
            <a:ext cx="4116388" cy="5822222"/>
          </a:xfrm>
        </p:spPr>
        <p:txBody>
          <a:bodyPr>
            <a:normAutofit fontScale="70000" lnSpcReduction="20000"/>
          </a:bodyPr>
          <a:lstStyle/>
          <a:p>
            <a:pPr marL="0" indent="0">
              <a:buNone/>
            </a:pPr>
            <a:r>
              <a:rPr lang="en-US" dirty="0"/>
              <a:t> </a:t>
            </a:r>
          </a:p>
          <a:p>
            <a:pPr marL="0" lvl="0" indent="0">
              <a:buNone/>
            </a:pPr>
            <a:r>
              <a:rPr lang="en-SG" dirty="0"/>
              <a:t>/* Java Program to show the functioning to Toggle Button*/</a:t>
            </a:r>
          </a:p>
          <a:p>
            <a:pPr marL="0" lvl="0" indent="0">
              <a:buNone/>
            </a:pPr>
            <a:r>
              <a:rPr lang="en-SG" dirty="0"/>
              <a:t>import </a:t>
            </a:r>
            <a:r>
              <a:rPr lang="en-SG" dirty="0" err="1"/>
              <a:t>javax.swing</a:t>
            </a:r>
            <a:r>
              <a:rPr lang="en-SG" dirty="0"/>
              <a:t>.*;</a:t>
            </a:r>
          </a:p>
          <a:p>
            <a:pPr marL="0" lvl="0" indent="0">
              <a:buNone/>
            </a:pPr>
            <a:r>
              <a:rPr lang="en-SG" dirty="0"/>
              <a:t>import </a:t>
            </a:r>
            <a:r>
              <a:rPr lang="en-SG" dirty="0" err="1"/>
              <a:t>java.awt</a:t>
            </a:r>
            <a:r>
              <a:rPr lang="en-SG" dirty="0"/>
              <a:t>.*;</a:t>
            </a:r>
          </a:p>
          <a:p>
            <a:pPr marL="0" lvl="0" indent="0">
              <a:buNone/>
            </a:pPr>
            <a:r>
              <a:rPr lang="en-SG" dirty="0"/>
              <a:t>import </a:t>
            </a:r>
            <a:r>
              <a:rPr lang="en-SG" dirty="0" err="1"/>
              <a:t>java.awt.event</a:t>
            </a:r>
            <a:r>
              <a:rPr lang="en-SG" dirty="0"/>
              <a:t>.*;</a:t>
            </a:r>
          </a:p>
          <a:p>
            <a:pPr marL="0" lvl="0" indent="0">
              <a:buNone/>
            </a:pPr>
            <a:r>
              <a:rPr lang="en-SG" dirty="0"/>
              <a:t>import </a:t>
            </a:r>
            <a:r>
              <a:rPr lang="en-SG" dirty="0" err="1"/>
              <a:t>javax.swing.JToggleButton</a:t>
            </a:r>
            <a:r>
              <a:rPr lang="en-SG" dirty="0"/>
              <a:t>;</a:t>
            </a:r>
          </a:p>
          <a:p>
            <a:pPr marL="0" lvl="0" indent="0">
              <a:buNone/>
            </a:pPr>
            <a:r>
              <a:rPr lang="en-SG" dirty="0"/>
              <a:t>class Toggle implements </a:t>
            </a:r>
            <a:r>
              <a:rPr lang="en-SG" dirty="0" err="1"/>
              <a:t>ItemListener</a:t>
            </a:r>
            <a:endParaRPr lang="en-SG" dirty="0"/>
          </a:p>
          <a:p>
            <a:pPr marL="0" lvl="0" indent="0">
              <a:buNone/>
            </a:pPr>
            <a:r>
              <a:rPr lang="en-SG" dirty="0"/>
              <a:t>{</a:t>
            </a:r>
          </a:p>
          <a:p>
            <a:pPr marL="0" lvl="0" indent="0">
              <a:buNone/>
            </a:pPr>
            <a:r>
              <a:rPr lang="en-SG" dirty="0"/>
              <a:t>    static </a:t>
            </a:r>
            <a:r>
              <a:rPr lang="en-SG" dirty="0" err="1"/>
              <a:t>JLabel</a:t>
            </a:r>
            <a:r>
              <a:rPr lang="en-SG" dirty="0"/>
              <a:t> text;</a:t>
            </a:r>
          </a:p>
          <a:p>
            <a:pPr marL="0" lvl="0" indent="0">
              <a:buNone/>
            </a:pPr>
            <a:r>
              <a:rPr lang="en-SG" dirty="0"/>
              <a:t>    //Driver function</a:t>
            </a:r>
          </a:p>
          <a:p>
            <a:pPr marL="0" lvl="0" indent="0">
              <a:buNone/>
            </a:pPr>
            <a:r>
              <a:rPr lang="en-SG" dirty="0"/>
              <a:t>    public static void main(String </a:t>
            </a:r>
            <a:r>
              <a:rPr lang="en-SG" dirty="0" err="1"/>
              <a:t>args</a:t>
            </a:r>
            <a:r>
              <a:rPr lang="en-SG" dirty="0"/>
              <a:t>[])</a:t>
            </a:r>
          </a:p>
          <a:p>
            <a:pPr marL="0" lvl="0" indent="0">
              <a:buNone/>
            </a:pPr>
            <a:r>
              <a:rPr lang="en-SG" dirty="0"/>
              <a:t>    {</a:t>
            </a:r>
          </a:p>
          <a:p>
            <a:pPr marL="0" lvl="0" indent="0">
              <a:buNone/>
            </a:pPr>
            <a:r>
              <a:rPr lang="en-SG" dirty="0"/>
              <a:t>	//Create a frame</a:t>
            </a:r>
          </a:p>
          <a:p>
            <a:pPr marL="0" lvl="0" indent="0">
              <a:buNone/>
            </a:pPr>
            <a:r>
              <a:rPr lang="en-SG" dirty="0"/>
              <a:t>	</a:t>
            </a:r>
            <a:r>
              <a:rPr lang="en-SG" dirty="0" err="1"/>
              <a:t>JFrame</a:t>
            </a:r>
            <a:r>
              <a:rPr lang="en-SG" dirty="0"/>
              <a:t> frame = new </a:t>
            </a:r>
            <a:r>
              <a:rPr lang="en-SG" dirty="0" err="1"/>
              <a:t>JFrame</a:t>
            </a:r>
            <a:r>
              <a:rPr lang="en-SG" dirty="0"/>
              <a:t>("Toggle Button");</a:t>
            </a:r>
          </a:p>
          <a:p>
            <a:pPr marL="0" lvl="0" indent="0">
              <a:buNone/>
            </a:pPr>
            <a:r>
              <a:rPr lang="en-SG" dirty="0"/>
              <a:t>	</a:t>
            </a:r>
            <a:r>
              <a:rPr lang="en-SG" dirty="0" err="1"/>
              <a:t>frame.setSize</a:t>
            </a:r>
            <a:r>
              <a:rPr lang="en-SG" dirty="0"/>
              <a:t>(500,500);</a:t>
            </a:r>
          </a:p>
          <a:p>
            <a:pPr marL="0" lvl="0" indent="0">
              <a:buNone/>
            </a:pPr>
            <a:r>
              <a:rPr lang="en-SG" dirty="0"/>
              <a:t>	</a:t>
            </a:r>
            <a:r>
              <a:rPr lang="en-SG" dirty="0" err="1"/>
              <a:t>frame.setDefaultCloseOperation</a:t>
            </a:r>
            <a:r>
              <a:rPr lang="en-SG" dirty="0"/>
              <a:t>(</a:t>
            </a:r>
            <a:r>
              <a:rPr lang="en-SG" dirty="0" err="1"/>
              <a:t>JFrame.EXIT_ON_CLOSE</a:t>
            </a:r>
            <a:r>
              <a:rPr lang="en-SG" dirty="0"/>
              <a:t>);</a:t>
            </a:r>
          </a:p>
          <a:p>
            <a:pPr marL="0" lvl="0" indent="0">
              <a:buNone/>
            </a:pPr>
            <a:r>
              <a:rPr lang="en-SG" dirty="0"/>
              <a:t>	</a:t>
            </a:r>
            <a:r>
              <a:rPr lang="en-SG" dirty="0" err="1"/>
              <a:t>frame.getContentPane</a:t>
            </a:r>
            <a:r>
              <a:rPr lang="en-SG" dirty="0"/>
              <a:t>().</a:t>
            </a:r>
            <a:r>
              <a:rPr lang="en-SG" dirty="0" err="1"/>
              <a:t>setBackground</a:t>
            </a:r>
            <a:r>
              <a:rPr lang="en-SG" dirty="0"/>
              <a:t>(</a:t>
            </a:r>
            <a:r>
              <a:rPr lang="en-SG" dirty="0" err="1"/>
              <a:t>Color.white</a:t>
            </a:r>
            <a:r>
              <a:rPr lang="en-SG" dirty="0"/>
              <a:t>);</a:t>
            </a:r>
          </a:p>
          <a:p>
            <a:pPr marL="0" lvl="0" indent="0">
              <a:buNone/>
            </a:pPr>
            <a:r>
              <a:rPr lang="en-SG" dirty="0"/>
              <a:t>	</a:t>
            </a:r>
            <a:r>
              <a:rPr lang="en-SG" dirty="0" err="1"/>
              <a:t>frame.setLayout</a:t>
            </a:r>
            <a:r>
              <a:rPr lang="en-SG" dirty="0"/>
              <a:t>(null);</a:t>
            </a:r>
          </a:p>
          <a:p>
            <a:pPr marL="0" lvl="0" indent="0">
              <a:buNone/>
            </a:pPr>
            <a:r>
              <a:rPr lang="en-SG" dirty="0"/>
              <a:t>	//Create an object</a:t>
            </a:r>
          </a:p>
          <a:p>
            <a:pPr marL="0" lvl="0" indent="0">
              <a:buNone/>
            </a:pPr>
            <a:r>
              <a:rPr lang="en-SG" dirty="0"/>
              <a:t>	Toggle </a:t>
            </a:r>
            <a:r>
              <a:rPr lang="en-SG" dirty="0" err="1"/>
              <a:t>obj</a:t>
            </a:r>
            <a:r>
              <a:rPr lang="en-SG" dirty="0"/>
              <a:t> = new Toggle();</a:t>
            </a:r>
          </a:p>
          <a:p>
            <a:pPr marL="0" lvl="0" indent="0">
              <a:buNone/>
            </a:pPr>
            <a:r>
              <a:rPr lang="en-SG" dirty="0"/>
              <a:t>	//Create a Toggle Button</a:t>
            </a:r>
          </a:p>
          <a:p>
            <a:pPr marL="0" lvl="0" indent="0">
              <a:buNone/>
            </a:pPr>
            <a:r>
              <a:rPr lang="en-SG" dirty="0"/>
              <a:t>	</a:t>
            </a:r>
            <a:r>
              <a:rPr lang="en-SG" dirty="0" err="1"/>
              <a:t>JToggleButton</a:t>
            </a:r>
            <a:r>
              <a:rPr lang="en-SG" dirty="0"/>
              <a:t> button = new </a:t>
            </a:r>
            <a:r>
              <a:rPr lang="en-SG" dirty="0" err="1"/>
              <a:t>JToggleButton</a:t>
            </a:r>
            <a:r>
              <a:rPr lang="en-SG" dirty="0"/>
              <a:t>("Toggle Button");</a:t>
            </a:r>
          </a:p>
          <a:p>
            <a:pPr marL="0" lvl="0" indent="0">
              <a:buNone/>
            </a:pPr>
            <a:r>
              <a:rPr lang="en-SG" dirty="0"/>
              <a:t>	</a:t>
            </a:r>
          </a:p>
        </p:txBody>
      </p:sp>
      <p:sp>
        <p:nvSpPr>
          <p:cNvPr id="11" name="Content Placeholder 10"/>
          <p:cNvSpPr>
            <a:spLocks noGrp="1"/>
          </p:cNvSpPr>
          <p:nvPr>
            <p:ph sz="quarter" idx="4"/>
          </p:nvPr>
        </p:nvSpPr>
        <p:spPr>
          <a:xfrm>
            <a:off x="4648200" y="654778"/>
            <a:ext cx="3962400" cy="5822222"/>
          </a:xfrm>
        </p:spPr>
        <p:txBody>
          <a:bodyPr>
            <a:normAutofit fontScale="70000" lnSpcReduction="20000"/>
          </a:bodyPr>
          <a:lstStyle/>
          <a:p>
            <a:pPr marL="0" lvl="0" indent="0">
              <a:buNone/>
            </a:pPr>
            <a:r>
              <a:rPr lang="en-SG" dirty="0" err="1"/>
              <a:t>button.setBounds</a:t>
            </a:r>
            <a:r>
              <a:rPr lang="en-SG" dirty="0"/>
              <a:t>(150,100,200,100);</a:t>
            </a:r>
          </a:p>
          <a:p>
            <a:pPr marL="0" lvl="0" indent="0">
              <a:buNone/>
            </a:pPr>
            <a:r>
              <a:rPr lang="en-SG" dirty="0"/>
              <a:t>	</a:t>
            </a:r>
            <a:r>
              <a:rPr lang="en-SG" dirty="0" err="1"/>
              <a:t>button.addItemListener</a:t>
            </a:r>
            <a:r>
              <a:rPr lang="en-SG" dirty="0"/>
              <a:t>(</a:t>
            </a:r>
            <a:r>
              <a:rPr lang="en-SG" dirty="0" err="1"/>
              <a:t>obj</a:t>
            </a:r>
            <a:r>
              <a:rPr lang="en-SG" dirty="0"/>
              <a:t>);</a:t>
            </a:r>
          </a:p>
          <a:p>
            <a:pPr marL="0" lvl="0" indent="0">
              <a:buNone/>
            </a:pPr>
            <a:r>
              <a:rPr lang="en-SG" dirty="0"/>
              <a:t>	</a:t>
            </a:r>
            <a:r>
              <a:rPr lang="en-SG" dirty="0" err="1"/>
              <a:t>frame.add</a:t>
            </a:r>
            <a:r>
              <a:rPr lang="en-SG" dirty="0"/>
              <a:t>(button);</a:t>
            </a:r>
          </a:p>
          <a:p>
            <a:pPr marL="0" lvl="0" indent="0">
              <a:buNone/>
            </a:pPr>
            <a:r>
              <a:rPr lang="en-SG" dirty="0"/>
              <a:t>	//Create a label</a:t>
            </a:r>
          </a:p>
          <a:p>
            <a:pPr marL="0" lvl="0" indent="0">
              <a:buNone/>
            </a:pPr>
            <a:r>
              <a:rPr lang="en-SG" dirty="0"/>
              <a:t>	text = new </a:t>
            </a:r>
            <a:r>
              <a:rPr lang="en-SG" dirty="0" err="1"/>
              <a:t>JLabel</a:t>
            </a:r>
            <a:r>
              <a:rPr lang="en-SG" dirty="0"/>
              <a:t>();</a:t>
            </a:r>
          </a:p>
          <a:p>
            <a:pPr marL="0" lvl="0" indent="0">
              <a:buNone/>
            </a:pPr>
            <a:r>
              <a:rPr lang="en-SG" dirty="0"/>
              <a:t>	</a:t>
            </a:r>
            <a:r>
              <a:rPr lang="en-SG" dirty="0" err="1"/>
              <a:t>text.setBounds</a:t>
            </a:r>
            <a:r>
              <a:rPr lang="en-SG" dirty="0"/>
              <a:t>(150,250,300,100);</a:t>
            </a:r>
          </a:p>
          <a:p>
            <a:pPr marL="0" lvl="0" indent="0">
              <a:buNone/>
            </a:pPr>
            <a:r>
              <a:rPr lang="en-SG" dirty="0"/>
              <a:t>	</a:t>
            </a:r>
            <a:r>
              <a:rPr lang="en-SG" dirty="0" err="1"/>
              <a:t>text.setText</a:t>
            </a:r>
            <a:r>
              <a:rPr lang="en-SG" dirty="0"/>
              <a:t>("Click on the Toggle Button");</a:t>
            </a:r>
          </a:p>
          <a:p>
            <a:pPr marL="0" lvl="0" indent="0">
              <a:buNone/>
            </a:pPr>
            <a:r>
              <a:rPr lang="en-SG" dirty="0"/>
              <a:t>	</a:t>
            </a:r>
            <a:r>
              <a:rPr lang="en-SG" dirty="0" err="1"/>
              <a:t>frame.add</a:t>
            </a:r>
            <a:r>
              <a:rPr lang="en-SG" dirty="0"/>
              <a:t>(text);</a:t>
            </a:r>
          </a:p>
          <a:p>
            <a:pPr marL="0" lvl="0" indent="0">
              <a:buNone/>
            </a:pPr>
            <a:r>
              <a:rPr lang="en-SG" dirty="0"/>
              <a:t>	//Display the frame</a:t>
            </a:r>
          </a:p>
          <a:p>
            <a:pPr marL="0" lvl="0" indent="0">
              <a:buNone/>
            </a:pPr>
            <a:r>
              <a:rPr lang="en-SG" dirty="0"/>
              <a:t>	</a:t>
            </a:r>
            <a:r>
              <a:rPr lang="en-SG" dirty="0" err="1"/>
              <a:t>frame.setVisible</a:t>
            </a:r>
            <a:r>
              <a:rPr lang="en-SG" dirty="0"/>
              <a:t>(true);</a:t>
            </a:r>
          </a:p>
          <a:p>
            <a:pPr marL="0" lvl="0" indent="0">
              <a:buNone/>
            </a:pPr>
            <a:r>
              <a:rPr lang="en-SG" dirty="0"/>
              <a:t>    </a:t>
            </a:r>
            <a:r>
              <a:rPr lang="en-SG" dirty="0" smtClean="0"/>
              <a:t>}</a:t>
            </a:r>
          </a:p>
          <a:p>
            <a:pPr marL="0" lvl="0" indent="0">
              <a:buNone/>
            </a:pPr>
            <a:endParaRPr lang="en-SG" dirty="0"/>
          </a:p>
          <a:p>
            <a:pPr marL="0" lvl="0" indent="0">
              <a:buNone/>
            </a:pPr>
            <a:r>
              <a:rPr lang="en-SG" dirty="0" smtClean="0"/>
              <a:t>public </a:t>
            </a:r>
            <a:r>
              <a:rPr lang="en-SG" dirty="0"/>
              <a:t>void </a:t>
            </a:r>
            <a:r>
              <a:rPr lang="en-SG" dirty="0" err="1"/>
              <a:t>itemStateChanged</a:t>
            </a:r>
            <a:r>
              <a:rPr lang="en-SG" dirty="0"/>
              <a:t>(</a:t>
            </a:r>
            <a:r>
              <a:rPr lang="en-SG" dirty="0" err="1"/>
              <a:t>ItemEvent</a:t>
            </a:r>
            <a:r>
              <a:rPr lang="en-SG" dirty="0"/>
              <a:t> e)</a:t>
            </a:r>
          </a:p>
          <a:p>
            <a:pPr marL="0" lvl="0" indent="0">
              <a:buNone/>
            </a:pPr>
            <a:r>
              <a:rPr lang="en-SG" dirty="0"/>
              <a:t>    {</a:t>
            </a:r>
          </a:p>
          <a:p>
            <a:pPr marL="0" lvl="0" indent="0">
              <a:buNone/>
            </a:pPr>
            <a:r>
              <a:rPr lang="en-SG" dirty="0"/>
              <a:t>	if(</a:t>
            </a:r>
            <a:r>
              <a:rPr lang="en-SG" dirty="0" err="1"/>
              <a:t>e.getStateChange</a:t>
            </a:r>
            <a:r>
              <a:rPr lang="en-SG" dirty="0"/>
              <a:t>()==</a:t>
            </a:r>
            <a:r>
              <a:rPr lang="en-SG" dirty="0" err="1"/>
              <a:t>ItemEvent.SELECTED</a:t>
            </a:r>
            <a:r>
              <a:rPr lang="en-SG" dirty="0"/>
              <a:t>)</a:t>
            </a:r>
          </a:p>
          <a:p>
            <a:pPr marL="0" lvl="0" indent="0">
              <a:buNone/>
            </a:pPr>
            <a:r>
              <a:rPr lang="en-SG" dirty="0"/>
              <a:t>	    </a:t>
            </a:r>
            <a:r>
              <a:rPr lang="en-SG" dirty="0" err="1"/>
              <a:t>text.setText</a:t>
            </a:r>
            <a:r>
              <a:rPr lang="en-SG" dirty="0"/>
              <a:t>("Status of Toggle Button : SELECTED");</a:t>
            </a:r>
          </a:p>
          <a:p>
            <a:pPr marL="0" lvl="0" indent="0">
              <a:buNone/>
            </a:pPr>
            <a:r>
              <a:rPr lang="en-SG" dirty="0"/>
              <a:t>	else</a:t>
            </a:r>
          </a:p>
          <a:p>
            <a:pPr marL="0" lvl="0" indent="0">
              <a:buNone/>
            </a:pPr>
            <a:r>
              <a:rPr lang="en-SG" dirty="0"/>
              <a:t>	    </a:t>
            </a:r>
            <a:r>
              <a:rPr lang="en-SG" dirty="0" err="1"/>
              <a:t>text.setText</a:t>
            </a:r>
            <a:r>
              <a:rPr lang="en-SG" dirty="0"/>
              <a:t>("Status of Toggle Button : DESELECTED");	</a:t>
            </a:r>
          </a:p>
          <a:p>
            <a:pPr marL="0" lvl="0" indent="0">
              <a:buNone/>
            </a:pPr>
            <a:r>
              <a:rPr lang="en-SG" dirty="0"/>
              <a:t>    }</a:t>
            </a:r>
          </a:p>
          <a:p>
            <a:pPr marL="0" lvl="0" indent="0">
              <a:buNone/>
            </a:pPr>
            <a:r>
              <a:rPr lang="en-SG" dirty="0"/>
              <a:t>}</a:t>
            </a:r>
            <a:endParaRPr lang="en-SG" sz="2300" dirty="0"/>
          </a:p>
        </p:txBody>
      </p:sp>
      <p:sp>
        <p:nvSpPr>
          <p:cNvPr id="12" name="Content Placeholder 8"/>
          <p:cNvSpPr txBox="1">
            <a:spLocks/>
          </p:cNvSpPr>
          <p:nvPr/>
        </p:nvSpPr>
        <p:spPr bwMode="auto">
          <a:xfrm>
            <a:off x="3598023" y="5387024"/>
            <a:ext cx="1219200" cy="33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Font typeface="Arial" charset="0"/>
              <a:buNone/>
            </a:pPr>
            <a:endParaRPr lang="en-SG" dirty="0"/>
          </a:p>
        </p:txBody>
      </p:sp>
    </p:spTree>
    <p:extLst>
      <p:ext uri="{BB962C8B-B14F-4D97-AF65-F5344CB8AC3E}">
        <p14:creationId xmlns:p14="http://schemas.microsoft.com/office/powerpoint/2010/main" val="520605863"/>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C6C31CA-9336-1F0A-8583-E9A05356FBF1}"/>
              </a:ext>
            </a:extLst>
          </p:cNvPr>
          <p:cNvSpPr>
            <a:spLocks noGrp="1"/>
          </p:cNvSpPr>
          <p:nvPr>
            <p:ph type="title"/>
          </p:nvPr>
        </p:nvSpPr>
        <p:spPr>
          <a:xfrm>
            <a:off x="484573" y="990600"/>
            <a:ext cx="8229600" cy="2819400"/>
          </a:xfrm>
        </p:spPr>
        <p:txBody>
          <a:bodyPr>
            <a:normAutofit fontScale="90000"/>
          </a:bodyPr>
          <a:lstStyle/>
          <a:p>
            <a:pPr algn="l"/>
            <a:r>
              <a:rPr lang="en-US" b="1" i="0" dirty="0">
                <a:solidFill>
                  <a:srgbClr val="3A3A3A"/>
                </a:solidFill>
                <a:effectLst/>
                <a:latin typeface="Open Sans" panose="020B0606030504020204" pitchFamily="34" charset="0"/>
              </a:rPr>
              <a:t>Program Explanation</a:t>
            </a:r>
            <a:br>
              <a:rPr lang="en-US" b="1" i="0" dirty="0">
                <a:solidFill>
                  <a:srgbClr val="3A3A3A"/>
                </a:solidFill>
                <a:effectLst/>
                <a:latin typeface="Open Sans" panose="020B0606030504020204" pitchFamily="34" charset="0"/>
              </a:rPr>
            </a:br>
            <a:r>
              <a:rPr lang="en-US" b="0" i="0" dirty="0">
                <a:solidFill>
                  <a:srgbClr val="3A3A3A"/>
                </a:solidFill>
                <a:effectLst/>
                <a:latin typeface="Open Sans" panose="020B0606030504020204" pitchFamily="34" charset="0"/>
              </a:rPr>
              <a:t>1. To create a toggle button use </a:t>
            </a:r>
            <a:r>
              <a:rPr lang="en-US" b="1" i="0" dirty="0" err="1">
                <a:solidFill>
                  <a:srgbClr val="3A3A3A"/>
                </a:solidFill>
                <a:effectLst/>
                <a:latin typeface="Open Sans" panose="020B0606030504020204" pitchFamily="34" charset="0"/>
              </a:rPr>
              <a:t>JToggleButton</a:t>
            </a:r>
            <a:r>
              <a:rPr lang="en-US" b="0" i="0" dirty="0">
                <a:solidFill>
                  <a:srgbClr val="3A3A3A"/>
                </a:solidFill>
                <a:effectLst/>
                <a:latin typeface="Open Sans" panose="020B0606030504020204" pitchFamily="34" charset="0"/>
              </a:rPr>
              <a:t> class.</a:t>
            </a:r>
            <a:br>
              <a:rPr lang="en-US" b="0" i="0" dirty="0">
                <a:solidFill>
                  <a:srgbClr val="3A3A3A"/>
                </a:solidFill>
                <a:effectLst/>
                <a:latin typeface="Open Sans" panose="020B0606030504020204" pitchFamily="34" charset="0"/>
              </a:rPr>
            </a:br>
            <a:r>
              <a:rPr lang="en-US" b="0" i="0" dirty="0">
                <a:solidFill>
                  <a:srgbClr val="3A3A3A"/>
                </a:solidFill>
                <a:effectLst/>
                <a:latin typeface="Open Sans" panose="020B0606030504020204" pitchFamily="34" charset="0"/>
              </a:rPr>
              <a:t>2. Add </a:t>
            </a:r>
            <a:r>
              <a:rPr lang="en-US" b="1" i="0" dirty="0" err="1">
                <a:solidFill>
                  <a:srgbClr val="3A3A3A"/>
                </a:solidFill>
                <a:effectLst/>
                <a:latin typeface="Open Sans" panose="020B0606030504020204" pitchFamily="34" charset="0"/>
              </a:rPr>
              <a:t>ItemListener</a:t>
            </a:r>
            <a:r>
              <a:rPr lang="en-US" b="0" i="0" dirty="0">
                <a:solidFill>
                  <a:srgbClr val="3A3A3A"/>
                </a:solidFill>
                <a:effectLst/>
                <a:latin typeface="Open Sans" panose="020B0606030504020204" pitchFamily="34" charset="0"/>
              </a:rPr>
              <a:t> to the toggle button.</a:t>
            </a:r>
            <a:br>
              <a:rPr lang="en-US" b="0" i="0" dirty="0">
                <a:solidFill>
                  <a:srgbClr val="3A3A3A"/>
                </a:solidFill>
                <a:effectLst/>
                <a:latin typeface="Open Sans" panose="020B0606030504020204" pitchFamily="34" charset="0"/>
              </a:rPr>
            </a:br>
            <a:r>
              <a:rPr lang="en-US" b="0" i="0" dirty="0">
                <a:solidFill>
                  <a:srgbClr val="3A3A3A"/>
                </a:solidFill>
                <a:effectLst/>
                <a:latin typeface="Open Sans" panose="020B0606030504020204" pitchFamily="34" charset="0"/>
              </a:rPr>
              <a:t>3. Use method </a:t>
            </a:r>
            <a:r>
              <a:rPr lang="en-US" b="1" i="0" dirty="0" err="1">
                <a:solidFill>
                  <a:srgbClr val="3A3A3A"/>
                </a:solidFill>
                <a:effectLst/>
                <a:latin typeface="Open Sans" panose="020B0606030504020204" pitchFamily="34" charset="0"/>
              </a:rPr>
              <a:t>getStateChange</a:t>
            </a:r>
            <a:r>
              <a:rPr lang="en-US" b="0" i="0" dirty="0">
                <a:solidFill>
                  <a:srgbClr val="3A3A3A"/>
                </a:solidFill>
                <a:effectLst/>
                <a:latin typeface="Open Sans" panose="020B0606030504020204" pitchFamily="34" charset="0"/>
              </a:rPr>
              <a:t> to get the state change of toggle button.</a:t>
            </a:r>
            <a:br>
              <a:rPr lang="en-US" b="0" i="0" dirty="0">
                <a:solidFill>
                  <a:srgbClr val="3A3A3A"/>
                </a:solidFill>
                <a:effectLst/>
                <a:latin typeface="Open Sans" panose="020B0606030504020204" pitchFamily="34" charset="0"/>
              </a:rPr>
            </a:br>
            <a:r>
              <a:rPr lang="en-US" b="0" i="0" dirty="0">
                <a:solidFill>
                  <a:srgbClr val="3A3A3A"/>
                </a:solidFill>
                <a:effectLst/>
                <a:latin typeface="Open Sans" panose="020B0606030504020204" pitchFamily="34" charset="0"/>
              </a:rPr>
              <a:t/>
            </a:r>
            <a:br>
              <a:rPr lang="en-US" b="0" i="0" dirty="0">
                <a:solidFill>
                  <a:srgbClr val="3A3A3A"/>
                </a:solidFill>
                <a:effectLst/>
                <a:latin typeface="Open Sans" panose="020B0606030504020204" pitchFamily="34" charset="0"/>
              </a:rPr>
            </a:br>
            <a:r>
              <a:rPr lang="en-US" b="1" i="0" dirty="0">
                <a:solidFill>
                  <a:srgbClr val="3A3A3A"/>
                </a:solidFill>
                <a:effectLst/>
                <a:latin typeface="Open Sans" panose="020B0606030504020204" pitchFamily="34" charset="0"/>
              </a:rPr>
              <a:t>Runtime Test Cases</a:t>
            </a:r>
            <a:br>
              <a:rPr lang="en-US" b="1" i="0" dirty="0">
                <a:solidFill>
                  <a:srgbClr val="3A3A3A"/>
                </a:solidFill>
                <a:effectLst/>
                <a:latin typeface="Open Sans" panose="020B0606030504020204" pitchFamily="34" charset="0"/>
              </a:rPr>
            </a:br>
            <a:r>
              <a:rPr lang="en-US" b="0" i="0" dirty="0">
                <a:solidFill>
                  <a:srgbClr val="3A3A3A"/>
                </a:solidFill>
                <a:effectLst/>
                <a:latin typeface="Open Sans" panose="020B0606030504020204" pitchFamily="34" charset="0"/>
              </a:rPr>
              <a:t>Here’s the run time test case to show the functioning of toggle button.</a:t>
            </a:r>
            <a:br>
              <a:rPr lang="en-US" b="0" i="0" dirty="0">
                <a:solidFill>
                  <a:srgbClr val="3A3A3A"/>
                </a:solidFill>
                <a:effectLst/>
                <a:latin typeface="Open Sans" panose="020B0606030504020204" pitchFamily="34" charset="0"/>
              </a:rPr>
            </a:br>
            <a:r>
              <a:rPr lang="en-US" b="0" i="0" dirty="0">
                <a:solidFill>
                  <a:srgbClr val="3A3A3A"/>
                </a:solidFill>
                <a:effectLst/>
                <a:latin typeface="Open Sans" panose="020B0606030504020204" pitchFamily="34" charset="0"/>
              </a:rPr>
              <a:t>Test case 1 – To View the Toggle Button.</a:t>
            </a:r>
            <a:br>
              <a:rPr lang="en-US" b="0" i="0" dirty="0">
                <a:solidFill>
                  <a:srgbClr val="3A3A3A"/>
                </a:solidFill>
                <a:effectLst/>
                <a:latin typeface="Open Sans" panose="020B0606030504020204" pitchFamily="34" charset="0"/>
              </a:rPr>
            </a:br>
            <a:r>
              <a:rPr lang="en-US" b="0" i="0" dirty="0">
                <a:solidFill>
                  <a:srgbClr val="555555"/>
                </a:solidFill>
                <a:effectLst/>
                <a:latin typeface="-apple-system"/>
              </a:rPr>
              <a:t/>
            </a:r>
            <a:br>
              <a:rPr lang="en-US" b="0" i="0" dirty="0">
                <a:solidFill>
                  <a:srgbClr val="555555"/>
                </a:solidFill>
                <a:effectLst/>
                <a:latin typeface="-apple-system"/>
              </a:rPr>
            </a:br>
            <a:r>
              <a:rPr lang="en-US" b="0" i="0" dirty="0">
                <a:solidFill>
                  <a:srgbClr val="555555"/>
                </a:solidFill>
                <a:effectLst/>
                <a:latin typeface="-apple-system"/>
              </a:rPr>
              <a:t>	</a:t>
            </a:r>
          </a:p>
        </p:txBody>
      </p:sp>
    </p:spTree>
    <p:extLst>
      <p:ext uri="{BB962C8B-B14F-4D97-AF65-F5344CB8AC3E}">
        <p14:creationId xmlns:p14="http://schemas.microsoft.com/office/powerpoint/2010/main" val="2136409188"/>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java-program-toggle-button-view">
            <a:extLst>
              <a:ext uri="{FF2B5EF4-FFF2-40B4-BE49-F238E27FC236}">
                <a16:creationId xmlns:a16="http://schemas.microsoft.com/office/drawing/2014/main" xmlns="" id="{9F7028E3-6B2B-D7CB-7DD6-CDD2C0CD0C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600200"/>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4FDEF114-A44A-79C9-EB05-F32BFE89898F}"/>
              </a:ext>
            </a:extLst>
          </p:cNvPr>
          <p:cNvSpPr txBox="1"/>
          <p:nvPr/>
        </p:nvSpPr>
        <p:spPr>
          <a:xfrm>
            <a:off x="1143000" y="990600"/>
            <a:ext cx="4572000" cy="369332"/>
          </a:xfrm>
          <a:prstGeom prst="rect">
            <a:avLst/>
          </a:prstGeom>
          <a:noFill/>
        </p:spPr>
        <p:txBody>
          <a:bodyPr wrap="square">
            <a:spAutoFit/>
          </a:bodyPr>
          <a:lstStyle/>
          <a:p>
            <a:r>
              <a:rPr lang="en-US" b="0" i="0" dirty="0">
                <a:solidFill>
                  <a:srgbClr val="3A3A3A"/>
                </a:solidFill>
                <a:effectLst/>
                <a:latin typeface="Open Sans" panose="020B0606030504020204" pitchFamily="34" charset="0"/>
              </a:rPr>
              <a:t>Test case 1 – To View the Toggle Button.</a:t>
            </a:r>
            <a:endParaRPr lang="en-US" dirty="0"/>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C7E4908-C797-DD40-3039-D04D3BBED9C6}"/>
              </a:ext>
            </a:extLst>
          </p:cNvPr>
          <p:cNvSpPr txBox="1"/>
          <p:nvPr/>
        </p:nvSpPr>
        <p:spPr>
          <a:xfrm>
            <a:off x="762000" y="1066800"/>
            <a:ext cx="6934200" cy="369332"/>
          </a:xfrm>
          <a:prstGeom prst="rect">
            <a:avLst/>
          </a:prstGeom>
          <a:noFill/>
        </p:spPr>
        <p:txBody>
          <a:bodyPr wrap="square">
            <a:spAutoFit/>
          </a:bodyPr>
          <a:lstStyle/>
          <a:p>
            <a:r>
              <a:rPr lang="en-US" b="0" i="0" dirty="0">
                <a:solidFill>
                  <a:srgbClr val="3A3A3A"/>
                </a:solidFill>
                <a:effectLst/>
                <a:latin typeface="Open Sans" panose="020B0606030504020204" pitchFamily="34" charset="0"/>
              </a:rPr>
              <a:t>Test case 2 – To View the Selected status of Toggle Button.</a:t>
            </a:r>
            <a:endParaRPr lang="en-US" dirty="0"/>
          </a:p>
        </p:txBody>
      </p:sp>
      <p:pic>
        <p:nvPicPr>
          <p:cNvPr id="8194" name="Picture 2" descr="java-program-toggle-button-selected">
            <a:extLst>
              <a:ext uri="{FF2B5EF4-FFF2-40B4-BE49-F238E27FC236}">
                <a16:creationId xmlns:a16="http://schemas.microsoft.com/office/drawing/2014/main" xmlns="" id="{46B8D2D4-7F4B-0CD6-AC6A-1D5B224A63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90750" y="2133600"/>
            <a:ext cx="47625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158199"/>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C68CF-FB51-4BF5-A51D-CAE0D36EAE46}"/>
              </a:ext>
            </a:extLst>
          </p:cNvPr>
          <p:cNvSpPr>
            <a:spLocks noGrp="1"/>
          </p:cNvSpPr>
          <p:nvPr>
            <p:ph type="title"/>
          </p:nvPr>
        </p:nvSpPr>
        <p:spPr>
          <a:xfrm>
            <a:off x="3733800" y="3243402"/>
            <a:ext cx="2376350" cy="498347"/>
          </a:xfrm>
        </p:spPr>
        <p:txBody>
          <a:bodyPr>
            <a:normAutofit/>
          </a:bodyPr>
          <a:lstStyle/>
          <a:p>
            <a:pPr algn="ctr"/>
            <a:r>
              <a:rPr lang="en-US" sz="2400" b="1" dirty="0"/>
              <a:t>Thank You …</a:t>
            </a:r>
          </a:p>
        </p:txBody>
      </p:sp>
    </p:spTree>
    <p:extLst>
      <p:ext uri="{BB962C8B-B14F-4D97-AF65-F5344CB8AC3E}">
        <p14:creationId xmlns:p14="http://schemas.microsoft.com/office/powerpoint/2010/main" val="50867353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106363"/>
            <a:ext cx="8229600" cy="914400"/>
          </a:xfrm>
        </p:spPr>
        <p:txBody>
          <a:bodyPr>
            <a:normAutofit fontScale="90000"/>
          </a:bodyPr>
          <a:lstStyle/>
          <a:p>
            <a:r>
              <a:rPr lang="en-US" b="1" kern="1800" dirty="0">
                <a:solidFill>
                  <a:srgbClr val="273239"/>
                </a:solidFill>
                <a:ea typeface="Times New Roman" panose="02020603050405020304" pitchFamily="18" charset="0"/>
                <a:cs typeface="Times New Roman" panose="02020603050405020304" pitchFamily="18" charset="0"/>
              </a:rPr>
              <a:t>Strobogrammatic number</a:t>
            </a:r>
            <a:r>
              <a:rPr lang="en-US" sz="1600" dirty="0">
                <a:latin typeface="Calibri" panose="020F0502020204030204" pitchFamily="34" charset="0"/>
                <a:ea typeface="Calibri" panose="020F0502020204030204" pitchFamily="34" charset="0"/>
                <a:cs typeface="Times New Roman" panose="02020603050405020304" pitchFamily="18" charset="0"/>
              </a:rPr>
              <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SG" dirty="0"/>
          </a:p>
        </p:txBody>
      </p:sp>
      <p:sp>
        <p:nvSpPr>
          <p:cNvPr id="7" name="Content Placeholder 6"/>
          <p:cNvSpPr>
            <a:spLocks noGrp="1"/>
          </p:cNvSpPr>
          <p:nvPr>
            <p:ph idx="1"/>
          </p:nvPr>
        </p:nvSpPr>
        <p:spPr>
          <a:xfrm>
            <a:off x="381000" y="1143000"/>
            <a:ext cx="8229600" cy="4297363"/>
          </a:xfrm>
        </p:spPr>
        <p:txBody>
          <a:bodyPr>
            <a:normAutofit fontScale="92500" lnSpcReduction="10000"/>
          </a:bodyPr>
          <a:lstStyle/>
          <a:p>
            <a:r>
              <a:rPr lang="en-US" dirty="0"/>
              <a:t>For the given length n, find all n-length Strobogrammatic numbers.</a:t>
            </a:r>
          </a:p>
          <a:p>
            <a:r>
              <a:rPr lang="en-US" b="1" dirty="0"/>
              <a:t>Strobogrammatic Number</a:t>
            </a:r>
            <a:r>
              <a:rPr lang="en-US" dirty="0"/>
              <a:t> is a number whose numeral is rotationally symmetric so that it appears the same when rotated 180 degrees. In other words, Strobogrammatic Number appears the same right-side up and upside down.</a:t>
            </a:r>
          </a:p>
          <a:p>
            <a:pPr marL="0" indent="0">
              <a:buNone/>
            </a:pPr>
            <a:r>
              <a:rPr lang="en-US" i="1" dirty="0"/>
              <a:t>	0 after 180° rotation : (0 → 0)</a:t>
            </a:r>
            <a:r>
              <a:rPr lang="en-US" dirty="0"/>
              <a:t/>
            </a:r>
            <a:br>
              <a:rPr lang="en-US" dirty="0"/>
            </a:br>
            <a:r>
              <a:rPr lang="en-US" dirty="0"/>
              <a:t>	</a:t>
            </a:r>
            <a:r>
              <a:rPr lang="en-US" i="1" dirty="0"/>
              <a:t>1 after 180° rotation : (1 → 1)</a:t>
            </a:r>
            <a:r>
              <a:rPr lang="en-US" dirty="0"/>
              <a:t/>
            </a:r>
            <a:br>
              <a:rPr lang="en-US" dirty="0"/>
            </a:br>
            <a:r>
              <a:rPr lang="en-US" dirty="0"/>
              <a:t>	</a:t>
            </a:r>
            <a:r>
              <a:rPr lang="en-US" i="1" dirty="0"/>
              <a:t>8 after 180° rotation : (8 → 8)</a:t>
            </a:r>
            <a:r>
              <a:rPr lang="en-US" dirty="0"/>
              <a:t/>
            </a:r>
            <a:br>
              <a:rPr lang="en-US" dirty="0"/>
            </a:br>
            <a:r>
              <a:rPr lang="en-US" dirty="0"/>
              <a:t>	</a:t>
            </a:r>
            <a:r>
              <a:rPr lang="en-US" i="1" dirty="0"/>
              <a:t>6 after 180° rotation : (6 → </a:t>
            </a:r>
            <a:r>
              <a:rPr lang="en-US" b="1" i="1" dirty="0"/>
              <a:t>9</a:t>
            </a:r>
            <a:r>
              <a:rPr lang="en-US" i="1" dirty="0"/>
              <a:t>)</a:t>
            </a:r>
            <a:r>
              <a:rPr lang="en-US" dirty="0"/>
              <a:t/>
            </a:r>
            <a:br>
              <a:rPr lang="en-US" dirty="0"/>
            </a:br>
            <a:r>
              <a:rPr lang="en-US" dirty="0"/>
              <a:t>	</a:t>
            </a:r>
            <a:r>
              <a:rPr lang="en-US" i="1" dirty="0"/>
              <a:t>9 after 180° rotation : (9 → </a:t>
            </a:r>
            <a:r>
              <a:rPr lang="en-US" b="1" i="1" dirty="0"/>
              <a:t>6</a:t>
            </a:r>
            <a:r>
              <a:rPr lang="en-US" i="1" dirty="0"/>
              <a:t>)</a:t>
            </a:r>
            <a:endParaRPr lang="en-SG" dirty="0"/>
          </a:p>
        </p:txBody>
      </p:sp>
      <p:sp>
        <p:nvSpPr>
          <p:cNvPr id="5" name="Footer Placeholder 4"/>
          <p:cNvSpPr>
            <a:spLocks noGrp="1"/>
          </p:cNvSpPr>
          <p:nvPr>
            <p:ph type="ftr" sz="quarter" idx="3"/>
          </p:nvPr>
        </p:nvSpPr>
        <p:spPr/>
        <p:txBody>
          <a:bodyPr/>
          <a:lstStyle/>
          <a:p>
            <a:r>
              <a:rPr lang="en-US"/>
              <a:t>© 2016 SMART Training Resources Pvt. Ltd.</a:t>
            </a:r>
          </a:p>
        </p:txBody>
      </p:sp>
    </p:spTree>
    <p:extLst>
      <p:ext uri="{BB962C8B-B14F-4D97-AF65-F5344CB8AC3E}">
        <p14:creationId xmlns:p14="http://schemas.microsoft.com/office/powerpoint/2010/main" val="1155036887"/>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37405"/>
            <a:ext cx="8229600" cy="548395"/>
          </a:xfrm>
        </p:spPr>
        <p:txBody>
          <a:bodyPr>
            <a:normAutofit fontScale="90000"/>
          </a:bodyPr>
          <a:lstStyle/>
          <a:p>
            <a:r>
              <a:rPr lang="en-US" b="1" kern="1800" dirty="0">
                <a:solidFill>
                  <a:srgbClr val="273239"/>
                </a:solidFill>
                <a:ea typeface="Times New Roman" panose="02020603050405020304" pitchFamily="18" charset="0"/>
                <a:cs typeface="Times New Roman" panose="02020603050405020304" pitchFamily="18" charset="0"/>
              </a:rPr>
              <a:t>Strobogrammatic number</a:t>
            </a:r>
            <a:r>
              <a:rPr lang="en-US" sz="1600" dirty="0">
                <a:latin typeface="Calibri" panose="020F0502020204030204" pitchFamily="34" charset="0"/>
                <a:ea typeface="Calibri" panose="020F0502020204030204" pitchFamily="34" charset="0"/>
                <a:cs typeface="Times New Roman" panose="02020603050405020304" pitchFamily="18" charset="0"/>
              </a:rPr>
              <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SG" dirty="0"/>
          </a:p>
        </p:txBody>
      </p:sp>
      <p:sp>
        <p:nvSpPr>
          <p:cNvPr id="4" name="Footer Placeholder 3"/>
          <p:cNvSpPr>
            <a:spLocks noGrp="1"/>
          </p:cNvSpPr>
          <p:nvPr>
            <p:ph type="ftr" sz="quarter" idx="3"/>
          </p:nvPr>
        </p:nvSpPr>
        <p:spPr/>
        <p:txBody>
          <a:bodyPr/>
          <a:lstStyle/>
          <a:p>
            <a:r>
              <a:rPr lang="en-US"/>
              <a:t>© 2016 SMART Training Resources Pvt. Ltd.</a:t>
            </a:r>
          </a:p>
        </p:txBody>
      </p:sp>
      <p:pic>
        <p:nvPicPr>
          <p:cNvPr id="1026" name="Picture 2" descr="Java programming exercises: Check if a number is a strobogrammatic number -  w3resour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6781800" cy="3322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422915"/>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2057400"/>
          </a:xfrm>
        </p:spPr>
        <p:txBody>
          <a:bodyPr/>
          <a:lstStyle/>
          <a:p>
            <a:r>
              <a:rPr lang="en-US" sz="3600" b="1" kern="1800" dirty="0">
                <a:solidFill>
                  <a:srgbClr val="273239"/>
                </a:solidFill>
                <a:effectLst/>
                <a:ea typeface="Times New Roman" panose="02020603050405020304" pitchFamily="18" charset="0"/>
                <a:cs typeface="Times New Roman" panose="02020603050405020304" pitchFamily="18" charset="0"/>
              </a:rPr>
              <a:t>Strobogrammatic number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SG" dirty="0"/>
          </a:p>
        </p:txBody>
      </p:sp>
    </p:spTree>
    <p:custDataLst>
      <p:tags r:id="rId1"/>
    </p:custDataLst>
    <p:extLst>
      <p:ext uri="{BB962C8B-B14F-4D97-AF65-F5344CB8AC3E}">
        <p14:creationId xmlns:p14="http://schemas.microsoft.com/office/powerpoint/2010/main" val="353814829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4114800" cy="5715000"/>
          </a:xfrm>
        </p:spPr>
        <p:txBody>
          <a:bodyPr>
            <a:noAutofit/>
          </a:bodyPr>
          <a:lstStyle/>
          <a:p>
            <a:pPr marL="0" indent="0">
              <a:buNone/>
            </a:pPr>
            <a:r>
              <a:rPr lang="en-SG" sz="1400" dirty="0"/>
              <a:t>import </a:t>
            </a:r>
            <a:r>
              <a:rPr lang="en-SG" sz="1400" dirty="0" err="1"/>
              <a:t>java.util</a:t>
            </a:r>
            <a:r>
              <a:rPr lang="en-SG" sz="1400" dirty="0"/>
              <a:t>.*;</a:t>
            </a:r>
          </a:p>
          <a:p>
            <a:pPr marL="0" indent="0">
              <a:buNone/>
            </a:pPr>
            <a:r>
              <a:rPr lang="en-SG" sz="1400" dirty="0"/>
              <a:t>public class Solution {</a:t>
            </a:r>
          </a:p>
          <a:p>
            <a:pPr marL="0" indent="0">
              <a:buNone/>
            </a:pPr>
            <a:r>
              <a:rPr lang="en-SG" sz="1400" dirty="0"/>
              <a:t> public static void main(String[] args) {</a:t>
            </a:r>
          </a:p>
          <a:p>
            <a:pPr marL="0" indent="0">
              <a:buNone/>
            </a:pPr>
            <a:r>
              <a:rPr lang="en-SG" sz="1400" dirty="0"/>
              <a:t>  String n = "9006";</a:t>
            </a:r>
          </a:p>
          <a:p>
            <a:pPr marL="0" indent="0">
              <a:buNone/>
            </a:pPr>
            <a:r>
              <a:rPr lang="en-SG" sz="1400" dirty="0"/>
              <a:t>  </a:t>
            </a:r>
            <a:r>
              <a:rPr lang="en-SG" sz="1400" dirty="0" err="1"/>
              <a:t>System.out.println</a:t>
            </a:r>
            <a:r>
              <a:rPr lang="en-SG" sz="1400" dirty="0"/>
              <a:t>("Is " + n + " is Strobogrammatic? " + </a:t>
            </a:r>
            <a:r>
              <a:rPr lang="en-SG" sz="1400" dirty="0" err="1"/>
              <a:t>is_Strobogrammatic</a:t>
            </a:r>
            <a:r>
              <a:rPr lang="en-SG" sz="1400" dirty="0"/>
              <a:t>(n));</a:t>
            </a:r>
          </a:p>
          <a:p>
            <a:pPr marL="0" indent="0">
              <a:buNone/>
            </a:pPr>
            <a:r>
              <a:rPr lang="en-SG" sz="1400" dirty="0"/>
              <a:t> }</a:t>
            </a:r>
          </a:p>
          <a:p>
            <a:pPr marL="0" indent="0">
              <a:buNone/>
            </a:pPr>
            <a:r>
              <a:rPr lang="en-SG" sz="1400" dirty="0"/>
              <a:t> </a:t>
            </a:r>
          </a:p>
          <a:p>
            <a:pPr marL="0" indent="0">
              <a:buNone/>
            </a:pPr>
            <a:r>
              <a:rPr lang="en-SG" sz="1400" dirty="0"/>
              <a:t> public static </a:t>
            </a:r>
            <a:r>
              <a:rPr lang="en-SG" sz="1400" dirty="0" err="1"/>
              <a:t>boolean</a:t>
            </a:r>
            <a:r>
              <a:rPr lang="en-SG" sz="1400" dirty="0"/>
              <a:t> </a:t>
            </a:r>
            <a:r>
              <a:rPr lang="en-SG" sz="1400" dirty="0" err="1"/>
              <a:t>is_Strobogrammatic</a:t>
            </a:r>
            <a:r>
              <a:rPr lang="en-SG" sz="1400" dirty="0"/>
              <a:t>(String n) {</a:t>
            </a:r>
          </a:p>
          <a:p>
            <a:pPr marL="0" indent="0">
              <a:buNone/>
            </a:pPr>
            <a:r>
              <a:rPr lang="en-SG" sz="1400" dirty="0"/>
              <a:t>  if (n == null || </a:t>
            </a:r>
            <a:r>
              <a:rPr lang="en-SG" sz="1400" dirty="0" err="1"/>
              <a:t>n.length</a:t>
            </a:r>
            <a:r>
              <a:rPr lang="en-SG" sz="1400" dirty="0"/>
              <a:t>() == 0) {</a:t>
            </a:r>
          </a:p>
          <a:p>
            <a:pPr marL="0" indent="0">
              <a:buNone/>
            </a:pPr>
            <a:r>
              <a:rPr lang="en-SG" sz="1400" dirty="0"/>
              <a:t>   return true;</a:t>
            </a:r>
          </a:p>
          <a:p>
            <a:pPr marL="0" indent="0">
              <a:buNone/>
            </a:pPr>
            <a:r>
              <a:rPr lang="en-SG" sz="1400" dirty="0"/>
              <a:t>  }</a:t>
            </a:r>
          </a:p>
          <a:p>
            <a:pPr marL="0" indent="0">
              <a:buNone/>
            </a:pPr>
            <a:r>
              <a:rPr lang="en-SG" sz="1400" dirty="0"/>
              <a:t>  </a:t>
            </a:r>
            <a:r>
              <a:rPr lang="en-SG" sz="1400" dirty="0" err="1"/>
              <a:t>HashMap</a:t>
            </a:r>
            <a:r>
              <a:rPr lang="en-SG" sz="1400" dirty="0"/>
              <a:t> &lt; Character, Character &gt; map = new </a:t>
            </a:r>
            <a:r>
              <a:rPr lang="en-SG" sz="1400" dirty="0" err="1"/>
              <a:t>HashMap</a:t>
            </a:r>
            <a:r>
              <a:rPr lang="en-SG" sz="1400" dirty="0"/>
              <a:t> &lt; Character, Character &gt; ();</a:t>
            </a:r>
          </a:p>
          <a:p>
            <a:pPr marL="0" indent="0">
              <a:buNone/>
            </a:pPr>
            <a:r>
              <a:rPr lang="en-SG" sz="1400" dirty="0"/>
              <a:t>  </a:t>
            </a:r>
            <a:r>
              <a:rPr lang="en-SG" sz="1400" dirty="0" err="1"/>
              <a:t>map.put</a:t>
            </a:r>
            <a:r>
              <a:rPr lang="en-SG" sz="1400" dirty="0"/>
              <a:t>('0', '0');</a:t>
            </a:r>
          </a:p>
          <a:p>
            <a:pPr marL="0" indent="0">
              <a:buNone/>
            </a:pPr>
            <a:r>
              <a:rPr lang="en-SG" sz="1400" dirty="0"/>
              <a:t>  </a:t>
            </a:r>
            <a:r>
              <a:rPr lang="en-SG" sz="1400" dirty="0" err="1"/>
              <a:t>map.put</a:t>
            </a:r>
            <a:r>
              <a:rPr lang="en-SG" sz="1400" dirty="0"/>
              <a:t>('1', '1');</a:t>
            </a:r>
          </a:p>
        </p:txBody>
      </p:sp>
      <p:sp>
        <p:nvSpPr>
          <p:cNvPr id="4" name="Footer Placeholder 3"/>
          <p:cNvSpPr>
            <a:spLocks noGrp="1"/>
          </p:cNvSpPr>
          <p:nvPr>
            <p:ph type="ftr" sz="quarter" idx="3"/>
          </p:nvPr>
        </p:nvSpPr>
        <p:spPr/>
        <p:txBody>
          <a:bodyPr/>
          <a:lstStyle/>
          <a:p>
            <a:r>
              <a:rPr lang="en-US"/>
              <a:t>© 2016 SMART Training Resources Pvt. Ltd.</a:t>
            </a:r>
          </a:p>
        </p:txBody>
      </p:sp>
      <p:sp>
        <p:nvSpPr>
          <p:cNvPr id="5" name="Title 5"/>
          <p:cNvSpPr>
            <a:spLocks noGrp="1"/>
          </p:cNvSpPr>
          <p:nvPr>
            <p:ph type="title"/>
          </p:nvPr>
        </p:nvSpPr>
        <p:spPr>
          <a:xfrm>
            <a:off x="304800" y="106363"/>
            <a:ext cx="8305800" cy="350837"/>
          </a:xfrm>
        </p:spPr>
        <p:txBody>
          <a:bodyPr>
            <a:noAutofit/>
          </a:bodyPr>
          <a:lstStyle/>
          <a:p>
            <a:r>
              <a:rPr lang="en-US" sz="2400" b="1" kern="1800" dirty="0">
                <a:solidFill>
                  <a:srgbClr val="273239"/>
                </a:solidFill>
                <a:ea typeface="Calibri" panose="020F0502020204030204" pitchFamily="34" charset="0"/>
                <a:cs typeface="Times New Roman" panose="02020603050405020304" pitchFamily="18" charset="0"/>
              </a:rPr>
              <a:t>Java Program</a:t>
            </a:r>
            <a:r>
              <a:rPr lang="en-US" sz="2400" dirty="0">
                <a:latin typeface="Calibri" panose="020F0502020204030204" pitchFamily="34" charset="0"/>
                <a:ea typeface="Calibri" panose="020F0502020204030204" pitchFamily="34" charset="0"/>
                <a:cs typeface="Times New Roman" panose="02020603050405020304" pitchFamily="18" charset="0"/>
              </a:rPr>
              <a:t/>
            </a:r>
            <a:br>
              <a:rPr lang="en-US" sz="2400" dirty="0">
                <a:latin typeface="Calibri" panose="020F0502020204030204" pitchFamily="34" charset="0"/>
                <a:ea typeface="Calibri" panose="020F0502020204030204" pitchFamily="34" charset="0"/>
                <a:cs typeface="Times New Roman" panose="02020603050405020304" pitchFamily="18" charset="0"/>
              </a:rPr>
            </a:br>
            <a:endParaRPr lang="en-SG" sz="2400" dirty="0"/>
          </a:p>
        </p:txBody>
      </p:sp>
      <p:sp>
        <p:nvSpPr>
          <p:cNvPr id="6" name="Content Placeholder 2"/>
          <p:cNvSpPr txBox="1">
            <a:spLocks/>
          </p:cNvSpPr>
          <p:nvPr/>
        </p:nvSpPr>
        <p:spPr bwMode="auto">
          <a:xfrm>
            <a:off x="4648200" y="719546"/>
            <a:ext cx="4191000" cy="575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SG" sz="1400" dirty="0"/>
              <a:t> </a:t>
            </a:r>
            <a:r>
              <a:rPr lang="en-SG" sz="1400" dirty="0" err="1"/>
              <a:t>map.put</a:t>
            </a:r>
            <a:r>
              <a:rPr lang="en-SG" sz="1400" dirty="0"/>
              <a:t>('8', '8');</a:t>
            </a:r>
          </a:p>
          <a:p>
            <a:pPr marL="0" indent="0">
              <a:buNone/>
            </a:pPr>
            <a:r>
              <a:rPr lang="en-SG" sz="1400" dirty="0"/>
              <a:t>  </a:t>
            </a:r>
            <a:r>
              <a:rPr lang="en-SG" sz="1400" dirty="0" err="1"/>
              <a:t>map.put</a:t>
            </a:r>
            <a:r>
              <a:rPr lang="en-SG" sz="1400" dirty="0"/>
              <a:t>('6', '9');</a:t>
            </a:r>
          </a:p>
          <a:p>
            <a:pPr marL="0" indent="0">
              <a:buNone/>
            </a:pPr>
            <a:r>
              <a:rPr lang="en-SG" sz="1400" dirty="0"/>
              <a:t>  </a:t>
            </a:r>
            <a:r>
              <a:rPr lang="en-SG" sz="1400" dirty="0" err="1"/>
              <a:t>map.put</a:t>
            </a:r>
            <a:r>
              <a:rPr lang="en-SG" sz="1400" dirty="0"/>
              <a:t>('9', '6');</a:t>
            </a:r>
          </a:p>
          <a:p>
            <a:pPr marL="0" indent="0">
              <a:buNone/>
            </a:pPr>
            <a:r>
              <a:rPr lang="en-SG" sz="1400" dirty="0"/>
              <a:t>  </a:t>
            </a:r>
            <a:r>
              <a:rPr lang="en-SG" sz="1400" dirty="0" err="1"/>
              <a:t>int</a:t>
            </a:r>
            <a:r>
              <a:rPr lang="en-SG" sz="1400" dirty="0"/>
              <a:t> left = 0;</a:t>
            </a:r>
          </a:p>
          <a:p>
            <a:pPr marL="0" indent="0">
              <a:buNone/>
            </a:pPr>
            <a:r>
              <a:rPr lang="en-SG" sz="1400" dirty="0"/>
              <a:t>  </a:t>
            </a:r>
            <a:r>
              <a:rPr lang="en-SG" sz="1400" dirty="0" err="1"/>
              <a:t>int</a:t>
            </a:r>
            <a:r>
              <a:rPr lang="en-SG" sz="1400" dirty="0"/>
              <a:t> right = </a:t>
            </a:r>
            <a:r>
              <a:rPr lang="en-SG" sz="1400" dirty="0" err="1"/>
              <a:t>n.length</a:t>
            </a:r>
            <a:r>
              <a:rPr lang="en-SG" sz="1400" dirty="0"/>
              <a:t>() - 1;</a:t>
            </a:r>
          </a:p>
          <a:p>
            <a:pPr marL="0" indent="0">
              <a:buNone/>
            </a:pPr>
            <a:r>
              <a:rPr lang="en-SG" sz="1400" dirty="0"/>
              <a:t>  while (left &lt;= right) {</a:t>
            </a:r>
          </a:p>
          <a:p>
            <a:pPr marL="0" indent="0">
              <a:buNone/>
            </a:pPr>
            <a:r>
              <a:rPr lang="en-SG" sz="1400" dirty="0"/>
              <a:t>   if (!</a:t>
            </a:r>
            <a:r>
              <a:rPr lang="en-SG" sz="1400" dirty="0" err="1"/>
              <a:t>map.containsKey</a:t>
            </a:r>
            <a:r>
              <a:rPr lang="en-SG" sz="1400" dirty="0"/>
              <a:t>(</a:t>
            </a:r>
            <a:r>
              <a:rPr lang="en-SG" sz="1400" dirty="0" err="1"/>
              <a:t>n.charAt</a:t>
            </a:r>
            <a:r>
              <a:rPr lang="en-SG" sz="1400" dirty="0"/>
              <a:t>(right)) || </a:t>
            </a:r>
            <a:r>
              <a:rPr lang="en-SG" sz="1400" dirty="0" err="1"/>
              <a:t>n.charAt</a:t>
            </a:r>
            <a:r>
              <a:rPr lang="en-SG" sz="1400" dirty="0"/>
              <a:t>(left) != </a:t>
            </a:r>
            <a:r>
              <a:rPr lang="en-SG" sz="1400" dirty="0" err="1"/>
              <a:t>map.get</a:t>
            </a:r>
            <a:r>
              <a:rPr lang="en-SG" sz="1400" dirty="0"/>
              <a:t>(</a:t>
            </a:r>
            <a:r>
              <a:rPr lang="en-SG" sz="1400" dirty="0" err="1"/>
              <a:t>n.charAt</a:t>
            </a:r>
            <a:r>
              <a:rPr lang="en-SG" sz="1400" dirty="0"/>
              <a:t>(right))) {</a:t>
            </a:r>
          </a:p>
          <a:p>
            <a:pPr marL="0" indent="0">
              <a:buNone/>
            </a:pPr>
            <a:r>
              <a:rPr lang="en-SG" sz="1400" dirty="0"/>
              <a:t>    return false;</a:t>
            </a:r>
          </a:p>
          <a:p>
            <a:pPr marL="0" indent="0">
              <a:buNone/>
            </a:pPr>
            <a:r>
              <a:rPr lang="en-SG" sz="1400" dirty="0"/>
              <a:t>   }</a:t>
            </a:r>
          </a:p>
          <a:p>
            <a:pPr marL="0" indent="0">
              <a:buNone/>
            </a:pPr>
            <a:r>
              <a:rPr lang="en-SG" sz="1400" dirty="0"/>
              <a:t>   left++;</a:t>
            </a:r>
          </a:p>
          <a:p>
            <a:pPr marL="0" indent="0">
              <a:buNone/>
            </a:pPr>
            <a:r>
              <a:rPr lang="en-SG" sz="1400" dirty="0"/>
              <a:t>   right--;</a:t>
            </a:r>
          </a:p>
          <a:p>
            <a:pPr marL="0" indent="0">
              <a:buNone/>
            </a:pPr>
            <a:r>
              <a:rPr lang="en-SG" sz="1400" dirty="0"/>
              <a:t>  }</a:t>
            </a:r>
          </a:p>
          <a:p>
            <a:pPr marL="0" indent="0">
              <a:buNone/>
            </a:pPr>
            <a:r>
              <a:rPr lang="en-SG" sz="1400" dirty="0"/>
              <a:t>  return true;</a:t>
            </a:r>
          </a:p>
          <a:p>
            <a:pPr marL="0" indent="0">
              <a:buNone/>
            </a:pPr>
            <a:r>
              <a:rPr lang="en-SG" sz="1400" dirty="0"/>
              <a:t> }</a:t>
            </a:r>
          </a:p>
          <a:p>
            <a:pPr marL="0" indent="0">
              <a:buNone/>
            </a:pPr>
            <a:r>
              <a:rPr lang="en-SG" sz="1400" dirty="0"/>
              <a:t>}</a:t>
            </a:r>
          </a:p>
          <a:p>
            <a:pPr marL="0" indent="0">
              <a:buNone/>
            </a:pPr>
            <a:r>
              <a:rPr lang="en-SG" sz="1400" b="1" dirty="0"/>
              <a:t>Output:</a:t>
            </a:r>
          </a:p>
          <a:p>
            <a:pPr marL="0" indent="0">
              <a:buNone/>
            </a:pPr>
            <a:r>
              <a:rPr lang="en-US" altLang="en-US" sz="1400" dirty="0">
                <a:solidFill>
                  <a:srgbClr val="009999"/>
                </a:solidFill>
                <a:latin typeface="Arial Unicode MS"/>
              </a:rPr>
              <a:t>Is 9006 is Strobogrammatic? true</a:t>
            </a:r>
            <a:r>
              <a:rPr lang="en-US" altLang="en-US" sz="900" dirty="0"/>
              <a:t> </a:t>
            </a:r>
            <a:endParaRPr lang="en-US" altLang="en-US" dirty="0">
              <a:latin typeface="Arial" panose="020B0604020202020204" pitchFamily="34" charset="0"/>
            </a:endParaRPr>
          </a:p>
          <a:p>
            <a:pPr marL="0" indent="0">
              <a:buNone/>
            </a:pPr>
            <a:endParaRPr lang="en-SG" sz="1400" dirty="0"/>
          </a:p>
        </p:txBody>
      </p:sp>
    </p:spTree>
    <p:extLst>
      <p:ext uri="{BB962C8B-B14F-4D97-AF65-F5344CB8AC3E}">
        <p14:creationId xmlns:p14="http://schemas.microsoft.com/office/powerpoint/2010/main" val="392952741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a:t>© 2016 SMART Training Resources Pvt. Ltd.</a:t>
            </a:r>
          </a:p>
        </p:txBody>
      </p:sp>
      <p:pic>
        <p:nvPicPr>
          <p:cNvPr id="3074" name="Picture 2" descr="Flowchart: Java exercises: Check if two specified strings  are isomorphic or no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08105" y="838200"/>
            <a:ext cx="6477000" cy="563597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190500" y="137405"/>
            <a:ext cx="8229600" cy="548395"/>
          </a:xfrm>
          <a:prstGeom prst="rect">
            <a:avLst/>
          </a:prstGeom>
        </p:spPr>
        <p:txBody>
          <a:bodyPr>
            <a:noAutofit/>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US" sz="2000" b="1" kern="1800" dirty="0">
                <a:solidFill>
                  <a:srgbClr val="273239"/>
                </a:solidFill>
                <a:ea typeface="Times New Roman" panose="02020603050405020304" pitchFamily="18" charset="0"/>
                <a:cs typeface="Times New Roman" panose="02020603050405020304" pitchFamily="18" charset="0"/>
              </a:rPr>
              <a:t>Strobogrammatic number-Flow Chart</a:t>
            </a:r>
            <a:r>
              <a:rPr lang="en-US" sz="2000" dirty="0">
                <a:latin typeface="Calibri" panose="020F0502020204030204" pitchFamily="34" charset="0"/>
                <a:ea typeface="Calibri" panose="020F0502020204030204" pitchFamily="34" charset="0"/>
                <a:cs typeface="Times New Roman" panose="02020603050405020304" pitchFamily="18" charset="0"/>
              </a:rPr>
              <a:t/>
            </a:r>
            <a:br>
              <a:rPr lang="en-US" sz="2000" dirty="0">
                <a:latin typeface="Calibri" panose="020F0502020204030204" pitchFamily="34" charset="0"/>
                <a:ea typeface="Calibri" panose="020F0502020204030204" pitchFamily="34" charset="0"/>
                <a:cs typeface="Times New Roman" panose="02020603050405020304" pitchFamily="18" charset="0"/>
              </a:rPr>
            </a:br>
            <a:endParaRPr lang="en-SG" sz="2000" dirty="0"/>
          </a:p>
        </p:txBody>
      </p:sp>
    </p:spTree>
    <p:extLst>
      <p:ext uri="{BB962C8B-B14F-4D97-AF65-F5344CB8AC3E}">
        <p14:creationId xmlns:p14="http://schemas.microsoft.com/office/powerpoint/2010/main" val="373698318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2016 SMART Training Resources Pvt. Ltd.</a:t>
            </a:r>
            <a:endParaRPr lang="en-US"/>
          </a:p>
        </p:txBody>
      </p:sp>
      <p:sp>
        <p:nvSpPr>
          <p:cNvPr id="3" name="Title 2">
            <a:extLst>
              <a:ext uri="{FF2B5EF4-FFF2-40B4-BE49-F238E27FC236}">
                <a16:creationId xmlns:a16="http://schemas.microsoft.com/office/drawing/2014/main" xmlns="" id="{57FCC334-A8A9-B421-C6EC-6FB4B81DB72B}"/>
              </a:ext>
            </a:extLst>
          </p:cNvPr>
          <p:cNvSpPr txBox="1">
            <a:spLocks/>
          </p:cNvSpPr>
          <p:nvPr/>
        </p:nvSpPr>
        <p:spPr>
          <a:xfrm>
            <a:off x="1219200" y="2590800"/>
            <a:ext cx="6858000" cy="990600"/>
          </a:xfrm>
          <a:prstGeom prst="rect">
            <a:avLst/>
          </a:prstGeom>
        </p:spPr>
        <p:txBody>
          <a:bodyPr>
            <a:noAutofit/>
          </a:bodyPr>
          <a:lst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US" sz="4800" b="1" dirty="0" smtClean="0"/>
              <a:t>Remainder Theorem</a:t>
            </a:r>
            <a:endParaRPr lang="en-US" sz="4800" b="1" dirty="0"/>
          </a:p>
        </p:txBody>
      </p:sp>
    </p:spTree>
    <p:extLst>
      <p:ext uri="{BB962C8B-B14F-4D97-AF65-F5344CB8AC3E}">
        <p14:creationId xmlns:p14="http://schemas.microsoft.com/office/powerpoint/2010/main" val="2464785211"/>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2016 SMART Training Resources Pvt. Ltd.</a:t>
            </a:r>
            <a:endParaRPr lang="en-US"/>
          </a:p>
        </p:txBody>
      </p:sp>
      <p:pic>
        <p:nvPicPr>
          <p:cNvPr id="1026" name="Picture 2" descr="C:\Users\Falooda\Desktop\HSH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235" y="2984035"/>
            <a:ext cx="4495800" cy="345830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5" descr="data:image/png;base64,iVBORw0KGgoAAAANSUhEUgAAAR4AAACwCAMAAADudvHOAAAAh1BMVEX///8AAAD7+/t1dXWwsLDz8/OhoaHZ2dnGxsa+vr64uLhhYWF+fn7T09P5+flKSkrr6+uRkZGamprn5+fe3t6JiYnKyso8PDxTU1OmpqZsbGy6urqcnJxBQUEqKip4eHg0NDRkZGRRUVEVFRUdHR03NzchISENDQ1aWlogICCMjIwoKCiDg4NblaToAAATB0lEQVR4nO1d2YKquhK1kAjOKIqCE27t1m37/993M5ABEhJ2t94+D1lPighJJbWqEqxlr/d2RJF+DO2W60WYvueGaDXMi6V+PBju14sREu/jjvcfjYs+RTEekffFmb17vqKxD9BaMSuAYf4GAwWHK7n0SPvgWd204AdiyLtdMs3ZNwergN4hOpB3z+TnjZ1tADWPJSCR/fwWOob4ws27Bh/44Ce9Z8mPpdDveMUp+d5DvI3xpV4xsslNt05wg9tkv5/QQYYXDIEG3Ppj89gcJqRD043azxTuHS95xl+TtiygnP24lXSe6EaewJq9CIl5urbvX7AAmDQO5WKeHvFNxeEpnLtdkk4f/iaEyyus07vCUDuGZNOJE+iz6+fA1NC8r/TiUW3K7mHR7ZpHyWexadAVjBaLuH4kMN7kDGP94FKOXe/+FvZButFzGWVWUOvdFxgCqwGEnQ/8AravxJQzbrvasT+GE4dGKx9D+ZqMZKif8kPg+340DrGQw16qzkVO/tvpojOozIr0qaki5kFnq4yQKc3omYnlU3kdGSPwT3ECm8dMG8QEHcM7SUYwaQZ/YWA5CxvvEaX5rZZbzGClnxm6u05Gstvc/hdcAKbtnz4AAvV9vzaZ2hExcp5rrF/DqSKLNTn7XN2or8XRHiUzF+1Owdi2JF5S0kKL7Zh1dLa/32skhcJiUxZhraO9dHkvC7QyX5R/senxHUaRocTX3Z1MdKpenc9bGuqAUvQAYv1MeysZhnoE7q1pSjruVYGNRhn2SnYrKWCbzVb3GrEnZ5jH6eIjB1sXPpoOj9s5d7WTguYhFT23nyNezuZ0XZDnWzAR8xKzk+uOEwN5p+meETaOuSRcDEnUmJC2CY4IOaHjAV0pB+ksuJcWup9+wqVJk12Ti4B092hPeM7qxQecpU2X/wNwct0RjFl9QudMTixHA/+O8JPS6Yl4mUv2f/CAsoTWtCS709Ze6x8Tn3E1lN8XHMvQW+3SaEInkNH4mCBN4UzFqMGSFXBs/OplMGPRNFiR3pJXK9FK7pGZcOCHiFY4Zb4Y7za7gnE4S+BpvAOZmjmboYX8bGgeKtQhpbmYc8IFWRXRLkyJr9PYJg2BZ8xNbTA1WihJYWLgM9mqmDJCbSUx7kg+s3q0/hkSt3nWLRkE7sH0QA2HHSUv6FUW3A9T1Rd2lXlSObd6G3vaxhhWXQjjhOaz9WwFGyC+2Y3GnVg5zTNtm9OEhdlHW4D9uGpbNW5btTOLylHmCok5mXbQmAP9Nm+s44ybC8owGDFsgRbZneZBbZst2KM+qkUBNsUxYCdXIx7VLjtmLjdU5kPmHmCoZ9V9xVvbsSbbaGtw8BS0QMsLXc4VtG5lLEQqnQlHEjs4J1DpHBjP4ExJpBYnd0SY1PuIzXN1fIO4JDF66iLnzuZBYF/MfLWO8UZE64W47pr36KZmUyQznbJG85EIwL1MyeuzpzC0vokM2CyeO7KA3cgMnQ0v1oXhpmz7BIHIhQ+i28fqGJmTcnKcWLzKlUxn6Yy92jJibM2yKVacz4YvI+etOedjmCvTOajvp44EU5JchyWpiL+aqqOHqpnSlyaZNaO2Cct65CrVXWQjkCRkJzl3xd6yqLiDkptP6rP1LGbdUAzrkJELomwkVuPPKomdS+8Yd8i2eo1FEDgygd5Myc8eLnLuCsuS9HxTkuVR4yw5PH3hBJhMcYqUF/SifPAiPs83JMumGJxYDNvb+ovq7GTYW2ygVAyycmfOHXFsewzRh8lgWWGxbQSaqYwjN9HuK+nRlDQLQOwOXKBkVi6464W3iGZFI21ZjZ5r4RL3+h2njscBqFTNSTcNHb7YDXkLyT8aQa9uw7W4eySeSFESyuiJS85owUb0iuTB54DscqAh+U6opzFb6ROnRu8GYNqO4UB02X1O2TihVZ82uZ+1PH/6bAnsG/3UwMySy8Y3G0MnyWUheoQUMxaMXLKbkjaQJ3xwBbxcJpvX8KlvOtDHsrdlluVwbazz5tawfupPCPr00Wpa9E/07alfmDc2Li3mae59EwwA9IvMikkNp/q+J8LNqV4uJic+qftwE0nCEDPxx+cmVy4dkDGl+ziohTn5Y+vbqbkIRi99VrKdm2GMpl+v8VKMupmRTqX8UJCatkjIB0kUJQYKnnR9EPh6rN7zjPiVWHVZb70LoWNr9vfxaX/g+WYs3Buqv4rtG54j/QuWzvXzb+L8q3OHYPiaHPwt2M5f8kOLHwHN7Sua38PE9jTYw8PDw8PDw8PDw8PDw8PDw8PDw8PDw8PDw8PDw8PDw8PDw8PDw+M1WBp+k70anIpJ+AaRox6pgYgH/Utr/VV25z+fs2ochfPtmGI7p8VQ9z/sXVfhsY4wKZkl86rq4B0/0IypHEdrfdFM6jSsrTVsaMfaOKp+xJ7+Ie+Wrx3SnaF4kpRHfZWm0pMXYWy58FYRBAjtQhG0jEs2PwYoX/x7/72hwAIBUI2Z7C90FbL4R5yhVY2IlKBKvYTQrnJESlaE4CE2+qt/7b831bPe/1YTlFTSmGRcfgxoLUxO4VqTk1hb9R8i1Uv3VV3y6zA0KQ1Eskpx3U2K4F9hqdj8Kp51tY2NlX8IA1RVqjt7dSXKJ8+GpQMHsybGqqm7LMMLO0kR/DMGrUXYTyB13qp5IquURiiK1qb2WuQRo/Gaq8YOJaO50XWUgobRe5xr21aYnEFMSnlrWi1jW/kZLSKt5Exs9XE7XgB4ULi72FtbObTWaxLsXdXS34NWqlohIDlG0zyx1WlIkfOTytTYKsExie7TZPS3NoGQo7Ll6CxuPrwlsGdt+g9n0p6meQKb8g8v0f6wVzgWVSQgAl/wp7L22VRKKjF1yjDELdILaFopL8fnY8FulhXHc21GZM8DfBaNubcrPq9rIgRgJMWQqyfUzTE3q1FVIGK0YaGEd1N7RRqxkrLIC0e16sSlirIyym2sttSJybWp6Be14LhR94xJa5D0pjfYoNpBPMXneWnmiYQ1RzPPwyqhwDjXzpC54iW0peVyuXHNDXAQC07QLoakLEAJuUWA/X0Tn1iILi9DIkvN67BmWzhSs6yUYmh88IOcMLuAeTqULKnTzDOyi+W1FKSruKs5aFiR9NVeNZaATYYS5ZTHaqMvsKTDdVtTB8WJ0ebMSKC6YXKDS9X/UqTdyZUTztU82IuKrjXzSIEyI55gJSeCeiAIiBQRjB01dXFb/CCIvq43ZmQTiY4J/2+J5+VE/qAgji9l1BKQKUjBk350EXfDFzZE1Ih7kGYeh0YpVYu1p8uaK0dtegkSOZjq/RWgIaE9U1eIYQe00Bx3fzfcVK8qpiqVZWLBJSU2Up3H3FtBBZp5ENiU5ZgWw+sFgvcu8/SYIpa+qkiJJjvLZbGjrNjQCVddq76wrcyzlhJ95hVFIY5p5iHSUe0FlEcg69LXV56vnXOyxzSKtFwdc+VkQ2cn9qP7lk4F0em01hlgyYPqHyMwROGhpEGjeVo3xohUDJgaqSJsgW03opN5ElN4I7JebDbjrh5ZCiMUY/vqZcnMJ9F6rgSfs8FViBQ7YiDKG6cAKYoTNvOcyNbZwkXO0AKbikkX56JEoplHRtJCOMqYZ+ugqm8N2axZKUYmqyQtGg4NbRcfBmYCZH0gWX3iIufvmMdJzRSFvi4jnY3FfXPxiq5g4tp0q5j5oTQ/V/6RQsBpHvOm2K4apq2DnLPYDFvanIFDmp+ir5+0FwqXK9HtiFM4megiaAZVzCkV37qaZJqi55rjccBE+8AvxIcIWpbOEdzY+MZvIGcEVnXyCls9cs3FXB8Ilh3w/fO+Ou6DygsV8iCyTfa1zqmpLxy1jGMqB8JJzt/A3y5Ctfq6DMn58UcM65a6FApkotNjk4f0K5XekdTcxoiuWTNSRtdJzt/Ao4Ma2U7nvJGYyIFsN+Pba0QuKhZAXKOO+GAV649r5mcWV9DMk5sygV7wqYSz1ynPSUQtC93pWP5LkcH/CtHXWOyITOmcue8ZDVQnjviJxIxMzOkYrqlnlpZtOM08fRP1JFdNea59+gRtaG9Fj2qfmU4AMdjoaGiYZIK+8Bma9YzpGH9xbhnKh0Bz5l1DHPKxPy5QadvF1MzzqU+MlK4qtxFtSJBOzzTW3Xct/POdwN66mfpFvnldDncTGOvr9UwuM6Sh6D9lsViD2LCiJ/wRfLqqmvNklmrLYhiKhpp9agjr6/UC4/Gkdkwnz8eCvl9Pfq48p2Bj3Cul2zkY871pWRs/HtWkQLiN1UH0AVvhhQMcmi9fE3XZSf6cAcbkCCazjT1ejsQNGBYd/w/GgmJshkMDK2oLhyhNfiQxZPBqfmT2jxeedUk/3oTFf15kDadBHf+L6h3Y2nng9zH8PQFDgs17/gfwVVi96ScinTF/eTb+QqS/ryD4/O/On+kbNkn/vRHli3/38SoEm/+6eKmHh4eHh4eHh4eHh4eHh4eHh4eHh4eHh4eHh4eHh4eHh4eHh4dHB7xHye1b2LVUfaDJe/5xN4ni/eTLpJ2RcgxpAUve8aeO4ceG/av6pmTKcx8H8u7DqqbRFeeLcahmD2tJ/fcRFFQXzqBKsZc1DlVNc0e5u1lGv3SLuZQXLXbIX/BDydSsOjFbiEa+ARkYlXi0ChDUovuig9TR1ZXnDq/4O+UISsPR2Rrm7zRPbCyBCaV5eG3izNg8E4jCiXSmP6+RqlqZ9ZTCiOl1vMs8D6Nsz19ACYNsU8vk1kGV57g3PVwFSN1gq3EJ32ieD1P52NBYgz3q+mt4Km7EXoa8LtmMZFn08/oJM+NN5gYVUI43moeU6Ort35hLQA8uVbMKoajpyyx6Mr2qIK9RNzw01WuENqmyN5pnBAbKzaBvjDRZx8rZgJPlyl72JRiuVCpIxgbhksBY16te5k3mKUxFkkS/4Gsy1E3kEu7imACtrUR29dIEuyCaxZvaBEpM1fF2rb03mudmuDIvMoV+s6WTLgoW/ApB72ivSztXZUd0EvFKjbup1O9iva/FPEGU92lAWfW/ShaD01N5rNXMrB6HC2wedRLI+l9wWBlle8Yyqje6N2rTzWiCqBvnd3uRfyKulRxp6khePk3eODW1UqLVPKwjxC1ZlktGeyBTXYroAHhFMpvU9D6iDzitgtFlYHLqKBvtuYnqHUyddcIVmJ6lXUVOVZ4r6Pnr9dXIMQu7BLNl9pB27EiZeViprKwhz0AZ5Adnx3ldvoG+Lq7tkhRDJg1dJ0qwR6Laia40+65OxLgSRStNZx7sYhMW86R0TfAkxV9A+rwnzS9lp+9CO0SqrGGnryy1tHaXBZZaWSJ0UfggeAC4sqTGnQefAC3JjVn2rdbOFvMMyXQfkSSDZDA49M7Yq4pU73L1k4kMpxB+hjvxZblvQirxa0W1m66iIVT7x07jWo/SyPwFBHYhIIt51jgmJjSDz4j4Bh2RWAgWLxTJhZjPhKX05L5Dd15TcBo7XUb5Ykca73Sxb5oHu2V0pL3Gpgi3NKtd8yEmix+xTzOqzBMpDtUiBCqRN+5cgFWomWN2BZL6vGS1xdKE75mHiJwsGHti6l0wqwhlsYMqzLmoZnsphYpmTgcgZKMuJPrdhMbneOJA+5gy5AMzNEt83zzYo8pqtgNcS/oCQbVAyUDNWresZyHI5Uts1z2tvtUwTweh8YIMwKKVaXu8wWaUzRO/71wPwcIxKBo0m6qVajYFjGdKJR0pbMqMDCfNPFfHN0ijCJ2jJm810WYeTaAGOWis3TxHkdZJBcsJj1a1xCxj1KOq8aFm2DZgrXFP6fgGbi2bz2PHoE9boPfUKPym3rDFPIn8QKroXquspq50WTBHGijE3OUfC051drqDUz0jg6+gevEqch7b3bTVPKGYikg4UsJfZcpEoUeJFyoOl7jIgaCsb4UeLUqgDMqm58VFzl2R29OJVvPcxfyQmqcjltasqHnEt/jGxUH69hzc/5aSNnYSwJUJJIq/Lt2Zczek8K0lKdfY69HuV/1g2mHrJ70ob2rGneIgEpfng8WwibYDqHjTuR7azHuL6gkXZUcodWfOHbGxal0OWswTS6KUDaFG2ZEpchEmQyJRLnhcf2wi+u2lxiV4Vj2riDMSAuEMmYN6VrXtI6o81+6+qA36qSMryStb2zVI2f2piFtU3zGkETXkkQuPKZ/kZC00T3rTOZDF/lf60J4+sM0w2smwEpcXWFo3RyOSKcMho1N2FsX0ESPMw5avtAV2U1reuqMxW43obiPso7SZRchJ9RSUSYfsg51ZPaQJ1dyF/SMBbGbs3wAMlFf9x1W+/NRoeGOV7VruSdK7X9IgnC7YW/x+8W/Kc6Xh3LBtZyHit1kuGvt9PbQc8MAdDvbcOZcwFzMtOuEofytq7LLH3f9DdiWCK1yMU3bAxmOrPflNX7qnO+mbYVwkH35fUknBzPjYpGjIyv4fgV6vTvtqZFD+3s1j687UfwDI/ldb70bo+gOUX0bZcZv5Xej8DPtXsDn+9s/Eov/u/EGfL/l91w+hZ/j/ETzcDfsfsDXeX5rxm+w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609600"/>
            <a:ext cx="3810000" cy="2349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659744"/>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3.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4.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957</Words>
  <Application>Microsoft Office PowerPoint</Application>
  <PresentationFormat>On-screen Show (4:3)</PresentationFormat>
  <Paragraphs>243</Paragraphs>
  <Slides>28</Slides>
  <Notes>17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Smart_ppt_Theme</vt:lpstr>
      <vt:lpstr>Strobogrammatic number  </vt:lpstr>
      <vt:lpstr>  Strobogrammatic number   </vt:lpstr>
      <vt:lpstr>Strobogrammatic number </vt:lpstr>
      <vt:lpstr>Strobogrammatic number </vt:lpstr>
      <vt:lpstr>Strobogrammatic number  </vt:lpstr>
      <vt:lpstr>Java Program </vt:lpstr>
      <vt:lpstr>PowerPoint Presentation</vt:lpstr>
      <vt:lpstr>PowerPoint Presentation</vt:lpstr>
      <vt:lpstr>PowerPoint Presentation</vt:lpstr>
      <vt:lpstr>PowerPoint Presentation</vt:lpstr>
      <vt:lpstr>  Remainder Theorem   </vt:lpstr>
      <vt:lpstr>PowerPoint Presentation</vt:lpstr>
      <vt:lpstr>Remainder Theorem   </vt:lpstr>
      <vt:lpstr>PowerPoint Presentation</vt:lpstr>
      <vt:lpstr>Example program  </vt:lpstr>
      <vt:lpstr>Minimum number of Apples to be collected from trees to guarantee M red apples </vt:lpstr>
      <vt:lpstr>      There are different kinds of apple trees in the four directions (East, West, North, South), which may grow both red and green apples such that each tree grows exactly K apples, in the following manner:         N – number of trees to the north does not have red apples.         S – number of trees to the south does not have green apples.         W – number of trees in the west has some red apples.          E – number of trees in the east have some green apples. </vt:lpstr>
      <vt:lpstr>Example:</vt:lpstr>
      <vt:lpstr> Example Program </vt:lpstr>
      <vt:lpstr>Toggle the switch</vt:lpstr>
      <vt:lpstr>A Toggle Switch is a control that is very popular nowadays, especially on touch-based devices. You can see it in Android:  </vt:lpstr>
      <vt:lpstr>Functionally it works just like a check-box but for touch devices, it has one big advantage: when your finger is over the touch device it won’t obscure the control and so you can see instant feedback when you press it.  </vt:lpstr>
      <vt:lpstr>Implementation:  Implementation of the Toggle Switch allows you to change the text for the on and off state that appears right next to the toggle switch.   </vt:lpstr>
      <vt:lpstr> Example Program </vt:lpstr>
      <vt:lpstr>Program Explanation 1. To create a toggle button use JToggleButton class. 2. Add ItemListener to the toggle button. 3. Use method getStateChange to get the state change of toggle button.  Runtime Test Cases Here’s the run time test case to show the functioning of toggle button. Test case 1 – To View the Toggle Button.   </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2022-09-17T03:40:47Z</dcterms:modified>
</cp:coreProperties>
</file>