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19"/>
  </p:notesMasterIdLst>
  <p:handoutMasterIdLst>
    <p:handoutMasterId r:id="rId20"/>
  </p:handoutMasterIdLst>
  <p:sldIdLst>
    <p:sldId id="299" r:id="rId2"/>
    <p:sldId id="257" r:id="rId3"/>
    <p:sldId id="357" r:id="rId4"/>
    <p:sldId id="358" r:id="rId5"/>
    <p:sldId id="359" r:id="rId6"/>
    <p:sldId id="360" r:id="rId7"/>
    <p:sldId id="369" r:id="rId8"/>
    <p:sldId id="361" r:id="rId9"/>
    <p:sldId id="370" r:id="rId10"/>
    <p:sldId id="362" r:id="rId11"/>
    <p:sldId id="363" r:id="rId12"/>
    <p:sldId id="364" r:id="rId13"/>
    <p:sldId id="365" r:id="rId14"/>
    <p:sldId id="366" r:id="rId15"/>
    <p:sldId id="367" r:id="rId16"/>
    <p:sldId id="368" r:id="rId17"/>
    <p:sldId id="35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99"/>
            <p14:sldId id="257"/>
            <p14:sldId id="357"/>
            <p14:sldId id="358"/>
            <p14:sldId id="359"/>
            <p14:sldId id="360"/>
            <p14:sldId id="369"/>
            <p14:sldId id="361"/>
            <p14:sldId id="370"/>
            <p14:sldId id="362"/>
            <p14:sldId id="363"/>
            <p14:sldId id="364"/>
            <p14:sldId id="365"/>
            <p14:sldId id="366"/>
            <p14:sldId id="367"/>
            <p14:sldId id="368"/>
            <p14:sldId id="356"/>
          </p14:sldIdLst>
        </p14:section>
        <p14:section name="Untitled Section" id="{626CD85F-AB9A-4856-B148-BBB4BF46DB5D}">
          <p14:sldIdLst/>
        </p14:section>
        <p14:section name="Appendix" id="{E35CCD6A-2288-476E-BC93-C75323AE1F32}">
          <p14:sldIdLst/>
        </p14:section>
      </p14:sectionLst>
    </p:ext>
    <p:ext uri="{EFAFB233-063F-42B5-8137-9DF3F51BA10A}">
      <p15:sldGuideLst xmlns:p15="http://schemas.microsoft.com/office/powerpoint/2012/main" xmlns="">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9" autoAdjust="0"/>
    <p:restoredTop sz="98579" autoAdjust="0"/>
  </p:normalViewPr>
  <p:slideViewPr>
    <p:cSldViewPr>
      <p:cViewPr>
        <p:scale>
          <a:sx n="75" d="100"/>
          <a:sy n="75" d="100"/>
        </p:scale>
        <p:origin x="-1128" y="156"/>
      </p:cViewPr>
      <p:guideLst>
        <p:guide orient="horz" pos="2160"/>
        <p:guide orient="horz" pos="576"/>
        <p:guide pos="3072"/>
        <p:guide pos="384"/>
        <p:guide pos="5472"/>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100" d="100"/>
        <a:sy n="100" d="100"/>
      </p:scale>
      <p:origin x="0" y="0"/>
    </p:cViewPr>
  </p:sorterViewPr>
  <p:notesViewPr>
    <p:cSldViewPr>
      <p:cViewPr varScale="1">
        <p:scale>
          <a:sx n="48" d="100"/>
          <a:sy n="48" d="100"/>
        </p:scale>
        <p:origin x="-272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C4D088-C02B-4F78-987E-33593DD274A4}" type="datetimeFigureOut">
              <a:rPr lang="en-IN" smtClean="0"/>
              <a:t>07-09-2022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FF00F3-9898-47DB-8404-FEBA10F2C911}" type="slidenum">
              <a:rPr lang="en-IN" smtClean="0"/>
              <a:t>‹#›</a:t>
            </a:fld>
            <a:endParaRPr lang="en-IN"/>
          </a:p>
        </p:txBody>
      </p:sp>
    </p:spTree>
    <p:extLst>
      <p:ext uri="{BB962C8B-B14F-4D97-AF65-F5344CB8AC3E}">
        <p14:creationId xmlns:p14="http://schemas.microsoft.com/office/powerpoint/2010/main" val="3887313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9/7/2022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r>
              <a:rPr lang="en-US" dirty="0" smtClean="0"/>
              <a:t>z</a:t>
            </a:r>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a:t>
            </a:r>
            <a:r>
              <a:rPr lang="en-US" dirty="0"/>
              <a:t> keyword begins the class definition for a class named HelloWorld. Every Java application contains at least one class definition (Further information about classes)</a:t>
            </a:r>
            <a:br>
              <a:rPr lang="en-US" dirty="0"/>
            </a:br>
            <a:r>
              <a:rPr lang="en-US" b="1" dirty="0"/>
              <a:t>public static void main(String[] </a:t>
            </a:r>
            <a:r>
              <a:rPr lang="en-US" b="1" dirty="0" err="1"/>
              <a:t>args</a:t>
            </a:r>
            <a:r>
              <a:rPr lang="en-US" b="1" dirty="0"/>
              <a:t>) {</a:t>
            </a:r>
          </a:p>
          <a:p>
            <a:r>
              <a:rPr lang="en-US" dirty="0"/>
              <a:t>This is an entry point method (defined by its name and signature of public static void main(String[])) from which the JVM can run your program. Every Java program should have one. It is: </a:t>
            </a:r>
          </a:p>
          <a:p>
            <a:r>
              <a:rPr lang="en-US" b="1" dirty="0"/>
              <a:t>public:</a:t>
            </a:r>
            <a:r>
              <a:rPr lang="en-US" dirty="0"/>
              <a:t> meaning that the method can be called from anywhere mean from outside the program as well. See Visibility for more information on this. </a:t>
            </a:r>
          </a:p>
          <a:p>
            <a:r>
              <a:rPr lang="en-US" b="1" dirty="0"/>
              <a:t>static:</a:t>
            </a:r>
            <a:r>
              <a:rPr lang="en-US" dirty="0"/>
              <a:t> meaning it exists and can be run by itself (at the class level without creating an object). </a:t>
            </a:r>
          </a:p>
          <a:p>
            <a:r>
              <a:rPr lang="en-US" b="1" dirty="0"/>
              <a:t>void:</a:t>
            </a:r>
            <a:r>
              <a:rPr lang="en-US" dirty="0"/>
              <a:t> meaning it returns no value. Note: This is unlike C and C++ where a return code such as int is expected (Java's way is </a:t>
            </a:r>
            <a:r>
              <a:rPr lang="en-US" dirty="0" err="1"/>
              <a:t>System.exit</a:t>
            </a:r>
            <a:r>
              <a:rPr lang="en-US" dirty="0"/>
              <a:t>()). </a:t>
            </a:r>
          </a:p>
          <a:p>
            <a:r>
              <a:rPr lang="en-US" dirty="0"/>
              <a:t>This </a:t>
            </a:r>
            <a:r>
              <a:rPr lang="en-US" b="1" dirty="0"/>
              <a:t>main method </a:t>
            </a:r>
            <a:r>
              <a:rPr lang="en-US" dirty="0"/>
              <a:t>accepts: </a:t>
            </a:r>
          </a:p>
          <a:p>
            <a:r>
              <a:rPr lang="en-US" dirty="0"/>
              <a:t>An array (typically called </a:t>
            </a:r>
            <a:r>
              <a:rPr lang="en-US" dirty="0" err="1"/>
              <a:t>args</a:t>
            </a:r>
            <a:r>
              <a:rPr lang="en-US" dirty="0"/>
              <a:t>) of Strings passed as arguments to main function (e.g. from command line arguments).</a:t>
            </a:r>
          </a:p>
          <a:p>
            <a:endParaRPr lang="en-US" dirty="0"/>
          </a:p>
          <a:p>
            <a:r>
              <a:rPr lang="en-US" b="1" dirty="0"/>
              <a:t>Non-required parts: </a:t>
            </a:r>
          </a:p>
          <a:p>
            <a:r>
              <a:rPr lang="en-US" dirty="0"/>
              <a:t>The name </a:t>
            </a:r>
            <a:r>
              <a:rPr lang="en-US" dirty="0" err="1"/>
              <a:t>args</a:t>
            </a:r>
            <a:r>
              <a:rPr lang="en-US" dirty="0"/>
              <a:t> is a variable name, so it can be called anything you want, although it is typically called </a:t>
            </a:r>
            <a:r>
              <a:rPr lang="en-US" dirty="0" err="1"/>
              <a:t>args</a:t>
            </a:r>
            <a:r>
              <a:rPr lang="en-US" dirty="0"/>
              <a:t>. </a:t>
            </a:r>
          </a:p>
          <a:p>
            <a:r>
              <a:rPr lang="en-US" dirty="0"/>
              <a:t>Whether its parameter type is an array (String[] </a:t>
            </a:r>
            <a:r>
              <a:rPr lang="en-US" dirty="0" err="1"/>
              <a:t>args</a:t>
            </a:r>
            <a:r>
              <a:rPr lang="en-US" dirty="0"/>
              <a:t>) or </a:t>
            </a:r>
            <a:r>
              <a:rPr lang="en-US" dirty="0" err="1"/>
              <a:t>Varargs</a:t>
            </a:r>
            <a:r>
              <a:rPr lang="en-US" dirty="0"/>
              <a:t> (String... </a:t>
            </a:r>
            <a:r>
              <a:rPr lang="en-US" dirty="0" err="1"/>
              <a:t>args</a:t>
            </a:r>
            <a:r>
              <a:rPr lang="en-US" dirty="0"/>
              <a:t>) does not matter because arrays can be passed into </a:t>
            </a:r>
            <a:r>
              <a:rPr lang="en-US" dirty="0" err="1"/>
              <a:t>varargs</a:t>
            </a:r>
            <a:r>
              <a:rPr lang="en-US" dirty="0"/>
              <a:t>. </a:t>
            </a:r>
            <a:endParaRPr lang="en-IN" dirty="0"/>
          </a:p>
        </p:txBody>
      </p:sp>
      <p:sp>
        <p:nvSpPr>
          <p:cNvPr id="4" name="Slide Number Placeholder 3"/>
          <p:cNvSpPr>
            <a:spLocks noGrp="1"/>
          </p:cNvSpPr>
          <p:nvPr>
            <p:ph type="sldNum" sz="quarter" idx="5"/>
          </p:nvPr>
        </p:nvSpPr>
        <p:spPr/>
        <p:txBody>
          <a:bodyPr/>
          <a:lstStyle/>
          <a:p>
            <a:fld id="{B2160481-0518-43D6-A47A-BCDEF741352D}" type="slidenum">
              <a:rPr lang="en-IN" smtClean="0"/>
              <a:t>17</a:t>
            </a:fld>
            <a:endParaRPr lang="en-IN"/>
          </a:p>
        </p:txBody>
      </p:sp>
    </p:spTree>
    <p:extLst>
      <p:ext uri="{BB962C8B-B14F-4D97-AF65-F5344CB8AC3E}">
        <p14:creationId xmlns:p14="http://schemas.microsoft.com/office/powerpoint/2010/main" val="1092960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538"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2021</a:t>
            </a:r>
            <a:r>
              <a:rPr lang="en-US" sz="1200" baseline="0" dirty="0" smtClean="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SMART </a:t>
            </a:r>
            <a:r>
              <a:rPr lang="en-US" sz="1200" dirty="0">
                <a:solidFill>
                  <a:srgbClr val="595959"/>
                </a:solidFill>
                <a:latin typeface="Cambria" panose="02040503050406030204" pitchFamily="18" charset="0"/>
              </a:rPr>
              <a:t>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0218953"/>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Tree>
    <p:extLst>
      <p:ext uri="{BB962C8B-B14F-4D97-AF65-F5344CB8AC3E}">
        <p14:creationId xmlns:p14="http://schemas.microsoft.com/office/powerpoint/2010/main" val="4171616148"/>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898962"/>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244335"/>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151116"/>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4422344"/>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6711932"/>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538"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a:t>
            </a:r>
            <a:r>
              <a:rPr lang="en-US" sz="1200" dirty="0" smtClean="0">
                <a:solidFill>
                  <a:srgbClr val="595959"/>
                </a:solidFill>
                <a:latin typeface="Cambria" panose="02040503050406030204" pitchFamily="18" charset="0"/>
              </a:rPr>
              <a:t>2021 </a:t>
            </a:r>
            <a:r>
              <a:rPr lang="en-US" sz="1200" dirty="0">
                <a:solidFill>
                  <a:srgbClr val="595959"/>
                </a:solidFill>
                <a:latin typeface="Cambria" panose="02040503050406030204" pitchFamily="18" charset="0"/>
              </a:rPr>
              <a:t>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Lst>
  <p:transition spd="slow">
    <p:fade/>
  </p:transition>
  <p:timing>
    <p:tnLst>
      <p:par>
        <p:cTn id="1" dur="indefinite" restart="never" nodeType="tmRoot"/>
      </p:par>
    </p:tnLst>
  </p:timing>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32502" y="3051149"/>
            <a:ext cx="6612396" cy="755703"/>
          </a:xfrm>
        </p:spPr>
        <p:txBody>
          <a:bodyPr/>
          <a:lstStyle/>
          <a:p>
            <a:r>
              <a:rPr kumimoji="1" lang="en-US" altLang="en-US" sz="3600" dirty="0" smtClean="0"/>
              <a:t>SIMPLE SIEVE</a:t>
            </a:r>
            <a:endParaRPr lang="en-IN" sz="3600" dirty="0"/>
          </a:p>
        </p:txBody>
      </p:sp>
    </p:spTree>
    <p:custDataLst>
      <p:tags r:id="rId1"/>
    </p:custDataLst>
    <p:extLst>
      <p:ext uri="{BB962C8B-B14F-4D97-AF65-F5344CB8AC3E}">
        <p14:creationId xmlns:p14="http://schemas.microsoft.com/office/powerpoint/2010/main" val="1460842751"/>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IN" b="1" dirty="0"/>
              <a:t>Segmented Sieve</a:t>
            </a:r>
            <a:endParaRPr lang="en-US" b="1" dirty="0" smtClean="0"/>
          </a:p>
          <a:p>
            <a:pPr marL="0" indent="0">
              <a:buNone/>
            </a:pPr>
            <a:r>
              <a:rPr lang="en-US" b="1" dirty="0" smtClean="0"/>
              <a:t>Problems </a:t>
            </a:r>
            <a:r>
              <a:rPr lang="en-US" b="1" dirty="0"/>
              <a:t>with Simple Sieve:</a:t>
            </a:r>
          </a:p>
          <a:p>
            <a:r>
              <a:rPr lang="en-US" dirty="0"/>
              <a:t>The Sieve of Eratosthenes looks good, but consider the situation when n is large, the Simple Sieve faces the following issues.</a:t>
            </a:r>
          </a:p>
          <a:p>
            <a:r>
              <a:rPr lang="en-US" dirty="0" smtClean="0"/>
              <a:t>An </a:t>
            </a:r>
            <a:r>
              <a:rPr lang="en-US" dirty="0"/>
              <a:t>array of size Θ(n) may not fit in memory</a:t>
            </a:r>
          </a:p>
          <a:p>
            <a:r>
              <a:rPr lang="en-US" dirty="0" smtClean="0"/>
              <a:t>The </a:t>
            </a:r>
            <a:r>
              <a:rPr lang="en-US" dirty="0"/>
              <a:t>simple Sieve is not cached friendly even for slightly bigger n. The algorithm traverses the array without locality of reference</a:t>
            </a:r>
            <a:endParaRPr lang="en-IN" dirty="0"/>
          </a:p>
        </p:txBody>
      </p:sp>
    </p:spTree>
    <p:extLst>
      <p:ext uri="{BB962C8B-B14F-4D97-AF65-F5344CB8AC3E}">
        <p14:creationId xmlns:p14="http://schemas.microsoft.com/office/powerpoint/2010/main" val="188757878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0" indent="0">
              <a:buNone/>
            </a:pPr>
            <a:r>
              <a:rPr lang="en-US" b="1" dirty="0"/>
              <a:t>Segmented Sieve</a:t>
            </a:r>
          </a:p>
          <a:p>
            <a:pPr marL="0" indent="0">
              <a:buNone/>
            </a:pPr>
            <a:r>
              <a:rPr lang="en-US" dirty="0"/>
              <a:t>The idea of a segmented sieve is to divide the range [0..n-1] in different segments and compute primes in all segments one by one. This algorithm first uses Simple Sieve to find primes smaller than or equal to √(n). Below are steps used in Segmented Sieve.</a:t>
            </a:r>
          </a:p>
          <a:p>
            <a:r>
              <a:rPr lang="en-US" dirty="0" smtClean="0"/>
              <a:t>Use </a:t>
            </a:r>
            <a:r>
              <a:rPr lang="en-US" dirty="0"/>
              <a:t>Simple Sieve to find all primes up to the square root of ‘n’ and store these primes in an array “prime[]”. Store the found primes in an array ‘prime[]’.</a:t>
            </a:r>
          </a:p>
          <a:p>
            <a:r>
              <a:rPr lang="en-US" dirty="0"/>
              <a:t>We need all primes in the range [0..n-1]. We divide this range into different segments such that the size of every segment is at-most √n</a:t>
            </a:r>
          </a:p>
        </p:txBody>
      </p:sp>
    </p:spTree>
    <p:extLst>
      <p:ext uri="{BB962C8B-B14F-4D97-AF65-F5344CB8AC3E}">
        <p14:creationId xmlns:p14="http://schemas.microsoft.com/office/powerpoint/2010/main" val="2171449764"/>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pPr>
            <a:r>
              <a:rPr lang="en-US" dirty="0"/>
              <a:t>Do following for every segment [</a:t>
            </a:r>
            <a:r>
              <a:rPr lang="en-US" dirty="0" err="1"/>
              <a:t>low..high</a:t>
            </a:r>
            <a:r>
              <a:rPr lang="en-US" dirty="0"/>
              <a:t>] </a:t>
            </a:r>
          </a:p>
          <a:p>
            <a:pPr marL="468000" lvl="1" indent="-468000" algn="just">
              <a:lnSpc>
                <a:spcPct val="120000"/>
              </a:lnSpc>
              <a:spcBef>
                <a:spcPts val="500"/>
              </a:spcBef>
              <a:spcAft>
                <a:spcPts val="500"/>
              </a:spcAft>
              <a:buFont typeface="Wingdings" panose="05000000000000000000" pitchFamily="2" charset="2"/>
              <a:buChar char="ü"/>
            </a:pPr>
            <a:r>
              <a:rPr lang="en-US" sz="2000" dirty="0" smtClean="0"/>
              <a:t>Create </a:t>
            </a:r>
            <a:r>
              <a:rPr lang="en-US" sz="2000" dirty="0"/>
              <a:t>an array mark[high-low+1]. Here we need only O(x) space where x is a number of elements in a given range.</a:t>
            </a:r>
          </a:p>
          <a:p>
            <a:pPr marL="468000" lvl="1" indent="-468000" algn="just">
              <a:lnSpc>
                <a:spcPct val="120000"/>
              </a:lnSpc>
              <a:spcBef>
                <a:spcPts val="500"/>
              </a:spcBef>
              <a:spcAft>
                <a:spcPts val="500"/>
              </a:spcAft>
              <a:buFont typeface="Wingdings" panose="05000000000000000000" pitchFamily="2" charset="2"/>
              <a:buChar char="ü"/>
            </a:pPr>
            <a:r>
              <a:rPr lang="en-US" sz="2000" dirty="0"/>
              <a:t>Iterate through all primes found in step 1. For every prime, mark its multiples in the given range [</a:t>
            </a:r>
            <a:r>
              <a:rPr lang="en-US" sz="2000" dirty="0" err="1"/>
              <a:t>low..high</a:t>
            </a:r>
            <a:r>
              <a:rPr lang="en-US" sz="2000" dirty="0"/>
              <a:t>].</a:t>
            </a:r>
          </a:p>
          <a:p>
            <a:pPr marL="468000" indent="-468000" algn="just">
              <a:lnSpc>
                <a:spcPct val="120000"/>
              </a:lnSpc>
              <a:spcBef>
                <a:spcPts val="500"/>
              </a:spcBef>
              <a:spcAft>
                <a:spcPts val="500"/>
              </a:spcAft>
              <a:buNone/>
            </a:pPr>
            <a:r>
              <a:rPr lang="en-US" dirty="0" smtClean="0"/>
              <a:t>	In </a:t>
            </a:r>
            <a:r>
              <a:rPr lang="en-US" dirty="0"/>
              <a:t>Simple Sieve, we needed O(n) space which may not be feasible for large n. Here we need O(√n) space and we process smaller ranges at a time (locality of reference)</a:t>
            </a:r>
            <a:endParaRPr lang="en-IN" dirty="0"/>
          </a:p>
        </p:txBody>
      </p:sp>
    </p:spTree>
    <p:extLst>
      <p:ext uri="{BB962C8B-B14F-4D97-AF65-F5344CB8AC3E}">
        <p14:creationId xmlns:p14="http://schemas.microsoft.com/office/powerpoint/2010/main" val="2775728170"/>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pPr>
            <a:r>
              <a:rPr lang="en-US" dirty="0"/>
              <a:t>The first step primes the pump (sorry!) by issuing the first two primes: 2 is a special case because it is even, and 3 is a special case because the pump only considers odd numbers as prime candidates.</a:t>
            </a:r>
          </a:p>
          <a:p>
            <a:pPr marL="468000" indent="-468000" algn="just">
              <a:lnSpc>
                <a:spcPct val="120000"/>
              </a:lnSpc>
              <a:spcBef>
                <a:spcPts val="500"/>
              </a:spcBef>
              <a:spcAft>
                <a:spcPts val="500"/>
              </a:spcAft>
            </a:pPr>
            <a:r>
              <a:rPr lang="en-US" dirty="0" smtClean="0"/>
              <a:t>The </a:t>
            </a:r>
            <a:r>
              <a:rPr lang="en-US" dirty="0"/>
              <a:t>second step initializes two important data structures: </a:t>
            </a:r>
            <a:r>
              <a:rPr lang="en-US" dirty="0" err="1"/>
              <a:t>ps</a:t>
            </a:r>
            <a:r>
              <a:rPr lang="en-US" dirty="0"/>
              <a:t> is the list of sieving primes, which is determined by calling PRIMEGEN recursively, and D is a dictionary of composite/stride pairs, one for each sieving prime less than the square root of the current prime; the dictionary will most likely be implemented as a hash table, but other data structures such as a balanced binary tree could also be used. The other initializations are the current sieving prime p, its square q, and the initial prime candidate c.</a:t>
            </a:r>
          </a:p>
          <a:p>
            <a:pPr marL="468000" indent="-468000" algn="just">
              <a:lnSpc>
                <a:spcPct val="120000"/>
              </a:lnSpc>
              <a:spcBef>
                <a:spcPts val="500"/>
              </a:spcBef>
              <a:spcAft>
                <a:spcPts val="500"/>
              </a:spcAft>
            </a:pPr>
            <a:endParaRPr lang="en-US" dirty="0"/>
          </a:p>
          <a:p>
            <a:pPr marL="468000" indent="-468000" algn="just">
              <a:lnSpc>
                <a:spcPct val="120000"/>
              </a:lnSpc>
              <a:spcBef>
                <a:spcPts val="500"/>
              </a:spcBef>
              <a:spcAft>
                <a:spcPts val="500"/>
              </a:spcAft>
            </a:pPr>
            <a:endParaRPr lang="en-US" dirty="0"/>
          </a:p>
        </p:txBody>
      </p:sp>
    </p:spTree>
    <p:extLst>
      <p:ext uri="{BB962C8B-B14F-4D97-AF65-F5344CB8AC3E}">
        <p14:creationId xmlns:p14="http://schemas.microsoft.com/office/powerpoint/2010/main" val="139338286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12000"/>
              </a:lnSpc>
              <a:spcBef>
                <a:spcPts val="300"/>
              </a:spcBef>
              <a:spcAft>
                <a:spcPts val="300"/>
              </a:spcAft>
            </a:pPr>
            <a:r>
              <a:rPr lang="en-US" dirty="0" smtClean="0"/>
              <a:t>The </a:t>
            </a:r>
            <a:r>
              <a:rPr lang="en-US" dirty="0"/>
              <a:t>third step begins the main loop of the function by calculating the next prime candidate; eventually, all odd numbers starting from 5 will be prime candidates. Then there are three possibilities, each handled by a separate step.</a:t>
            </a:r>
          </a:p>
          <a:p>
            <a:pPr marL="468000" indent="-468000" algn="just">
              <a:lnSpc>
                <a:spcPct val="112000"/>
              </a:lnSpc>
              <a:spcBef>
                <a:spcPts val="300"/>
              </a:spcBef>
              <a:spcAft>
                <a:spcPts val="300"/>
              </a:spcAft>
            </a:pPr>
            <a:r>
              <a:rPr lang="en-US" dirty="0" smtClean="0"/>
              <a:t>The </a:t>
            </a:r>
            <a:r>
              <a:rPr lang="en-US" dirty="0"/>
              <a:t>fourth step handles the case that the candidate c is composite, resetting the dictionary entry for the appropriate sieving prime. The fifth step handles the case that the candidate c is both composite and less than the square q of the current sieving prime, which indicates that the candidate is prime. The sixth step occurs when the candidate is composite but not in the dictionary, having reached the square of the current sieving prime, when a new sieving prime is added to the dictionary and the current sieving prime is updated in variables p and q. After the appropriate option has been processed, the algorithm returns to the top of the main loop to obtain the next prime.</a:t>
            </a:r>
          </a:p>
          <a:p>
            <a:pPr marL="468000" indent="-468000" algn="just">
              <a:lnSpc>
                <a:spcPct val="112000"/>
              </a:lnSpc>
              <a:spcBef>
                <a:spcPts val="300"/>
              </a:spcBef>
              <a:spcAft>
                <a:spcPts val="300"/>
              </a:spcAft>
            </a:pPr>
            <a:endParaRPr lang="en-US" dirty="0"/>
          </a:p>
        </p:txBody>
      </p:sp>
    </p:spTree>
    <p:extLst>
      <p:ext uri="{BB962C8B-B14F-4D97-AF65-F5344CB8AC3E}">
        <p14:creationId xmlns:p14="http://schemas.microsoft.com/office/powerpoint/2010/main" val="36721383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10000"/>
              </a:lnSpc>
              <a:spcBef>
                <a:spcPts val="300"/>
              </a:spcBef>
              <a:spcAft>
                <a:spcPts val="300"/>
              </a:spcAft>
            </a:pPr>
            <a:r>
              <a:rPr lang="en-US" sz="1900" dirty="0"/>
              <a:t>In the fourth and sixth steps, the while loop calculates the new dictionary entry for the current sieving prime: the stride s = 2p is the distance between odd multiples of the sieving prime, and m is the smallest multiple of the sieving prime p greater than the current candidate c that is not already in the dictionary. The dictionary is keyed by m, which is a multiple of a sieving prime, with the corresponding stride s as its value.</a:t>
            </a:r>
          </a:p>
          <a:p>
            <a:pPr marL="468000" indent="-468000" algn="just">
              <a:lnSpc>
                <a:spcPct val="110000"/>
              </a:lnSpc>
              <a:spcBef>
                <a:spcPts val="300"/>
              </a:spcBef>
              <a:spcAft>
                <a:spcPts val="300"/>
              </a:spcAft>
            </a:pPr>
            <a:r>
              <a:rPr lang="en-US" sz="1900" dirty="0" smtClean="0"/>
              <a:t>There </a:t>
            </a:r>
            <a:r>
              <a:rPr lang="en-US" sz="1900" dirty="0"/>
              <a:t>are several points to note about this algorithm. First, it is recursive, and there will eventually be a stack of sieving prime sequences, which sounds bizarre but actually makes sense. Second, by postponing the addition of new sieving primes to the dictionary until reaching their squares, only primes less than the square root of the current candidate need to be stored. And third, eliminating duplicate dictionary entries with the while loop of steps 4 and 6 keeps the size of the dictionary at exactly the number of sieving primes already processed. The whole algorithm is very efficient, making it useful whenever processing primes incrementally.</a:t>
            </a:r>
          </a:p>
          <a:p>
            <a:pPr marL="468000" indent="-468000" algn="just">
              <a:lnSpc>
                <a:spcPct val="110000"/>
              </a:lnSpc>
              <a:spcBef>
                <a:spcPts val="300"/>
              </a:spcBef>
              <a:spcAft>
                <a:spcPts val="300"/>
              </a:spcAft>
              <a:buNone/>
            </a:pPr>
            <a:endParaRPr lang="en-US" sz="1900" dirty="0"/>
          </a:p>
        </p:txBody>
      </p:sp>
    </p:spTree>
    <p:extLst>
      <p:ext uri="{BB962C8B-B14F-4D97-AF65-F5344CB8AC3E}">
        <p14:creationId xmlns:p14="http://schemas.microsoft.com/office/powerpoint/2010/main" val="79802579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pPr>
            <a:r>
              <a:rPr lang="en-US" dirty="0"/>
              <a:t>Time complexity of the algorithm is O(n log </a:t>
            </a:r>
            <a:r>
              <a:rPr lang="en-US" dirty="0" err="1"/>
              <a:t>log</a:t>
            </a:r>
            <a:r>
              <a:rPr lang="en-US" dirty="0"/>
              <a:t> n), the same as any other implementation of the Sieve of Eratosthenes, and space complexity is O(</a:t>
            </a:r>
            <a:r>
              <a:rPr lang="en-US" dirty="0" err="1"/>
              <a:t>sqrt</a:t>
            </a:r>
            <a:r>
              <a:rPr lang="en-US" dirty="0"/>
              <a:t> n) to store the dictionary of sieving primes.</a:t>
            </a:r>
            <a:endParaRPr lang="en-IN" dirty="0"/>
          </a:p>
        </p:txBody>
      </p:sp>
    </p:spTree>
    <p:extLst>
      <p:ext uri="{BB962C8B-B14F-4D97-AF65-F5344CB8AC3E}">
        <p14:creationId xmlns:p14="http://schemas.microsoft.com/office/powerpoint/2010/main" val="59626789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3276600" y="3112579"/>
            <a:ext cx="3114111" cy="621221"/>
          </a:xfrm>
        </p:spPr>
        <p:txBody>
          <a:bodyPr>
            <a:noAutofit/>
          </a:bodyPr>
          <a:lstStyle/>
          <a:p>
            <a:pPr marL="0" indent="0" algn="ctr">
              <a:buNone/>
            </a:pPr>
            <a:r>
              <a:rPr lang="en-IN" sz="2800" b="1" dirty="0" smtClean="0"/>
              <a:t>Thank You …</a:t>
            </a:r>
            <a:endParaRPr lang="en-IN" sz="2800" b="1" dirty="0"/>
          </a:p>
        </p:txBody>
      </p:sp>
    </p:spTree>
    <p:extLst>
      <p:ext uri="{BB962C8B-B14F-4D97-AF65-F5344CB8AC3E}">
        <p14:creationId xmlns:p14="http://schemas.microsoft.com/office/powerpoint/2010/main" val="2387026520"/>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4786472"/>
          </a:xfrm>
        </p:spPr>
        <p:txBody>
          <a:bodyPr>
            <a:noAutofit/>
          </a:bodyPr>
          <a:lstStyle/>
          <a:p>
            <a:pPr marL="468000" indent="-468000" algn="just">
              <a:lnSpc>
                <a:spcPct val="120000"/>
              </a:lnSpc>
              <a:spcBef>
                <a:spcPts val="500"/>
              </a:spcBef>
              <a:spcAft>
                <a:spcPts val="500"/>
              </a:spcAft>
            </a:pPr>
            <a:r>
              <a:rPr lang="en-US" dirty="0"/>
              <a:t>The Sieve of Eratosthenes is a mathematical algorithm of finding prime numbers between two sets of numbers.</a:t>
            </a:r>
          </a:p>
          <a:p>
            <a:pPr marL="468000" indent="-468000" algn="just">
              <a:lnSpc>
                <a:spcPct val="120000"/>
              </a:lnSpc>
              <a:spcBef>
                <a:spcPts val="500"/>
              </a:spcBef>
              <a:spcAft>
                <a:spcPts val="500"/>
              </a:spcAft>
            </a:pPr>
            <a:endParaRPr lang="en-US" dirty="0"/>
          </a:p>
          <a:p>
            <a:pPr marL="468000" indent="-468000" algn="just">
              <a:lnSpc>
                <a:spcPct val="120000"/>
              </a:lnSpc>
              <a:spcBef>
                <a:spcPts val="500"/>
              </a:spcBef>
              <a:spcAft>
                <a:spcPts val="500"/>
              </a:spcAft>
            </a:pPr>
            <a:r>
              <a:rPr lang="en-US" dirty="0"/>
              <a:t>Sieve of Eratosthenes models work by sieving or eliminating given numbers that do not meet a certain criterion. For this case, the pattern eliminates multiples of the known prime numbers.</a:t>
            </a:r>
            <a:endParaRPr lang="en-IN" dirty="0"/>
          </a:p>
        </p:txBody>
      </p:sp>
    </p:spTree>
    <p:extLst>
      <p:ext uri="{BB962C8B-B14F-4D97-AF65-F5344CB8AC3E}">
        <p14:creationId xmlns:p14="http://schemas.microsoft.com/office/powerpoint/2010/main" val="296815707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pPr>
            <a:r>
              <a:rPr lang="en-US" sz="1800" dirty="0"/>
              <a:t>The following are the steps used to find prime numbers equal or less than a given integer η.</a:t>
            </a:r>
          </a:p>
          <a:p>
            <a:pPr marL="468000" indent="-468000" algn="just">
              <a:lnSpc>
                <a:spcPct val="120000"/>
              </a:lnSpc>
              <a:spcBef>
                <a:spcPts val="500"/>
              </a:spcBef>
              <a:spcAft>
                <a:spcPts val="500"/>
              </a:spcAft>
            </a:pPr>
            <a:r>
              <a:rPr lang="en-US" sz="1800" dirty="0"/>
              <a:t>List all consecutive numbers from 2 to η, i.e. (2, 3, 4, 5, ……, η).</a:t>
            </a:r>
          </a:p>
          <a:p>
            <a:pPr marL="468000" indent="-468000" algn="just">
              <a:lnSpc>
                <a:spcPct val="120000"/>
              </a:lnSpc>
              <a:spcBef>
                <a:spcPts val="500"/>
              </a:spcBef>
              <a:spcAft>
                <a:spcPts val="500"/>
              </a:spcAft>
            </a:pPr>
            <a:r>
              <a:rPr lang="en-US" sz="1800" dirty="0"/>
              <a:t>Assign the first prime number letter p.</a:t>
            </a:r>
          </a:p>
          <a:p>
            <a:pPr marL="468000" indent="-468000" algn="just">
              <a:lnSpc>
                <a:spcPct val="120000"/>
              </a:lnSpc>
              <a:spcBef>
                <a:spcPts val="500"/>
              </a:spcBef>
              <a:spcAft>
                <a:spcPts val="500"/>
              </a:spcAft>
            </a:pPr>
            <a:r>
              <a:rPr lang="en-US" sz="1800" dirty="0"/>
              <a:t>Beginning with p2, perform an incremental of p and mark the integers equal or greater than p2 in the algorithm. These integers will be p(p + 1), p(p + 2), p(p + 3), p(p + 4) …</a:t>
            </a:r>
          </a:p>
          <a:p>
            <a:pPr marL="468000" indent="-468000" algn="just">
              <a:lnSpc>
                <a:spcPct val="120000"/>
              </a:lnSpc>
              <a:spcBef>
                <a:spcPts val="500"/>
              </a:spcBef>
              <a:spcAft>
                <a:spcPts val="500"/>
              </a:spcAft>
            </a:pPr>
            <a:r>
              <a:rPr lang="en-US" sz="1800" dirty="0"/>
              <a:t>The first unmarked number greater than p is identified from the list. If the number does not exist in the list, the procedure is halted. p is equated to the number and step 3 is repeated.</a:t>
            </a:r>
          </a:p>
          <a:p>
            <a:pPr marL="468000" indent="-468000" algn="just">
              <a:lnSpc>
                <a:spcPct val="120000"/>
              </a:lnSpc>
              <a:spcBef>
                <a:spcPts val="500"/>
              </a:spcBef>
              <a:spcAft>
                <a:spcPts val="500"/>
              </a:spcAft>
            </a:pPr>
            <a:r>
              <a:rPr lang="en-US" sz="1800" dirty="0"/>
              <a:t>The Sieve of Eratosthenes is stopped when the square of the number being tested exceeds the last number on the list.</a:t>
            </a:r>
          </a:p>
          <a:p>
            <a:pPr marL="468000" indent="-468000" algn="just">
              <a:lnSpc>
                <a:spcPct val="120000"/>
              </a:lnSpc>
              <a:spcBef>
                <a:spcPts val="500"/>
              </a:spcBef>
              <a:spcAft>
                <a:spcPts val="500"/>
              </a:spcAft>
            </a:pPr>
            <a:r>
              <a:rPr lang="en-US" sz="1800" dirty="0"/>
              <a:t>All numbers in the list left unmarked when the algorithm ends are referred to as prime numbers.</a:t>
            </a:r>
            <a:endParaRPr lang="en-IN" sz="1800" dirty="0"/>
          </a:p>
        </p:txBody>
      </p:sp>
    </p:spTree>
    <p:extLst>
      <p:ext uri="{BB962C8B-B14F-4D97-AF65-F5344CB8AC3E}">
        <p14:creationId xmlns:p14="http://schemas.microsoft.com/office/powerpoint/2010/main" val="287411062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20000"/>
              </a:lnSpc>
              <a:spcBef>
                <a:spcPts val="500"/>
              </a:spcBef>
              <a:spcAft>
                <a:spcPts val="500"/>
              </a:spcAft>
            </a:pPr>
            <a:r>
              <a:rPr lang="en-US" dirty="0"/>
              <a:t>Fill all prime numbers less than or equal to 30.</a:t>
            </a:r>
          </a:p>
          <a:p>
            <a:pPr marL="468000" indent="-468000" algn="just">
              <a:lnSpc>
                <a:spcPct val="120000"/>
              </a:lnSpc>
              <a:spcBef>
                <a:spcPts val="500"/>
              </a:spcBef>
              <a:spcAft>
                <a:spcPts val="500"/>
              </a:spcAft>
            </a:pPr>
            <a:r>
              <a:rPr lang="en-US" dirty="0" smtClean="0"/>
              <a:t>Step </a:t>
            </a:r>
            <a:r>
              <a:rPr lang="en-US" dirty="0"/>
              <a:t>1: The first step is to list all the numbers.</a:t>
            </a:r>
          </a:p>
          <a:p>
            <a:pPr marL="468000" indent="-468000" algn="just">
              <a:lnSpc>
                <a:spcPct val="120000"/>
              </a:lnSpc>
              <a:spcBef>
                <a:spcPts val="500"/>
              </a:spcBef>
              <a:spcAft>
                <a:spcPts val="500"/>
              </a:spcAft>
              <a:buNone/>
            </a:pPr>
            <a:r>
              <a:rPr lang="en-US" dirty="0" smtClean="0"/>
              <a:t>	2</a:t>
            </a:r>
            <a:r>
              <a:rPr lang="en-US" dirty="0"/>
              <a:t>, 3, 4, 5, 6 ,7 ,8, 9, 10, 11, 12, 13, 14, 15, 16, 17, 18, 19, 20, 21, 22, 23, 24, 25, 26, 27, 28, 29, and 30.</a:t>
            </a:r>
          </a:p>
          <a:p>
            <a:pPr marL="468000" indent="-468000" algn="just">
              <a:lnSpc>
                <a:spcPct val="120000"/>
              </a:lnSpc>
              <a:spcBef>
                <a:spcPts val="500"/>
              </a:spcBef>
              <a:spcAft>
                <a:spcPts val="500"/>
              </a:spcAft>
            </a:pPr>
            <a:r>
              <a:rPr lang="en-US" dirty="0" smtClean="0"/>
              <a:t>Step </a:t>
            </a:r>
            <a:r>
              <a:rPr lang="en-US" dirty="0"/>
              <a:t>2: Write in bold all multiples of 2, except 2 itself.</a:t>
            </a:r>
          </a:p>
          <a:p>
            <a:pPr marL="468000" indent="-468000" algn="just">
              <a:lnSpc>
                <a:spcPct val="120000"/>
              </a:lnSpc>
              <a:spcBef>
                <a:spcPts val="500"/>
              </a:spcBef>
              <a:spcAft>
                <a:spcPts val="500"/>
              </a:spcAft>
              <a:buNone/>
            </a:pPr>
            <a:r>
              <a:rPr lang="en-US" dirty="0" smtClean="0"/>
              <a:t>	2</a:t>
            </a:r>
            <a:r>
              <a:rPr lang="en-US" dirty="0"/>
              <a:t>, 3, </a:t>
            </a:r>
            <a:r>
              <a:rPr lang="en-US" b="1" dirty="0"/>
              <a:t>4</a:t>
            </a:r>
            <a:r>
              <a:rPr lang="en-US" dirty="0"/>
              <a:t>, 5, </a:t>
            </a:r>
            <a:r>
              <a:rPr lang="en-US" b="1" dirty="0"/>
              <a:t>6</a:t>
            </a:r>
            <a:r>
              <a:rPr lang="en-US" dirty="0"/>
              <a:t> , 7 , </a:t>
            </a:r>
            <a:r>
              <a:rPr lang="en-US" b="1" dirty="0"/>
              <a:t>8</a:t>
            </a:r>
            <a:r>
              <a:rPr lang="en-US" dirty="0"/>
              <a:t>, 9, </a:t>
            </a:r>
            <a:r>
              <a:rPr lang="en-US" b="1" dirty="0"/>
              <a:t>10</a:t>
            </a:r>
            <a:r>
              <a:rPr lang="en-US" dirty="0"/>
              <a:t>,11, </a:t>
            </a:r>
            <a:r>
              <a:rPr lang="en-US" b="1" dirty="0"/>
              <a:t>12</a:t>
            </a:r>
            <a:r>
              <a:rPr lang="en-US" dirty="0"/>
              <a:t>, 13, </a:t>
            </a:r>
            <a:r>
              <a:rPr lang="en-US" b="1" dirty="0"/>
              <a:t>14</a:t>
            </a:r>
            <a:r>
              <a:rPr lang="en-US" dirty="0"/>
              <a:t>, 15, </a:t>
            </a:r>
            <a:r>
              <a:rPr lang="en-US" b="1" dirty="0"/>
              <a:t>16</a:t>
            </a:r>
            <a:r>
              <a:rPr lang="en-US" dirty="0"/>
              <a:t>, 17, </a:t>
            </a:r>
            <a:r>
              <a:rPr lang="en-US" b="1" dirty="0"/>
              <a:t>18</a:t>
            </a:r>
            <a:r>
              <a:rPr lang="en-US" dirty="0"/>
              <a:t>, 19, </a:t>
            </a:r>
            <a:r>
              <a:rPr lang="en-US" b="1" dirty="0"/>
              <a:t>20</a:t>
            </a:r>
            <a:r>
              <a:rPr lang="en-US" dirty="0"/>
              <a:t>, 21, </a:t>
            </a:r>
            <a:r>
              <a:rPr lang="en-US" b="1" dirty="0"/>
              <a:t>22</a:t>
            </a:r>
            <a:r>
              <a:rPr lang="en-US" dirty="0"/>
              <a:t>, 23, </a:t>
            </a:r>
            <a:r>
              <a:rPr lang="en-US" b="1" dirty="0"/>
              <a:t>24</a:t>
            </a:r>
            <a:r>
              <a:rPr lang="en-US" dirty="0"/>
              <a:t>, 25, </a:t>
            </a:r>
            <a:r>
              <a:rPr lang="en-US" b="1" dirty="0"/>
              <a:t>26</a:t>
            </a:r>
            <a:r>
              <a:rPr lang="en-US" dirty="0"/>
              <a:t>, 27, </a:t>
            </a:r>
            <a:r>
              <a:rPr lang="en-US" b="1" dirty="0"/>
              <a:t>28</a:t>
            </a:r>
            <a:r>
              <a:rPr lang="en-US" dirty="0"/>
              <a:t>, 29, and </a:t>
            </a:r>
            <a:r>
              <a:rPr lang="en-US" b="1" dirty="0"/>
              <a:t>30</a:t>
            </a:r>
            <a:r>
              <a:rPr lang="en-US" dirty="0" smtClean="0"/>
              <a:t>.</a:t>
            </a:r>
            <a:endParaRPr lang="en-US" dirty="0"/>
          </a:p>
        </p:txBody>
      </p:sp>
    </p:spTree>
    <p:extLst>
      <p:ext uri="{BB962C8B-B14F-4D97-AF65-F5344CB8AC3E}">
        <p14:creationId xmlns:p14="http://schemas.microsoft.com/office/powerpoint/2010/main" val="254252668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468000" indent="-468000" algn="just">
              <a:lnSpc>
                <a:spcPct val="112000"/>
              </a:lnSpc>
              <a:spcBef>
                <a:spcPts val="200"/>
              </a:spcBef>
              <a:spcAft>
                <a:spcPts val="200"/>
              </a:spcAft>
            </a:pPr>
            <a:r>
              <a:rPr lang="en-US" dirty="0"/>
              <a:t>Step 3: The next </a:t>
            </a:r>
            <a:r>
              <a:rPr lang="en-US" dirty="0" err="1"/>
              <a:t>unshaded</a:t>
            </a:r>
            <a:r>
              <a:rPr lang="en-US" dirty="0"/>
              <a:t> number is 3. Write its square (32 = 9) in bold.</a:t>
            </a:r>
          </a:p>
          <a:p>
            <a:pPr marL="468000" indent="-468000" algn="just">
              <a:lnSpc>
                <a:spcPct val="112000"/>
              </a:lnSpc>
              <a:spcBef>
                <a:spcPts val="200"/>
              </a:spcBef>
              <a:spcAft>
                <a:spcPts val="200"/>
              </a:spcAft>
              <a:buNone/>
            </a:pPr>
            <a:r>
              <a:rPr lang="en-US" dirty="0" smtClean="0"/>
              <a:t>	2</a:t>
            </a:r>
            <a:r>
              <a:rPr lang="en-US" dirty="0"/>
              <a:t>, 3, </a:t>
            </a:r>
            <a:r>
              <a:rPr lang="en-US" b="1" dirty="0"/>
              <a:t>4</a:t>
            </a:r>
            <a:r>
              <a:rPr lang="en-US" dirty="0"/>
              <a:t>, 5, </a:t>
            </a:r>
            <a:r>
              <a:rPr lang="en-US" b="1" dirty="0"/>
              <a:t>6</a:t>
            </a:r>
            <a:r>
              <a:rPr lang="en-US" dirty="0"/>
              <a:t> , 7 , </a:t>
            </a:r>
            <a:r>
              <a:rPr lang="en-US" b="1" dirty="0"/>
              <a:t>8</a:t>
            </a:r>
            <a:r>
              <a:rPr lang="en-US" dirty="0"/>
              <a:t>, </a:t>
            </a:r>
            <a:r>
              <a:rPr lang="en-US" b="1" dirty="0"/>
              <a:t>9</a:t>
            </a:r>
            <a:r>
              <a:rPr lang="en-US" dirty="0"/>
              <a:t>, </a:t>
            </a:r>
            <a:r>
              <a:rPr lang="en-US" b="1" dirty="0"/>
              <a:t>10</a:t>
            </a:r>
            <a:r>
              <a:rPr lang="en-US" dirty="0"/>
              <a:t>,11, </a:t>
            </a:r>
            <a:r>
              <a:rPr lang="en-US" b="1" dirty="0"/>
              <a:t>12</a:t>
            </a:r>
            <a:r>
              <a:rPr lang="en-US" dirty="0"/>
              <a:t>, 13, </a:t>
            </a:r>
            <a:r>
              <a:rPr lang="en-US" b="1" dirty="0"/>
              <a:t>14</a:t>
            </a:r>
            <a:r>
              <a:rPr lang="en-US" dirty="0"/>
              <a:t>, </a:t>
            </a:r>
            <a:r>
              <a:rPr lang="en-US" b="1" dirty="0"/>
              <a:t>15</a:t>
            </a:r>
            <a:r>
              <a:rPr lang="en-US" dirty="0"/>
              <a:t>, </a:t>
            </a:r>
            <a:r>
              <a:rPr lang="en-US" b="1" dirty="0"/>
              <a:t>16</a:t>
            </a:r>
            <a:r>
              <a:rPr lang="en-US" dirty="0"/>
              <a:t>, 17, </a:t>
            </a:r>
            <a:r>
              <a:rPr lang="en-US" b="1" dirty="0"/>
              <a:t>18</a:t>
            </a:r>
            <a:r>
              <a:rPr lang="en-US" dirty="0"/>
              <a:t>, 19, </a:t>
            </a:r>
            <a:r>
              <a:rPr lang="en-US" b="1" dirty="0"/>
              <a:t>20</a:t>
            </a:r>
            <a:r>
              <a:rPr lang="en-US" dirty="0"/>
              <a:t>, </a:t>
            </a:r>
            <a:r>
              <a:rPr lang="en-US" b="1" dirty="0"/>
              <a:t>21</a:t>
            </a:r>
            <a:r>
              <a:rPr lang="en-US" dirty="0"/>
              <a:t>, </a:t>
            </a:r>
            <a:r>
              <a:rPr lang="en-US" b="1" dirty="0"/>
              <a:t>22</a:t>
            </a:r>
            <a:r>
              <a:rPr lang="en-US" dirty="0"/>
              <a:t>, 23, </a:t>
            </a:r>
            <a:r>
              <a:rPr lang="en-US" b="1" dirty="0"/>
              <a:t>24</a:t>
            </a:r>
            <a:r>
              <a:rPr lang="en-US" dirty="0"/>
              <a:t>, 25, </a:t>
            </a:r>
            <a:r>
              <a:rPr lang="en-US" b="1" dirty="0"/>
              <a:t>26</a:t>
            </a:r>
            <a:r>
              <a:rPr lang="en-US" dirty="0"/>
              <a:t>, </a:t>
            </a:r>
            <a:r>
              <a:rPr lang="en-US" b="1" dirty="0"/>
              <a:t>27</a:t>
            </a:r>
            <a:r>
              <a:rPr lang="en-US" dirty="0"/>
              <a:t>, </a:t>
            </a:r>
            <a:r>
              <a:rPr lang="en-US" b="1" dirty="0"/>
              <a:t>28</a:t>
            </a:r>
            <a:r>
              <a:rPr lang="en-US" dirty="0"/>
              <a:t>, 29, and </a:t>
            </a:r>
            <a:r>
              <a:rPr lang="en-US" b="1" dirty="0"/>
              <a:t>30</a:t>
            </a:r>
            <a:r>
              <a:rPr lang="en-US" dirty="0"/>
              <a:t>.</a:t>
            </a:r>
          </a:p>
          <a:p>
            <a:pPr marL="468000" indent="-468000" algn="just">
              <a:lnSpc>
                <a:spcPct val="112000"/>
              </a:lnSpc>
              <a:spcBef>
                <a:spcPts val="200"/>
              </a:spcBef>
              <a:spcAft>
                <a:spcPts val="200"/>
              </a:spcAft>
              <a:buNone/>
            </a:pPr>
            <a:endParaRPr lang="en-US" sz="1100" dirty="0" smtClean="0"/>
          </a:p>
          <a:p>
            <a:pPr marL="468000" indent="-468000" algn="just">
              <a:lnSpc>
                <a:spcPct val="112000"/>
              </a:lnSpc>
              <a:spcBef>
                <a:spcPts val="200"/>
              </a:spcBef>
              <a:spcAft>
                <a:spcPts val="200"/>
              </a:spcAft>
            </a:pPr>
            <a:r>
              <a:rPr lang="en-US" dirty="0" smtClean="0"/>
              <a:t>Step </a:t>
            </a:r>
            <a:r>
              <a:rPr lang="en-US" dirty="0"/>
              <a:t>4: Now the third </a:t>
            </a:r>
            <a:r>
              <a:rPr lang="en-US" dirty="0" err="1"/>
              <a:t>unshaded</a:t>
            </a:r>
            <a:r>
              <a:rPr lang="en-US" dirty="0"/>
              <a:t> number is 5. Write its square 52=25 in bold.</a:t>
            </a:r>
          </a:p>
          <a:p>
            <a:pPr marL="468000" indent="-468000" algn="just">
              <a:lnSpc>
                <a:spcPct val="112000"/>
              </a:lnSpc>
              <a:spcBef>
                <a:spcPts val="200"/>
              </a:spcBef>
              <a:spcAft>
                <a:spcPts val="200"/>
              </a:spcAft>
              <a:buNone/>
            </a:pPr>
            <a:r>
              <a:rPr lang="en-US" dirty="0" smtClean="0"/>
              <a:t>	2</a:t>
            </a:r>
            <a:r>
              <a:rPr lang="en-US" dirty="0"/>
              <a:t>, 3, </a:t>
            </a:r>
            <a:r>
              <a:rPr lang="en-US" b="1" dirty="0"/>
              <a:t>4</a:t>
            </a:r>
            <a:r>
              <a:rPr lang="en-US" dirty="0"/>
              <a:t>, 5, </a:t>
            </a:r>
            <a:r>
              <a:rPr lang="en-US" b="1" dirty="0"/>
              <a:t>6</a:t>
            </a:r>
            <a:r>
              <a:rPr lang="en-US" dirty="0"/>
              <a:t> , 7 , </a:t>
            </a:r>
            <a:r>
              <a:rPr lang="en-US" b="1" dirty="0"/>
              <a:t>8</a:t>
            </a:r>
            <a:r>
              <a:rPr lang="en-US" dirty="0"/>
              <a:t>, </a:t>
            </a:r>
            <a:r>
              <a:rPr lang="en-US" b="1" dirty="0"/>
              <a:t>9</a:t>
            </a:r>
            <a:r>
              <a:rPr lang="en-US" dirty="0"/>
              <a:t>, </a:t>
            </a:r>
            <a:r>
              <a:rPr lang="en-US" b="1" dirty="0"/>
              <a:t>10</a:t>
            </a:r>
            <a:r>
              <a:rPr lang="en-US" dirty="0"/>
              <a:t>,11, </a:t>
            </a:r>
            <a:r>
              <a:rPr lang="en-US" b="1" dirty="0"/>
              <a:t>12</a:t>
            </a:r>
            <a:r>
              <a:rPr lang="en-US" dirty="0"/>
              <a:t>, 13, </a:t>
            </a:r>
            <a:r>
              <a:rPr lang="en-US" b="1" dirty="0"/>
              <a:t>14</a:t>
            </a:r>
            <a:r>
              <a:rPr lang="en-US" dirty="0"/>
              <a:t>, </a:t>
            </a:r>
            <a:r>
              <a:rPr lang="en-US" b="1" dirty="0"/>
              <a:t>15</a:t>
            </a:r>
            <a:r>
              <a:rPr lang="en-US" dirty="0"/>
              <a:t>, </a:t>
            </a:r>
            <a:r>
              <a:rPr lang="en-US" b="1" dirty="0"/>
              <a:t>16</a:t>
            </a:r>
            <a:r>
              <a:rPr lang="en-US" dirty="0"/>
              <a:t>, 17, </a:t>
            </a:r>
            <a:r>
              <a:rPr lang="en-US" b="1" dirty="0"/>
              <a:t>18</a:t>
            </a:r>
            <a:r>
              <a:rPr lang="en-US" dirty="0"/>
              <a:t>, 19, </a:t>
            </a:r>
            <a:r>
              <a:rPr lang="en-US" b="1" dirty="0"/>
              <a:t>20</a:t>
            </a:r>
            <a:r>
              <a:rPr lang="en-US" dirty="0"/>
              <a:t>, </a:t>
            </a:r>
            <a:r>
              <a:rPr lang="en-US" b="1" dirty="0"/>
              <a:t>21</a:t>
            </a:r>
            <a:r>
              <a:rPr lang="en-US" dirty="0"/>
              <a:t>, </a:t>
            </a:r>
            <a:r>
              <a:rPr lang="en-US" b="1" dirty="0"/>
              <a:t>22</a:t>
            </a:r>
            <a:r>
              <a:rPr lang="en-US" dirty="0"/>
              <a:t>, 23, </a:t>
            </a:r>
            <a:r>
              <a:rPr lang="en-US" b="1" dirty="0"/>
              <a:t>24</a:t>
            </a:r>
            <a:r>
              <a:rPr lang="en-US" dirty="0"/>
              <a:t>, 25, </a:t>
            </a:r>
            <a:r>
              <a:rPr lang="en-US" b="1" dirty="0"/>
              <a:t>26</a:t>
            </a:r>
            <a:r>
              <a:rPr lang="en-US" dirty="0"/>
              <a:t>, </a:t>
            </a:r>
            <a:r>
              <a:rPr lang="en-US" b="1" dirty="0"/>
              <a:t>27</a:t>
            </a:r>
            <a:r>
              <a:rPr lang="en-US" dirty="0"/>
              <a:t>, </a:t>
            </a:r>
            <a:r>
              <a:rPr lang="en-US" b="1" dirty="0"/>
              <a:t>28</a:t>
            </a:r>
            <a:r>
              <a:rPr lang="en-US" dirty="0"/>
              <a:t>, 29, and </a:t>
            </a:r>
            <a:r>
              <a:rPr lang="en-US" b="1" dirty="0"/>
              <a:t>30</a:t>
            </a:r>
            <a:r>
              <a:rPr lang="en-US" dirty="0"/>
              <a:t>.</a:t>
            </a:r>
          </a:p>
          <a:p>
            <a:pPr marL="468000" indent="-468000" algn="just">
              <a:lnSpc>
                <a:spcPct val="112000"/>
              </a:lnSpc>
              <a:spcBef>
                <a:spcPts val="200"/>
              </a:spcBef>
              <a:spcAft>
                <a:spcPts val="200"/>
              </a:spcAft>
              <a:buNone/>
            </a:pPr>
            <a:endParaRPr lang="en-US" sz="1100" dirty="0" smtClean="0"/>
          </a:p>
          <a:p>
            <a:pPr marL="468000" indent="-468000" algn="just">
              <a:lnSpc>
                <a:spcPct val="112000"/>
              </a:lnSpc>
              <a:spcBef>
                <a:spcPts val="200"/>
              </a:spcBef>
              <a:spcAft>
                <a:spcPts val="200"/>
              </a:spcAft>
            </a:pPr>
            <a:r>
              <a:rPr lang="en-US" dirty="0" smtClean="0"/>
              <a:t>Step </a:t>
            </a:r>
            <a:r>
              <a:rPr lang="en-US" dirty="0"/>
              <a:t>5: The fourth </a:t>
            </a:r>
            <a:r>
              <a:rPr lang="en-US" dirty="0" err="1"/>
              <a:t>unshaded</a:t>
            </a:r>
            <a:r>
              <a:rPr lang="en-US" dirty="0"/>
              <a:t> number is 7 and more than the square root of 30.</a:t>
            </a:r>
          </a:p>
          <a:p>
            <a:pPr marL="468000" indent="-468000" algn="just">
              <a:lnSpc>
                <a:spcPct val="112000"/>
              </a:lnSpc>
              <a:spcBef>
                <a:spcPts val="200"/>
              </a:spcBef>
              <a:spcAft>
                <a:spcPts val="200"/>
              </a:spcAft>
              <a:buNone/>
            </a:pPr>
            <a:r>
              <a:rPr lang="en-US" dirty="0" smtClean="0"/>
              <a:t>	Therefore</a:t>
            </a:r>
            <a:r>
              <a:rPr lang="en-US" dirty="0"/>
              <a:t>, there are no multiples of 7 left since they have been eliminated by 2 and 3 as 14, 28 and 21 respectively. The remaining numbers 2, 3, 5, 7, 11, 13, 17, 19, 23, and 29 are prime.</a:t>
            </a:r>
            <a:endParaRPr lang="en-IN" dirty="0"/>
          </a:p>
        </p:txBody>
      </p:sp>
    </p:spTree>
    <p:extLst>
      <p:ext uri="{BB962C8B-B14F-4D97-AF65-F5344CB8AC3E}">
        <p14:creationId xmlns:p14="http://schemas.microsoft.com/office/powerpoint/2010/main" val="93198942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US" dirty="0"/>
              <a:t>The following code implements the sieve of Eratosthenes. The code assumes</a:t>
            </a:r>
          </a:p>
          <a:p>
            <a:pPr marL="0" indent="0" algn="just">
              <a:lnSpc>
                <a:spcPct val="120000"/>
              </a:lnSpc>
              <a:spcBef>
                <a:spcPts val="500"/>
              </a:spcBef>
              <a:spcAft>
                <a:spcPts val="500"/>
              </a:spcAft>
              <a:buNone/>
            </a:pPr>
            <a:r>
              <a:rPr lang="en-US" dirty="0"/>
              <a:t>that each element of sieve is initially zero.</a:t>
            </a:r>
          </a:p>
          <a:p>
            <a:pPr marL="0" indent="0" algn="just">
              <a:lnSpc>
                <a:spcPct val="120000"/>
              </a:lnSpc>
              <a:spcBef>
                <a:spcPts val="500"/>
              </a:spcBef>
              <a:spcAft>
                <a:spcPts val="500"/>
              </a:spcAft>
              <a:buNone/>
            </a:pPr>
            <a:r>
              <a:rPr lang="en-US" dirty="0" smtClean="0"/>
              <a:t>for </a:t>
            </a:r>
            <a:r>
              <a:rPr lang="en-US" dirty="0"/>
              <a:t>(</a:t>
            </a:r>
            <a:r>
              <a:rPr lang="en-US" dirty="0" err="1"/>
              <a:t>int</a:t>
            </a:r>
            <a:r>
              <a:rPr lang="en-US" dirty="0"/>
              <a:t> x = 2; x &lt;= </a:t>
            </a:r>
            <a:r>
              <a:rPr lang="en-US" dirty="0" err="1" smtClean="0"/>
              <a:t>Math.sqrt</a:t>
            </a:r>
            <a:r>
              <a:rPr lang="en-US" dirty="0" smtClean="0"/>
              <a:t>(n); </a:t>
            </a:r>
            <a:r>
              <a:rPr lang="en-US" dirty="0"/>
              <a:t>x++) </a:t>
            </a:r>
          </a:p>
          <a:p>
            <a:pPr marL="0" indent="0" algn="just">
              <a:lnSpc>
                <a:spcPct val="120000"/>
              </a:lnSpc>
              <a:spcBef>
                <a:spcPts val="500"/>
              </a:spcBef>
              <a:spcAft>
                <a:spcPts val="500"/>
              </a:spcAft>
              <a:buNone/>
            </a:pPr>
            <a:r>
              <a:rPr lang="en-US" dirty="0"/>
              <a:t>{</a:t>
            </a:r>
          </a:p>
          <a:p>
            <a:pPr marL="0" indent="0" algn="just">
              <a:lnSpc>
                <a:spcPct val="120000"/>
              </a:lnSpc>
              <a:spcBef>
                <a:spcPts val="500"/>
              </a:spcBef>
              <a:spcAft>
                <a:spcPts val="500"/>
              </a:spcAft>
              <a:buNone/>
            </a:pPr>
            <a:r>
              <a:rPr lang="en-US" dirty="0"/>
              <a:t>	if (sieve[x</a:t>
            </a:r>
            <a:r>
              <a:rPr lang="en-US" dirty="0" smtClean="0"/>
              <a:t>])</a:t>
            </a:r>
            <a:endParaRPr lang="en-US" dirty="0"/>
          </a:p>
          <a:p>
            <a:pPr marL="0" indent="0" algn="just">
              <a:lnSpc>
                <a:spcPct val="120000"/>
              </a:lnSpc>
              <a:spcBef>
                <a:spcPts val="500"/>
              </a:spcBef>
              <a:spcAft>
                <a:spcPts val="500"/>
              </a:spcAft>
              <a:buNone/>
            </a:pPr>
            <a:r>
              <a:rPr lang="en-US" dirty="0"/>
              <a:t>	for (</a:t>
            </a:r>
            <a:r>
              <a:rPr lang="en-US" dirty="0" err="1"/>
              <a:t>int</a:t>
            </a:r>
            <a:r>
              <a:rPr lang="en-US" dirty="0"/>
              <a:t> u = 2*x; u &lt;= n; u += x) </a:t>
            </a:r>
          </a:p>
          <a:p>
            <a:pPr marL="0" indent="0" algn="just">
              <a:lnSpc>
                <a:spcPct val="120000"/>
              </a:lnSpc>
              <a:spcBef>
                <a:spcPts val="500"/>
              </a:spcBef>
              <a:spcAft>
                <a:spcPts val="500"/>
              </a:spcAft>
              <a:buNone/>
            </a:pPr>
            <a:r>
              <a:rPr lang="en-US" dirty="0"/>
              <a:t>	{</a:t>
            </a:r>
          </a:p>
          <a:p>
            <a:pPr marL="0" indent="0" algn="just">
              <a:lnSpc>
                <a:spcPct val="120000"/>
              </a:lnSpc>
              <a:spcBef>
                <a:spcPts val="500"/>
              </a:spcBef>
              <a:spcAft>
                <a:spcPts val="500"/>
              </a:spcAft>
              <a:buNone/>
            </a:pPr>
            <a:r>
              <a:rPr lang="en-US" dirty="0"/>
              <a:t>		sieve[u] = x;</a:t>
            </a:r>
          </a:p>
          <a:p>
            <a:pPr marL="0" indent="0" algn="just">
              <a:lnSpc>
                <a:spcPct val="120000"/>
              </a:lnSpc>
              <a:spcBef>
                <a:spcPts val="500"/>
              </a:spcBef>
              <a:spcAft>
                <a:spcPts val="500"/>
              </a:spcAft>
              <a:buNone/>
            </a:pPr>
            <a:r>
              <a:rPr lang="en-US" dirty="0"/>
              <a:t>	}</a:t>
            </a:r>
          </a:p>
          <a:p>
            <a:pPr marL="0" indent="0" algn="just">
              <a:lnSpc>
                <a:spcPct val="120000"/>
              </a:lnSpc>
              <a:spcBef>
                <a:spcPts val="500"/>
              </a:spcBef>
              <a:spcAft>
                <a:spcPts val="500"/>
              </a:spcAft>
              <a:buNone/>
            </a:pPr>
            <a:r>
              <a:rPr lang="en-US" dirty="0"/>
              <a:t>}</a:t>
            </a:r>
          </a:p>
        </p:txBody>
      </p:sp>
    </p:spTree>
    <p:extLst>
      <p:ext uri="{BB962C8B-B14F-4D97-AF65-F5344CB8AC3E}">
        <p14:creationId xmlns:p14="http://schemas.microsoft.com/office/powerpoint/2010/main" val="68827864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38600" y="914400"/>
            <a:ext cx="4876800" cy="5257800"/>
          </a:xfrm>
        </p:spPr>
        <p:txBody>
          <a:bodyPr>
            <a:noAutofit/>
          </a:bodyPr>
          <a:lstStyle/>
          <a:p>
            <a:pPr marL="0" indent="0"/>
            <a:r>
              <a:rPr lang="en-US" sz="2000" dirty="0"/>
              <a:t> for (</a:t>
            </a:r>
            <a:r>
              <a:rPr lang="en-US" sz="2000" dirty="0" err="1"/>
              <a:t>int</a:t>
            </a:r>
            <a:r>
              <a:rPr lang="en-US" sz="2000" dirty="0"/>
              <a:t> i = 2; i</a:t>
            </a:r>
            <a:r>
              <a:rPr lang="en-US" sz="2000" dirty="0" smtClean="0"/>
              <a:t>&lt;= </a:t>
            </a:r>
            <a:r>
              <a:rPr lang="en-US" sz="2000" dirty="0" err="1"/>
              <a:t>Math.sqrt</a:t>
            </a:r>
            <a:r>
              <a:rPr lang="en-US" sz="2000" dirty="0"/>
              <a:t>(</a:t>
            </a:r>
            <a:r>
              <a:rPr lang="en-US" sz="2000" dirty="0" err="1"/>
              <a:t>num</a:t>
            </a:r>
            <a:r>
              <a:rPr lang="en-US" sz="2000" dirty="0"/>
              <a:t>); i++) {</a:t>
            </a:r>
            <a:br>
              <a:rPr lang="en-US" sz="2000" dirty="0"/>
            </a:br>
            <a:r>
              <a:rPr lang="en-US" sz="2000" dirty="0"/>
              <a:t>         if(</a:t>
            </a:r>
            <a:r>
              <a:rPr lang="en-US" sz="2000" dirty="0" err="1"/>
              <a:t>bool</a:t>
            </a:r>
            <a:r>
              <a:rPr lang="en-US" sz="2000" dirty="0"/>
              <a:t>[i] == false) {</a:t>
            </a:r>
            <a:br>
              <a:rPr lang="en-US" sz="2000" dirty="0"/>
            </a:br>
            <a:r>
              <a:rPr lang="en-US" sz="2000" dirty="0"/>
              <a:t>            for(</a:t>
            </a:r>
            <a:r>
              <a:rPr lang="en-US" sz="2000" dirty="0" err="1"/>
              <a:t>int</a:t>
            </a:r>
            <a:r>
              <a:rPr lang="en-US" sz="2000" dirty="0"/>
              <a:t> j = </a:t>
            </a:r>
            <a:r>
              <a:rPr lang="en-US" sz="2000" dirty="0" smtClean="0"/>
              <a:t>2*i; </a:t>
            </a:r>
            <a:r>
              <a:rPr lang="en-US" sz="2000" dirty="0"/>
              <a:t>j</a:t>
            </a:r>
            <a:r>
              <a:rPr lang="en-US" sz="2000" dirty="0" smtClean="0"/>
              <a:t>&lt;=</a:t>
            </a:r>
            <a:r>
              <a:rPr lang="en-US" sz="2000" dirty="0" err="1" smtClean="0"/>
              <a:t>num</a:t>
            </a:r>
            <a:r>
              <a:rPr lang="en-US" sz="2000" dirty="0"/>
              <a:t>; j = </a:t>
            </a:r>
            <a:r>
              <a:rPr lang="en-US" sz="2000" dirty="0" err="1"/>
              <a:t>j+i</a:t>
            </a:r>
            <a:r>
              <a:rPr lang="en-US" sz="2000" dirty="0"/>
              <a:t>) {</a:t>
            </a:r>
            <a:br>
              <a:rPr lang="en-US" sz="2000" dirty="0"/>
            </a:br>
            <a:r>
              <a:rPr lang="en-US" sz="2000" dirty="0"/>
              <a:t>               </a:t>
            </a:r>
            <a:r>
              <a:rPr lang="en-US" sz="2000" dirty="0" err="1"/>
              <a:t>bool</a:t>
            </a:r>
            <a:r>
              <a:rPr lang="en-US" sz="2000" dirty="0"/>
              <a:t>[j] = true;</a:t>
            </a:r>
            <a:br>
              <a:rPr lang="en-US" sz="2000" dirty="0"/>
            </a:br>
            <a:r>
              <a:rPr lang="en-US" sz="2000" dirty="0"/>
              <a:t>            }</a:t>
            </a:r>
            <a:br>
              <a:rPr lang="en-US" sz="2000" dirty="0"/>
            </a:br>
            <a:r>
              <a:rPr lang="en-US" sz="2000" dirty="0"/>
              <a:t>         }</a:t>
            </a:r>
            <a:br>
              <a:rPr lang="en-US" sz="2000" dirty="0"/>
            </a:br>
            <a:r>
              <a:rPr lang="en-US" sz="2000" dirty="0"/>
              <a:t>      </a:t>
            </a:r>
            <a:r>
              <a:rPr lang="en-US" sz="2000" dirty="0" smtClean="0"/>
              <a:t>}</a:t>
            </a:r>
            <a:br>
              <a:rPr lang="en-US" sz="2000" dirty="0" smtClean="0"/>
            </a:br>
            <a:r>
              <a:rPr lang="en-US" sz="2000" dirty="0"/>
              <a:t/>
            </a:r>
            <a:br>
              <a:rPr lang="en-US" sz="2000" dirty="0"/>
            </a:br>
            <a:r>
              <a:rPr lang="en-US" sz="2000" dirty="0"/>
              <a:t>      </a:t>
            </a:r>
            <a:r>
              <a:rPr lang="en-US" sz="2000" dirty="0" err="1"/>
              <a:t>System.out.println</a:t>
            </a:r>
            <a:r>
              <a:rPr lang="en-US" sz="2000" dirty="0"/>
              <a:t>("List of prime numbers </a:t>
            </a:r>
            <a:r>
              <a:rPr lang="en-US" sz="2000" dirty="0" err="1"/>
              <a:t>upto</a:t>
            </a:r>
            <a:r>
              <a:rPr lang="en-US" sz="2000" dirty="0"/>
              <a:t> given number are : ");</a:t>
            </a:r>
            <a:br>
              <a:rPr lang="en-US" sz="2000" dirty="0"/>
            </a:br>
            <a:r>
              <a:rPr lang="en-US" sz="2000" dirty="0"/>
              <a:t>      for (</a:t>
            </a:r>
            <a:r>
              <a:rPr lang="en-US" sz="2000" dirty="0" err="1"/>
              <a:t>int</a:t>
            </a:r>
            <a:r>
              <a:rPr lang="en-US" sz="2000" dirty="0"/>
              <a:t> i = 2; i&lt; </a:t>
            </a:r>
            <a:r>
              <a:rPr lang="en-US" sz="2000" dirty="0" err="1"/>
              <a:t>bool.length</a:t>
            </a:r>
            <a:r>
              <a:rPr lang="en-US" sz="2000" dirty="0"/>
              <a:t>; i++) {</a:t>
            </a:r>
            <a:br>
              <a:rPr lang="en-US" sz="2000" dirty="0"/>
            </a:br>
            <a:r>
              <a:rPr lang="en-US" sz="2000" dirty="0"/>
              <a:t>         if(</a:t>
            </a:r>
            <a:r>
              <a:rPr lang="en-US" sz="2000" dirty="0" err="1"/>
              <a:t>bool</a:t>
            </a:r>
            <a:r>
              <a:rPr lang="en-US" sz="2000" dirty="0"/>
              <a:t>[i]==false) {</a:t>
            </a:r>
            <a:br>
              <a:rPr lang="en-US" sz="2000" dirty="0"/>
            </a:br>
            <a:r>
              <a:rPr lang="en-US" sz="2000" dirty="0"/>
              <a:t>            </a:t>
            </a:r>
            <a:r>
              <a:rPr lang="en-US" sz="2000" dirty="0" err="1"/>
              <a:t>System.out.println</a:t>
            </a:r>
            <a:r>
              <a:rPr lang="en-US" sz="2000" dirty="0"/>
              <a:t>(i);</a:t>
            </a:r>
            <a:br>
              <a:rPr lang="en-US" sz="2000" dirty="0"/>
            </a:br>
            <a:r>
              <a:rPr lang="en-US" sz="2000" dirty="0"/>
              <a:t>         }</a:t>
            </a:r>
            <a:br>
              <a:rPr lang="en-US" sz="2000" dirty="0"/>
            </a:br>
            <a:r>
              <a:rPr lang="en-US" sz="2000" dirty="0"/>
              <a:t>      }</a:t>
            </a:r>
            <a:br>
              <a:rPr lang="en-US" sz="2000" dirty="0"/>
            </a:br>
            <a:r>
              <a:rPr lang="en-US" sz="2000" dirty="0"/>
              <a:t>   }</a:t>
            </a:r>
            <a:br>
              <a:rPr lang="en-US" sz="2000" dirty="0"/>
            </a:br>
            <a:r>
              <a:rPr lang="en-US" sz="2000" dirty="0"/>
              <a:t>}</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
        <p:nvSpPr>
          <p:cNvPr id="3" name="Content Placeholder 2"/>
          <p:cNvSpPr>
            <a:spLocks noGrp="1"/>
          </p:cNvSpPr>
          <p:nvPr>
            <p:ph idx="4294967295"/>
          </p:nvPr>
        </p:nvSpPr>
        <p:spPr>
          <a:xfrm>
            <a:off x="304800" y="685800"/>
            <a:ext cx="3657600" cy="5638800"/>
          </a:xfrm>
        </p:spPr>
        <p:txBody>
          <a:bodyPr>
            <a:noAutofit/>
          </a:bodyPr>
          <a:lstStyle/>
          <a:p>
            <a:pPr marL="0" indent="0">
              <a:buNone/>
            </a:pPr>
            <a:r>
              <a:rPr lang="en-US" sz="1800" dirty="0"/>
              <a:t>import </a:t>
            </a:r>
            <a:r>
              <a:rPr lang="en-US" sz="1800" dirty="0" err="1"/>
              <a:t>java.util.Scanner</a:t>
            </a:r>
            <a:r>
              <a:rPr lang="en-US" sz="1800" dirty="0"/>
              <a:t>;</a:t>
            </a:r>
          </a:p>
          <a:p>
            <a:pPr marL="0" indent="0">
              <a:buNone/>
            </a:pPr>
            <a:r>
              <a:rPr lang="en-US" sz="1800" dirty="0"/>
              <a:t> </a:t>
            </a:r>
          </a:p>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Scanner </a:t>
            </a:r>
            <a:r>
              <a:rPr lang="en-US" sz="1800" dirty="0" err="1"/>
              <a:t>sc</a:t>
            </a:r>
            <a:r>
              <a:rPr lang="en-US" sz="1800" dirty="0"/>
              <a:t> = new Scanner(System.in);</a:t>
            </a:r>
          </a:p>
          <a:p>
            <a:pPr marL="0" indent="0">
              <a:buNone/>
            </a:pPr>
            <a:r>
              <a:rPr lang="en-US" sz="1800" dirty="0"/>
              <a:t>      </a:t>
            </a:r>
            <a:r>
              <a:rPr lang="en-US" sz="1800" dirty="0" err="1"/>
              <a:t>System.out.println</a:t>
            </a:r>
            <a:r>
              <a:rPr lang="en-US" sz="1800" dirty="0"/>
              <a:t>("Enter a number");</a:t>
            </a:r>
          </a:p>
          <a:p>
            <a:pPr marL="0" indent="0">
              <a:buNone/>
            </a:pPr>
            <a:r>
              <a:rPr lang="en-US" sz="1800" dirty="0"/>
              <a:t>      </a:t>
            </a:r>
            <a:r>
              <a:rPr lang="en-US" sz="1800" dirty="0" err="1"/>
              <a:t>int</a:t>
            </a:r>
            <a:r>
              <a:rPr lang="en-US" sz="1800" dirty="0"/>
              <a:t> </a:t>
            </a:r>
            <a:r>
              <a:rPr lang="en-US" sz="1800" dirty="0" err="1"/>
              <a:t>num</a:t>
            </a:r>
            <a:r>
              <a:rPr lang="en-US" sz="1800" dirty="0"/>
              <a:t> = </a:t>
            </a:r>
            <a:r>
              <a:rPr lang="en-US" sz="1800" dirty="0" err="1"/>
              <a:t>sc.nextInt</a:t>
            </a:r>
            <a:r>
              <a:rPr lang="en-US" sz="1800" dirty="0"/>
              <a:t>();</a:t>
            </a:r>
          </a:p>
          <a:p>
            <a:pPr marL="0" indent="0">
              <a:buNone/>
            </a:pPr>
            <a:endParaRPr lang="en-US" sz="1800" dirty="0" smtClean="0"/>
          </a:p>
          <a:p>
            <a:pPr marL="0" indent="0">
              <a:buNone/>
            </a:pPr>
            <a:r>
              <a:rPr lang="en-US" sz="1800" dirty="0" smtClean="0"/>
              <a:t>      </a:t>
            </a:r>
            <a:r>
              <a:rPr lang="en-US" sz="1800" dirty="0" err="1"/>
              <a:t>boolean</a:t>
            </a:r>
            <a:r>
              <a:rPr lang="en-US" sz="1800" dirty="0"/>
              <a:t>[] </a:t>
            </a:r>
            <a:r>
              <a:rPr lang="en-US" sz="1800" dirty="0" err="1"/>
              <a:t>bool</a:t>
            </a:r>
            <a:r>
              <a:rPr lang="en-US" sz="1800" dirty="0"/>
              <a:t> = new </a:t>
            </a:r>
            <a:r>
              <a:rPr lang="en-US" sz="1800" dirty="0" err="1"/>
              <a:t>boolean</a:t>
            </a:r>
            <a:r>
              <a:rPr lang="en-US" sz="1800" dirty="0"/>
              <a:t>[</a:t>
            </a:r>
            <a:r>
              <a:rPr lang="en-US" sz="1800" dirty="0" err="1"/>
              <a:t>num</a:t>
            </a:r>
            <a:r>
              <a:rPr lang="en-US" sz="1800" dirty="0"/>
              <a:t>];</a:t>
            </a:r>
          </a:p>
          <a:p>
            <a:pPr marL="0" indent="0">
              <a:buNone/>
            </a:pPr>
            <a:r>
              <a:rPr lang="en-US" sz="1800" dirty="0"/>
              <a:t>     </a:t>
            </a:r>
          </a:p>
        </p:txBody>
      </p:sp>
    </p:spTree>
    <p:extLst>
      <p:ext uri="{BB962C8B-B14F-4D97-AF65-F5344CB8AC3E}">
        <p14:creationId xmlns:p14="http://schemas.microsoft.com/office/powerpoint/2010/main" val="163524421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54C18AF-5BF6-42F4-8935-710C2BEF4171}"/>
              </a:ext>
            </a:extLst>
          </p:cNvPr>
          <p:cNvSpPr>
            <a:spLocks noGrp="1"/>
          </p:cNvSpPr>
          <p:nvPr>
            <p:ph idx="1"/>
          </p:nvPr>
        </p:nvSpPr>
        <p:spPr>
          <a:xfrm>
            <a:off x="609600" y="914400"/>
            <a:ext cx="8077200" cy="5562600"/>
          </a:xfrm>
        </p:spPr>
        <p:txBody>
          <a:bodyPr>
            <a:noAutofit/>
          </a:bodyPr>
          <a:lstStyle/>
          <a:p>
            <a:pPr marL="0" indent="0" algn="just">
              <a:lnSpc>
                <a:spcPct val="120000"/>
              </a:lnSpc>
              <a:spcBef>
                <a:spcPts val="500"/>
              </a:spcBef>
              <a:spcAft>
                <a:spcPts val="500"/>
              </a:spcAft>
              <a:buNone/>
            </a:pPr>
            <a:r>
              <a:rPr lang="en-US" dirty="0"/>
              <a:t>The inner loop of the algorithm is executed n/x times for each value of x. Thus, an upper bound for the running time of the algorithm is the harmonic sum</a:t>
            </a:r>
          </a:p>
          <a:p>
            <a:pPr marL="0" indent="0" algn="just">
              <a:lnSpc>
                <a:spcPct val="120000"/>
              </a:lnSpc>
              <a:spcBef>
                <a:spcPts val="500"/>
              </a:spcBef>
              <a:spcAft>
                <a:spcPts val="500"/>
              </a:spcAft>
              <a:buNone/>
            </a:pPr>
            <a:r>
              <a:rPr lang="en-US" dirty="0"/>
              <a:t>Starting from x=2 to n</a:t>
            </a:r>
          </a:p>
          <a:p>
            <a:pPr marL="0" indent="0" algn="just">
              <a:lnSpc>
                <a:spcPct val="120000"/>
              </a:lnSpc>
              <a:spcBef>
                <a:spcPts val="500"/>
              </a:spcBef>
              <a:spcAft>
                <a:spcPts val="500"/>
              </a:spcAft>
              <a:buNone/>
            </a:pPr>
            <a:r>
              <a:rPr lang="en-US" b="1" dirty="0" smtClean="0"/>
              <a:t>n/x </a:t>
            </a:r>
            <a:r>
              <a:rPr lang="en-US" b="1" dirty="0"/>
              <a:t>= n/2+ n/3+ n/4+··· + n/n = </a:t>
            </a:r>
            <a:r>
              <a:rPr lang="en-US" b="1" dirty="0" smtClean="0"/>
              <a:t>O(n  log n</a:t>
            </a:r>
            <a:r>
              <a:rPr lang="en-US" b="1" dirty="0"/>
              <a:t>).</a:t>
            </a:r>
          </a:p>
          <a:p>
            <a:pPr marL="0" indent="0" algn="just">
              <a:lnSpc>
                <a:spcPct val="120000"/>
              </a:lnSpc>
              <a:spcBef>
                <a:spcPts val="500"/>
              </a:spcBef>
              <a:spcAft>
                <a:spcPts val="500"/>
              </a:spcAft>
              <a:buNone/>
            </a:pPr>
            <a:r>
              <a:rPr lang="en-US" dirty="0" smtClean="0"/>
              <a:t>In </a:t>
            </a:r>
            <a:r>
              <a:rPr lang="en-US" dirty="0"/>
              <a:t>fact, the algorithm is more efficient, because the inner loop will be </a:t>
            </a:r>
            <a:r>
              <a:rPr lang="en-US" dirty="0" smtClean="0"/>
              <a:t>executed only </a:t>
            </a:r>
            <a:r>
              <a:rPr lang="en-US" dirty="0"/>
              <a:t>if the number x is prime. It can be shown that the running time of </a:t>
            </a:r>
            <a:r>
              <a:rPr lang="en-US" dirty="0" smtClean="0"/>
              <a:t>the algorithm </a:t>
            </a:r>
            <a:r>
              <a:rPr lang="en-US" dirty="0"/>
              <a:t>is only </a:t>
            </a:r>
            <a:r>
              <a:rPr lang="en-US" dirty="0" smtClean="0"/>
              <a:t>O(n log </a:t>
            </a:r>
            <a:r>
              <a:rPr lang="en-US" dirty="0" err="1"/>
              <a:t>logn</a:t>
            </a:r>
            <a:r>
              <a:rPr lang="en-US" dirty="0"/>
              <a:t>), a complexity very near to O(n).</a:t>
            </a:r>
            <a:endParaRPr lang="en-IN" dirty="0"/>
          </a:p>
        </p:txBody>
      </p:sp>
    </p:spTree>
    <p:extLst>
      <p:ext uri="{BB962C8B-B14F-4D97-AF65-F5344CB8AC3E}">
        <p14:creationId xmlns:p14="http://schemas.microsoft.com/office/powerpoint/2010/main" val="410396663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914400"/>
          </a:xfrm>
        </p:spPr>
        <p:txBody>
          <a:bodyPr>
            <a:normAutofit/>
          </a:bodyPr>
          <a:lstStyle/>
          <a:p>
            <a:pPr algn="ctr"/>
            <a:r>
              <a:rPr lang="en-IN" sz="4000" b="1" dirty="0"/>
              <a:t>Segmented </a:t>
            </a:r>
            <a:r>
              <a:rPr lang="en-IN" sz="4000" b="1" dirty="0" smtClean="0"/>
              <a:t>Sieve</a:t>
            </a:r>
            <a:endParaRPr lang="en-US" sz="4000"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57695078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1275</Words>
  <Application>Microsoft Office PowerPoint</Application>
  <PresentationFormat>On-screen Show (4:3)</PresentationFormat>
  <Paragraphs>86</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Smart_ppt_Theme</vt:lpstr>
      <vt:lpstr>SIMPLE SIEVE</vt:lpstr>
      <vt:lpstr>PowerPoint Presentation</vt:lpstr>
      <vt:lpstr>PowerPoint Presentation</vt:lpstr>
      <vt:lpstr>PowerPoint Presentation</vt:lpstr>
      <vt:lpstr>PowerPoint Presentation</vt:lpstr>
      <vt:lpstr>PowerPoint Presentation</vt:lpstr>
      <vt:lpstr> for (int i = 2; i&lt;= Math.sqrt(num); i++) {          if(bool[i] == false) {             for(int j = 2*i; j&lt;=num; j = j+i) {                bool[j] = true;             }          }       }        System.out.println("List of prime numbers upto given number are : ");       for (int i = 2; i&lt; bool.length; i++) {          if(bool[i]==false) {             System.out.println(i);          }       }    } }</vt:lpstr>
      <vt:lpstr>PowerPoint Presentation</vt:lpstr>
      <vt:lpstr>Segmented Sieve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2022-09-07T09:24:22Z</dcterms:modified>
</cp:coreProperties>
</file>