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1" r:id="rId3"/>
    <p:sldId id="284" r:id="rId4"/>
    <p:sldId id="281" r:id="rId5"/>
    <p:sldId id="280" r:id="rId6"/>
    <p:sldId id="282" r:id="rId7"/>
    <p:sldId id="285" r:id="rId8"/>
    <p:sldId id="277" r:id="rId9"/>
    <p:sldId id="283" r:id="rId10"/>
    <p:sldId id="278" r:id="rId11"/>
    <p:sldId id="27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openxmlformats.org/officeDocument/2006/relationships/customXml" Target="../customXml/item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ustomXml" Target="../customXml/item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customXml" Target="../customXml/item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F6321-5FF6-43A8-9C24-C202250EBBE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069510C-6037-499F-80C4-95EC45825BA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886FE4E-6D1D-4A21-943D-551D52D45972}"/>
              </a:ext>
            </a:extLst>
          </p:cNvPr>
          <p:cNvSpPr>
            <a:spLocks noGrp="1"/>
          </p:cNvSpPr>
          <p:nvPr>
            <p:ph type="dt" sz="half" idx="10"/>
          </p:nvPr>
        </p:nvSpPr>
        <p:spPr/>
        <p:txBody>
          <a:bodyPr/>
          <a:lstStyle/>
          <a:p>
            <a:fld id="{A0C033D6-99A2-4CDF-8483-DA42FE1CD9BB}" type="datetimeFigureOut">
              <a:rPr lang="en-IN" smtClean="0"/>
              <a:t>17-12-2019</a:t>
            </a:fld>
            <a:endParaRPr lang="en-IN"/>
          </a:p>
        </p:txBody>
      </p:sp>
      <p:sp>
        <p:nvSpPr>
          <p:cNvPr id="5" name="Footer Placeholder 4">
            <a:extLst>
              <a:ext uri="{FF2B5EF4-FFF2-40B4-BE49-F238E27FC236}">
                <a16:creationId xmlns:a16="http://schemas.microsoft.com/office/drawing/2014/main" id="{6B614671-A772-45A0-BD22-ED495FDDE98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B23A889-136E-4B06-ABB8-F00AD9F8E6A4}"/>
              </a:ext>
            </a:extLst>
          </p:cNvPr>
          <p:cNvSpPr>
            <a:spLocks noGrp="1"/>
          </p:cNvSpPr>
          <p:nvPr>
            <p:ph type="sldNum" sz="quarter" idx="12"/>
          </p:nvPr>
        </p:nvSpPr>
        <p:spPr/>
        <p:txBody>
          <a:bodyPr/>
          <a:lstStyle/>
          <a:p>
            <a:fld id="{C3EB2814-76C9-4889-ABBB-7847D24C2BB9}" type="slidenum">
              <a:rPr lang="en-IN" smtClean="0"/>
              <a:t>‹#›</a:t>
            </a:fld>
            <a:endParaRPr lang="en-IN"/>
          </a:p>
        </p:txBody>
      </p:sp>
    </p:spTree>
    <p:extLst>
      <p:ext uri="{BB962C8B-B14F-4D97-AF65-F5344CB8AC3E}">
        <p14:creationId xmlns:p14="http://schemas.microsoft.com/office/powerpoint/2010/main" val="33133364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16613-AE2B-4410-B29B-CC20D0E7BBE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0CB6E1C-4AB3-4084-8238-09F813DFADE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F12C8E1-7578-4223-9F75-C9F28CF0CCF3}"/>
              </a:ext>
            </a:extLst>
          </p:cNvPr>
          <p:cNvSpPr>
            <a:spLocks noGrp="1"/>
          </p:cNvSpPr>
          <p:nvPr>
            <p:ph type="dt" sz="half" idx="10"/>
          </p:nvPr>
        </p:nvSpPr>
        <p:spPr/>
        <p:txBody>
          <a:bodyPr/>
          <a:lstStyle/>
          <a:p>
            <a:fld id="{A0C033D6-99A2-4CDF-8483-DA42FE1CD9BB}" type="datetimeFigureOut">
              <a:rPr lang="en-IN" smtClean="0"/>
              <a:t>17-12-2019</a:t>
            </a:fld>
            <a:endParaRPr lang="en-IN"/>
          </a:p>
        </p:txBody>
      </p:sp>
      <p:sp>
        <p:nvSpPr>
          <p:cNvPr id="5" name="Footer Placeholder 4">
            <a:extLst>
              <a:ext uri="{FF2B5EF4-FFF2-40B4-BE49-F238E27FC236}">
                <a16:creationId xmlns:a16="http://schemas.microsoft.com/office/drawing/2014/main" id="{7A6826DF-791F-418A-99E1-D6BBAEFD974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6AB1395-6101-4C03-ABFE-62E1C61BF903}"/>
              </a:ext>
            </a:extLst>
          </p:cNvPr>
          <p:cNvSpPr>
            <a:spLocks noGrp="1"/>
          </p:cNvSpPr>
          <p:nvPr>
            <p:ph type="sldNum" sz="quarter" idx="12"/>
          </p:nvPr>
        </p:nvSpPr>
        <p:spPr/>
        <p:txBody>
          <a:bodyPr/>
          <a:lstStyle/>
          <a:p>
            <a:fld id="{C3EB2814-76C9-4889-ABBB-7847D24C2BB9}" type="slidenum">
              <a:rPr lang="en-IN" smtClean="0"/>
              <a:t>‹#›</a:t>
            </a:fld>
            <a:endParaRPr lang="en-IN"/>
          </a:p>
        </p:txBody>
      </p:sp>
    </p:spTree>
    <p:extLst>
      <p:ext uri="{BB962C8B-B14F-4D97-AF65-F5344CB8AC3E}">
        <p14:creationId xmlns:p14="http://schemas.microsoft.com/office/powerpoint/2010/main" val="20667826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FB4F037-1C15-4B00-AF35-7D43215282D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6601A76-8D33-4AF0-A4E4-08FC8A66806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66E377E-2158-4137-9352-5A62FEB40938}"/>
              </a:ext>
            </a:extLst>
          </p:cNvPr>
          <p:cNvSpPr>
            <a:spLocks noGrp="1"/>
          </p:cNvSpPr>
          <p:nvPr>
            <p:ph type="dt" sz="half" idx="10"/>
          </p:nvPr>
        </p:nvSpPr>
        <p:spPr/>
        <p:txBody>
          <a:bodyPr/>
          <a:lstStyle/>
          <a:p>
            <a:fld id="{A0C033D6-99A2-4CDF-8483-DA42FE1CD9BB}" type="datetimeFigureOut">
              <a:rPr lang="en-IN" smtClean="0"/>
              <a:t>17-12-2019</a:t>
            </a:fld>
            <a:endParaRPr lang="en-IN"/>
          </a:p>
        </p:txBody>
      </p:sp>
      <p:sp>
        <p:nvSpPr>
          <p:cNvPr id="5" name="Footer Placeholder 4">
            <a:extLst>
              <a:ext uri="{FF2B5EF4-FFF2-40B4-BE49-F238E27FC236}">
                <a16:creationId xmlns:a16="http://schemas.microsoft.com/office/drawing/2014/main" id="{29307CBE-2C86-4AE9-A8C8-96F118711F5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472FFCB-09A1-4BD9-B37F-DC0C53709AA1}"/>
              </a:ext>
            </a:extLst>
          </p:cNvPr>
          <p:cNvSpPr>
            <a:spLocks noGrp="1"/>
          </p:cNvSpPr>
          <p:nvPr>
            <p:ph type="sldNum" sz="quarter" idx="12"/>
          </p:nvPr>
        </p:nvSpPr>
        <p:spPr/>
        <p:txBody>
          <a:bodyPr/>
          <a:lstStyle/>
          <a:p>
            <a:fld id="{C3EB2814-76C9-4889-ABBB-7847D24C2BB9}" type="slidenum">
              <a:rPr lang="en-IN" smtClean="0"/>
              <a:t>‹#›</a:t>
            </a:fld>
            <a:endParaRPr lang="en-IN"/>
          </a:p>
        </p:txBody>
      </p:sp>
    </p:spTree>
    <p:extLst>
      <p:ext uri="{BB962C8B-B14F-4D97-AF65-F5344CB8AC3E}">
        <p14:creationId xmlns:p14="http://schemas.microsoft.com/office/powerpoint/2010/main" val="37905092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95A57-D784-4F34-961F-49B91D22B07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2721E8D-47CD-411E-9CE2-25338DA83C3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B5AD448-BFC9-4AFC-967D-2BF09D0D6D3C}"/>
              </a:ext>
            </a:extLst>
          </p:cNvPr>
          <p:cNvSpPr>
            <a:spLocks noGrp="1"/>
          </p:cNvSpPr>
          <p:nvPr>
            <p:ph type="dt" sz="half" idx="10"/>
          </p:nvPr>
        </p:nvSpPr>
        <p:spPr/>
        <p:txBody>
          <a:bodyPr/>
          <a:lstStyle/>
          <a:p>
            <a:fld id="{A0C033D6-99A2-4CDF-8483-DA42FE1CD9BB}" type="datetimeFigureOut">
              <a:rPr lang="en-IN" smtClean="0"/>
              <a:t>17-12-2019</a:t>
            </a:fld>
            <a:endParaRPr lang="en-IN"/>
          </a:p>
        </p:txBody>
      </p:sp>
      <p:sp>
        <p:nvSpPr>
          <p:cNvPr id="5" name="Footer Placeholder 4">
            <a:extLst>
              <a:ext uri="{FF2B5EF4-FFF2-40B4-BE49-F238E27FC236}">
                <a16:creationId xmlns:a16="http://schemas.microsoft.com/office/drawing/2014/main" id="{FEFC3754-A76E-4121-B209-868A87E8B28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65758D0-D36F-4028-9C48-0072EC65CF9E}"/>
              </a:ext>
            </a:extLst>
          </p:cNvPr>
          <p:cNvSpPr>
            <a:spLocks noGrp="1"/>
          </p:cNvSpPr>
          <p:nvPr>
            <p:ph type="sldNum" sz="quarter" idx="12"/>
          </p:nvPr>
        </p:nvSpPr>
        <p:spPr/>
        <p:txBody>
          <a:bodyPr/>
          <a:lstStyle/>
          <a:p>
            <a:fld id="{C3EB2814-76C9-4889-ABBB-7847D24C2BB9}" type="slidenum">
              <a:rPr lang="en-IN" smtClean="0"/>
              <a:t>‹#›</a:t>
            </a:fld>
            <a:endParaRPr lang="en-IN"/>
          </a:p>
        </p:txBody>
      </p:sp>
    </p:spTree>
    <p:extLst>
      <p:ext uri="{BB962C8B-B14F-4D97-AF65-F5344CB8AC3E}">
        <p14:creationId xmlns:p14="http://schemas.microsoft.com/office/powerpoint/2010/main" val="37014287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738065-2AF4-44AE-BA5F-18C1F2D4DE7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59DC6C9-A501-4968-B689-0C78A018D54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AC2F45E-B6EB-4EBB-A737-FA33C7B2122B}"/>
              </a:ext>
            </a:extLst>
          </p:cNvPr>
          <p:cNvSpPr>
            <a:spLocks noGrp="1"/>
          </p:cNvSpPr>
          <p:nvPr>
            <p:ph type="dt" sz="half" idx="10"/>
          </p:nvPr>
        </p:nvSpPr>
        <p:spPr/>
        <p:txBody>
          <a:bodyPr/>
          <a:lstStyle/>
          <a:p>
            <a:fld id="{A0C033D6-99A2-4CDF-8483-DA42FE1CD9BB}" type="datetimeFigureOut">
              <a:rPr lang="en-IN" smtClean="0"/>
              <a:t>17-12-2019</a:t>
            </a:fld>
            <a:endParaRPr lang="en-IN"/>
          </a:p>
        </p:txBody>
      </p:sp>
      <p:sp>
        <p:nvSpPr>
          <p:cNvPr id="5" name="Footer Placeholder 4">
            <a:extLst>
              <a:ext uri="{FF2B5EF4-FFF2-40B4-BE49-F238E27FC236}">
                <a16:creationId xmlns:a16="http://schemas.microsoft.com/office/drawing/2014/main" id="{51258C92-27DC-44A7-9744-70A0FB465EC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6EFC903-38E9-4FC7-B410-32DED9C49E4D}"/>
              </a:ext>
            </a:extLst>
          </p:cNvPr>
          <p:cNvSpPr>
            <a:spLocks noGrp="1"/>
          </p:cNvSpPr>
          <p:nvPr>
            <p:ph type="sldNum" sz="quarter" idx="12"/>
          </p:nvPr>
        </p:nvSpPr>
        <p:spPr/>
        <p:txBody>
          <a:bodyPr/>
          <a:lstStyle/>
          <a:p>
            <a:fld id="{C3EB2814-76C9-4889-ABBB-7847D24C2BB9}" type="slidenum">
              <a:rPr lang="en-IN" smtClean="0"/>
              <a:t>‹#›</a:t>
            </a:fld>
            <a:endParaRPr lang="en-IN"/>
          </a:p>
        </p:txBody>
      </p:sp>
    </p:spTree>
    <p:extLst>
      <p:ext uri="{BB962C8B-B14F-4D97-AF65-F5344CB8AC3E}">
        <p14:creationId xmlns:p14="http://schemas.microsoft.com/office/powerpoint/2010/main" val="8106429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72D641-3A85-4EAA-9601-DEC2ADB5B3B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4DFEDD6-FCF4-42F3-8B6A-3E9854ED862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E9815D0-2F16-4B7F-8CAD-60E19E14686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236A582-5B4A-4E15-8A09-1B9DBF3E6739}"/>
              </a:ext>
            </a:extLst>
          </p:cNvPr>
          <p:cNvSpPr>
            <a:spLocks noGrp="1"/>
          </p:cNvSpPr>
          <p:nvPr>
            <p:ph type="dt" sz="half" idx="10"/>
          </p:nvPr>
        </p:nvSpPr>
        <p:spPr/>
        <p:txBody>
          <a:bodyPr/>
          <a:lstStyle/>
          <a:p>
            <a:fld id="{A0C033D6-99A2-4CDF-8483-DA42FE1CD9BB}" type="datetimeFigureOut">
              <a:rPr lang="en-IN" smtClean="0"/>
              <a:t>17-12-2019</a:t>
            </a:fld>
            <a:endParaRPr lang="en-IN"/>
          </a:p>
        </p:txBody>
      </p:sp>
      <p:sp>
        <p:nvSpPr>
          <p:cNvPr id="6" name="Footer Placeholder 5">
            <a:extLst>
              <a:ext uri="{FF2B5EF4-FFF2-40B4-BE49-F238E27FC236}">
                <a16:creationId xmlns:a16="http://schemas.microsoft.com/office/drawing/2014/main" id="{D8AADA37-0688-4B70-8AE8-5F3A0593299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361D1C8-A106-481F-973D-1C1D9E1D7C14}"/>
              </a:ext>
            </a:extLst>
          </p:cNvPr>
          <p:cNvSpPr>
            <a:spLocks noGrp="1"/>
          </p:cNvSpPr>
          <p:nvPr>
            <p:ph type="sldNum" sz="quarter" idx="12"/>
          </p:nvPr>
        </p:nvSpPr>
        <p:spPr/>
        <p:txBody>
          <a:bodyPr/>
          <a:lstStyle/>
          <a:p>
            <a:fld id="{C3EB2814-76C9-4889-ABBB-7847D24C2BB9}" type="slidenum">
              <a:rPr lang="en-IN" smtClean="0"/>
              <a:t>‹#›</a:t>
            </a:fld>
            <a:endParaRPr lang="en-IN"/>
          </a:p>
        </p:txBody>
      </p:sp>
    </p:spTree>
    <p:extLst>
      <p:ext uri="{BB962C8B-B14F-4D97-AF65-F5344CB8AC3E}">
        <p14:creationId xmlns:p14="http://schemas.microsoft.com/office/powerpoint/2010/main" val="9486168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4D49B-AFA0-4BAB-BDCC-C7878262898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1995418-10F6-4F62-A529-400D587ECEB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362F35F-BE6F-48D9-BDAC-AFA5CE03517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BDE037E-094C-4B48-9C03-E5459C6CD2D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80DE578-1899-440B-A7D0-8FA34BCF948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D5BD513-46C3-4436-9110-37A390B32EDF}"/>
              </a:ext>
            </a:extLst>
          </p:cNvPr>
          <p:cNvSpPr>
            <a:spLocks noGrp="1"/>
          </p:cNvSpPr>
          <p:nvPr>
            <p:ph type="dt" sz="half" idx="10"/>
          </p:nvPr>
        </p:nvSpPr>
        <p:spPr/>
        <p:txBody>
          <a:bodyPr/>
          <a:lstStyle/>
          <a:p>
            <a:fld id="{A0C033D6-99A2-4CDF-8483-DA42FE1CD9BB}" type="datetimeFigureOut">
              <a:rPr lang="en-IN" smtClean="0"/>
              <a:t>17-12-2019</a:t>
            </a:fld>
            <a:endParaRPr lang="en-IN"/>
          </a:p>
        </p:txBody>
      </p:sp>
      <p:sp>
        <p:nvSpPr>
          <p:cNvPr id="8" name="Footer Placeholder 7">
            <a:extLst>
              <a:ext uri="{FF2B5EF4-FFF2-40B4-BE49-F238E27FC236}">
                <a16:creationId xmlns:a16="http://schemas.microsoft.com/office/drawing/2014/main" id="{BF134754-8E8A-4AD3-B326-E91B2BEC022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20F89CE-C893-4158-B56E-587BB6B35C06}"/>
              </a:ext>
            </a:extLst>
          </p:cNvPr>
          <p:cNvSpPr>
            <a:spLocks noGrp="1"/>
          </p:cNvSpPr>
          <p:nvPr>
            <p:ph type="sldNum" sz="quarter" idx="12"/>
          </p:nvPr>
        </p:nvSpPr>
        <p:spPr/>
        <p:txBody>
          <a:bodyPr/>
          <a:lstStyle/>
          <a:p>
            <a:fld id="{C3EB2814-76C9-4889-ABBB-7847D24C2BB9}" type="slidenum">
              <a:rPr lang="en-IN" smtClean="0"/>
              <a:t>‹#›</a:t>
            </a:fld>
            <a:endParaRPr lang="en-IN"/>
          </a:p>
        </p:txBody>
      </p:sp>
    </p:spTree>
    <p:extLst>
      <p:ext uri="{BB962C8B-B14F-4D97-AF65-F5344CB8AC3E}">
        <p14:creationId xmlns:p14="http://schemas.microsoft.com/office/powerpoint/2010/main" val="37835906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4F4370-7573-4265-8911-66D89A07553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DF215F1-4C19-4612-AD35-FF2C465D3D28}"/>
              </a:ext>
            </a:extLst>
          </p:cNvPr>
          <p:cNvSpPr>
            <a:spLocks noGrp="1"/>
          </p:cNvSpPr>
          <p:nvPr>
            <p:ph type="dt" sz="half" idx="10"/>
          </p:nvPr>
        </p:nvSpPr>
        <p:spPr/>
        <p:txBody>
          <a:bodyPr/>
          <a:lstStyle/>
          <a:p>
            <a:fld id="{A0C033D6-99A2-4CDF-8483-DA42FE1CD9BB}" type="datetimeFigureOut">
              <a:rPr lang="en-IN" smtClean="0"/>
              <a:t>17-12-2019</a:t>
            </a:fld>
            <a:endParaRPr lang="en-IN"/>
          </a:p>
        </p:txBody>
      </p:sp>
      <p:sp>
        <p:nvSpPr>
          <p:cNvPr id="4" name="Footer Placeholder 3">
            <a:extLst>
              <a:ext uri="{FF2B5EF4-FFF2-40B4-BE49-F238E27FC236}">
                <a16:creationId xmlns:a16="http://schemas.microsoft.com/office/drawing/2014/main" id="{103F9C92-931F-4647-8C85-F2A2125C5C7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BF8D0AB-9BB0-426D-98BE-D15BF9112566}"/>
              </a:ext>
            </a:extLst>
          </p:cNvPr>
          <p:cNvSpPr>
            <a:spLocks noGrp="1"/>
          </p:cNvSpPr>
          <p:nvPr>
            <p:ph type="sldNum" sz="quarter" idx="12"/>
          </p:nvPr>
        </p:nvSpPr>
        <p:spPr/>
        <p:txBody>
          <a:bodyPr/>
          <a:lstStyle/>
          <a:p>
            <a:fld id="{C3EB2814-76C9-4889-ABBB-7847D24C2BB9}" type="slidenum">
              <a:rPr lang="en-IN" smtClean="0"/>
              <a:t>‹#›</a:t>
            </a:fld>
            <a:endParaRPr lang="en-IN"/>
          </a:p>
        </p:txBody>
      </p:sp>
    </p:spTree>
    <p:extLst>
      <p:ext uri="{BB962C8B-B14F-4D97-AF65-F5344CB8AC3E}">
        <p14:creationId xmlns:p14="http://schemas.microsoft.com/office/powerpoint/2010/main" val="4416217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8992EE2-8326-4AFC-85B7-B1FBC787831F}"/>
              </a:ext>
            </a:extLst>
          </p:cNvPr>
          <p:cNvSpPr>
            <a:spLocks noGrp="1"/>
          </p:cNvSpPr>
          <p:nvPr>
            <p:ph type="dt" sz="half" idx="10"/>
          </p:nvPr>
        </p:nvSpPr>
        <p:spPr/>
        <p:txBody>
          <a:bodyPr/>
          <a:lstStyle/>
          <a:p>
            <a:fld id="{A0C033D6-99A2-4CDF-8483-DA42FE1CD9BB}" type="datetimeFigureOut">
              <a:rPr lang="en-IN" smtClean="0"/>
              <a:t>17-12-2019</a:t>
            </a:fld>
            <a:endParaRPr lang="en-IN"/>
          </a:p>
        </p:txBody>
      </p:sp>
      <p:sp>
        <p:nvSpPr>
          <p:cNvPr id="3" name="Footer Placeholder 2">
            <a:extLst>
              <a:ext uri="{FF2B5EF4-FFF2-40B4-BE49-F238E27FC236}">
                <a16:creationId xmlns:a16="http://schemas.microsoft.com/office/drawing/2014/main" id="{59A58B17-8B66-4354-B5AB-8382FE4B364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6D92740-EB8E-42C8-B0A8-6E60B4F4BE7D}"/>
              </a:ext>
            </a:extLst>
          </p:cNvPr>
          <p:cNvSpPr>
            <a:spLocks noGrp="1"/>
          </p:cNvSpPr>
          <p:nvPr>
            <p:ph type="sldNum" sz="quarter" idx="12"/>
          </p:nvPr>
        </p:nvSpPr>
        <p:spPr/>
        <p:txBody>
          <a:bodyPr/>
          <a:lstStyle/>
          <a:p>
            <a:fld id="{C3EB2814-76C9-4889-ABBB-7847D24C2BB9}" type="slidenum">
              <a:rPr lang="en-IN" smtClean="0"/>
              <a:t>‹#›</a:t>
            </a:fld>
            <a:endParaRPr lang="en-IN"/>
          </a:p>
        </p:txBody>
      </p:sp>
    </p:spTree>
    <p:extLst>
      <p:ext uri="{BB962C8B-B14F-4D97-AF65-F5344CB8AC3E}">
        <p14:creationId xmlns:p14="http://schemas.microsoft.com/office/powerpoint/2010/main" val="4372599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BB54A-5E42-49AB-92D7-30B0A781EBA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BE7DABB-483B-45F1-B7B0-4F2FD3B196B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589C33B-7828-4CEA-8C54-417023EF09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784AD77-49A8-43E9-ACEF-19389997D6C3}"/>
              </a:ext>
            </a:extLst>
          </p:cNvPr>
          <p:cNvSpPr>
            <a:spLocks noGrp="1"/>
          </p:cNvSpPr>
          <p:nvPr>
            <p:ph type="dt" sz="half" idx="10"/>
          </p:nvPr>
        </p:nvSpPr>
        <p:spPr/>
        <p:txBody>
          <a:bodyPr/>
          <a:lstStyle/>
          <a:p>
            <a:fld id="{A0C033D6-99A2-4CDF-8483-DA42FE1CD9BB}" type="datetimeFigureOut">
              <a:rPr lang="en-IN" smtClean="0"/>
              <a:t>17-12-2019</a:t>
            </a:fld>
            <a:endParaRPr lang="en-IN"/>
          </a:p>
        </p:txBody>
      </p:sp>
      <p:sp>
        <p:nvSpPr>
          <p:cNvPr id="6" name="Footer Placeholder 5">
            <a:extLst>
              <a:ext uri="{FF2B5EF4-FFF2-40B4-BE49-F238E27FC236}">
                <a16:creationId xmlns:a16="http://schemas.microsoft.com/office/drawing/2014/main" id="{233B58F2-BA72-41CD-BA8E-B61ABC08C32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A279658-1B9D-4814-9951-C8412F07AAA9}"/>
              </a:ext>
            </a:extLst>
          </p:cNvPr>
          <p:cNvSpPr>
            <a:spLocks noGrp="1"/>
          </p:cNvSpPr>
          <p:nvPr>
            <p:ph type="sldNum" sz="quarter" idx="12"/>
          </p:nvPr>
        </p:nvSpPr>
        <p:spPr/>
        <p:txBody>
          <a:bodyPr/>
          <a:lstStyle/>
          <a:p>
            <a:fld id="{C3EB2814-76C9-4889-ABBB-7847D24C2BB9}" type="slidenum">
              <a:rPr lang="en-IN" smtClean="0"/>
              <a:t>‹#›</a:t>
            </a:fld>
            <a:endParaRPr lang="en-IN"/>
          </a:p>
        </p:txBody>
      </p:sp>
    </p:spTree>
    <p:extLst>
      <p:ext uri="{BB962C8B-B14F-4D97-AF65-F5344CB8AC3E}">
        <p14:creationId xmlns:p14="http://schemas.microsoft.com/office/powerpoint/2010/main" val="10425585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B8617-4454-4417-8B5E-8E9E1384980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3F3AC5B-87E8-4A39-A03E-8D5AA6BF5E7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D041775-21BB-4932-807C-413C81C9B9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949E5F1-AA06-4907-B62B-624E86576E4F}"/>
              </a:ext>
            </a:extLst>
          </p:cNvPr>
          <p:cNvSpPr>
            <a:spLocks noGrp="1"/>
          </p:cNvSpPr>
          <p:nvPr>
            <p:ph type="dt" sz="half" idx="10"/>
          </p:nvPr>
        </p:nvSpPr>
        <p:spPr/>
        <p:txBody>
          <a:bodyPr/>
          <a:lstStyle/>
          <a:p>
            <a:fld id="{A0C033D6-99A2-4CDF-8483-DA42FE1CD9BB}" type="datetimeFigureOut">
              <a:rPr lang="en-IN" smtClean="0"/>
              <a:t>17-12-2019</a:t>
            </a:fld>
            <a:endParaRPr lang="en-IN"/>
          </a:p>
        </p:txBody>
      </p:sp>
      <p:sp>
        <p:nvSpPr>
          <p:cNvPr id="6" name="Footer Placeholder 5">
            <a:extLst>
              <a:ext uri="{FF2B5EF4-FFF2-40B4-BE49-F238E27FC236}">
                <a16:creationId xmlns:a16="http://schemas.microsoft.com/office/drawing/2014/main" id="{26066627-EF93-4A28-8DEE-74143997D13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B24EBA8-FC7A-4C2D-A268-C5A9F57EAF34}"/>
              </a:ext>
            </a:extLst>
          </p:cNvPr>
          <p:cNvSpPr>
            <a:spLocks noGrp="1"/>
          </p:cNvSpPr>
          <p:nvPr>
            <p:ph type="sldNum" sz="quarter" idx="12"/>
          </p:nvPr>
        </p:nvSpPr>
        <p:spPr/>
        <p:txBody>
          <a:bodyPr/>
          <a:lstStyle/>
          <a:p>
            <a:fld id="{C3EB2814-76C9-4889-ABBB-7847D24C2BB9}" type="slidenum">
              <a:rPr lang="en-IN" smtClean="0"/>
              <a:t>‹#›</a:t>
            </a:fld>
            <a:endParaRPr lang="en-IN"/>
          </a:p>
        </p:txBody>
      </p:sp>
    </p:spTree>
    <p:extLst>
      <p:ext uri="{BB962C8B-B14F-4D97-AF65-F5344CB8AC3E}">
        <p14:creationId xmlns:p14="http://schemas.microsoft.com/office/powerpoint/2010/main" val="18812386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3836C52-E1AE-4B7A-9322-2B939024D77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497E459-328E-4E3F-B81E-4A0589270E2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831F234-3871-45DD-B82B-449628639ED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C033D6-99A2-4CDF-8483-DA42FE1CD9BB}" type="datetimeFigureOut">
              <a:rPr lang="en-IN" smtClean="0"/>
              <a:t>17-12-2019</a:t>
            </a:fld>
            <a:endParaRPr lang="en-IN"/>
          </a:p>
        </p:txBody>
      </p:sp>
      <p:sp>
        <p:nvSpPr>
          <p:cNvPr id="5" name="Footer Placeholder 4">
            <a:extLst>
              <a:ext uri="{FF2B5EF4-FFF2-40B4-BE49-F238E27FC236}">
                <a16:creationId xmlns:a16="http://schemas.microsoft.com/office/drawing/2014/main" id="{8F02FF29-D70A-4CCE-822D-C4346B2420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FF868D5-82A1-415C-B6BD-5E12D12E6F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3EB2814-76C9-4889-ABBB-7847D24C2BB9}" type="slidenum">
              <a:rPr lang="en-IN" smtClean="0"/>
              <a:t>‹#›</a:t>
            </a:fld>
            <a:endParaRPr lang="en-IN"/>
          </a:p>
        </p:txBody>
      </p:sp>
    </p:spTree>
    <p:extLst>
      <p:ext uri="{BB962C8B-B14F-4D97-AF65-F5344CB8AC3E}">
        <p14:creationId xmlns:p14="http://schemas.microsoft.com/office/powerpoint/2010/main" val="9274901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www.khanacademy.org/test-prep/mcat/society-and-culture/social-structures/v/functionalism"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13D701-A25F-48B1-8829-401D845AC97B}"/>
              </a:ext>
            </a:extLst>
          </p:cNvPr>
          <p:cNvSpPr>
            <a:spLocks noGrp="1"/>
          </p:cNvSpPr>
          <p:nvPr>
            <p:ph type="ctrTitle"/>
          </p:nvPr>
        </p:nvSpPr>
        <p:spPr/>
        <p:txBody>
          <a:bodyPr>
            <a:normAutofit/>
          </a:bodyPr>
          <a:lstStyle/>
          <a:p>
            <a:r>
              <a:rPr lang="en-IN" sz="5400" dirty="0"/>
              <a:t>Cultural school of thought</a:t>
            </a:r>
          </a:p>
        </p:txBody>
      </p:sp>
      <p:sp>
        <p:nvSpPr>
          <p:cNvPr id="3" name="Subtitle 2">
            <a:extLst>
              <a:ext uri="{FF2B5EF4-FFF2-40B4-BE49-F238E27FC236}">
                <a16:creationId xmlns:a16="http://schemas.microsoft.com/office/drawing/2014/main" id="{94FBBD70-7EA6-4562-B702-1A9EDA8D79D9}"/>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25381498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3581" y="719091"/>
            <a:ext cx="10928411" cy="5407073"/>
          </a:xfrm>
        </p:spPr>
        <p:txBody>
          <a:bodyPr>
            <a:normAutofit fontScale="92500" lnSpcReduction="20000"/>
          </a:bodyPr>
          <a:lstStyle/>
          <a:p>
            <a:pPr algn="just"/>
            <a:r>
              <a:rPr lang="en-US" sz="2400" b="1" dirty="0">
                <a:solidFill>
                  <a:srgbClr val="0070C0"/>
                </a:solidFill>
              </a:rPr>
              <a:t>Structuralism: </a:t>
            </a:r>
            <a:r>
              <a:rPr lang="en-US" sz="2400" dirty="0"/>
              <a:t>Claude Levi-</a:t>
            </a:r>
            <a:r>
              <a:rPr lang="en-US" sz="2400" dirty="0" err="1"/>
              <a:t>strauss</a:t>
            </a:r>
            <a:r>
              <a:rPr lang="en-US" sz="2400" dirty="0"/>
              <a:t> leading proponent of an approach to cultural analysis called structuralism. Origin of elements of society system such as art, rituals, pattern of daily life, as surface representation of the underlying structure of the human mind</a:t>
            </a:r>
          </a:p>
          <a:p>
            <a:pPr marL="0" indent="0" algn="just">
              <a:buNone/>
            </a:pPr>
            <a:endParaRPr lang="en-US" sz="2400" dirty="0"/>
          </a:p>
          <a:p>
            <a:pPr algn="just"/>
            <a:r>
              <a:rPr lang="en-US" sz="2400" dirty="0"/>
              <a:t>According to structural theory in anthropology and social anthropology, meaning is produced and reproduced within a culture through various practices, phenomena and activities which serve as systems of signification. A structuralist studies </a:t>
            </a:r>
            <a:r>
              <a:rPr lang="en-US" sz="2400" dirty="0">
                <a:solidFill>
                  <a:schemeClr val="accent1"/>
                </a:solidFill>
              </a:rPr>
              <a:t>activities as diverse as food preparation and serving rituals, religious rites, games, literary and non-literary texts, and other forms of entertainment to discover the deep structures by which meaning is produced and reproduced within a culture</a:t>
            </a:r>
            <a:r>
              <a:rPr lang="en-US" sz="2400" dirty="0"/>
              <a:t>.</a:t>
            </a:r>
            <a:endParaRPr lang="en-US" sz="2400" b="1" dirty="0">
              <a:solidFill>
                <a:srgbClr val="0070C0"/>
              </a:solidFill>
            </a:endParaRPr>
          </a:p>
          <a:p>
            <a:pPr algn="just">
              <a:buNone/>
            </a:pPr>
            <a:endParaRPr lang="en-US" sz="2400" b="1" dirty="0">
              <a:solidFill>
                <a:srgbClr val="0070C0"/>
              </a:solidFill>
            </a:endParaRPr>
          </a:p>
          <a:p>
            <a:pPr algn="just"/>
            <a:r>
              <a:rPr lang="en-US" sz="2400" b="1" dirty="0">
                <a:solidFill>
                  <a:srgbClr val="0070C0"/>
                </a:solidFill>
              </a:rPr>
              <a:t>Cultural ecology: </a:t>
            </a:r>
            <a:r>
              <a:rPr lang="en-US" sz="2400" dirty="0"/>
              <a:t>Julian Steward advocated study of cultural ecology. Analysis of the relationship between a culture and its environment </a:t>
            </a:r>
            <a:endParaRPr lang="en-US" sz="2400" b="1" dirty="0">
              <a:solidFill>
                <a:srgbClr val="0070C0"/>
              </a:solidFill>
            </a:endParaRPr>
          </a:p>
          <a:p>
            <a:pPr algn="just"/>
            <a:endParaRPr lang="en-US" sz="2400" dirty="0">
              <a:solidFill>
                <a:srgbClr val="0070C0"/>
              </a:solidFill>
            </a:endParaRPr>
          </a:p>
          <a:p>
            <a:pPr algn="just"/>
            <a:r>
              <a:rPr lang="en-US" sz="2400" b="1" dirty="0">
                <a:solidFill>
                  <a:srgbClr val="0070C0"/>
                </a:solidFill>
              </a:rPr>
              <a:t>Political economy:</a:t>
            </a:r>
            <a:r>
              <a:rPr lang="en-US" sz="2400" dirty="0"/>
              <a:t> external forces explain the way a society changes and adapts. But it is not the natural environment, or the social environment in general, that is central to the approach of political economy. </a:t>
            </a:r>
            <a:endParaRPr lang="en-IN" sz="2400" b="1" dirty="0">
              <a:solidFill>
                <a:srgbClr val="0070C0"/>
              </a:solidFill>
            </a:endParaRPr>
          </a:p>
          <a:p>
            <a:pPr algn="just"/>
            <a:endParaRPr lang="en-IN"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6"/>
            <a:ext cx="10515600" cy="1002036"/>
          </a:xfrm>
        </p:spPr>
        <p:txBody>
          <a:bodyPr>
            <a:normAutofit fontScale="90000"/>
          </a:bodyPr>
          <a:lstStyle/>
          <a:p>
            <a:pPr algn="ctr"/>
            <a:r>
              <a:rPr lang="en-US" sz="4000" b="1" dirty="0"/>
              <a:t>Studying culture: Malinowski with </a:t>
            </a:r>
            <a:r>
              <a:rPr lang="en-IN" sz="4000" b="1" dirty="0"/>
              <a:t>Trobriand Islanders</a:t>
            </a:r>
            <a:r>
              <a:rPr lang="en-US" sz="4000" b="1" dirty="0"/>
              <a:t> </a:t>
            </a:r>
            <a:endParaRPr lang="en-IN" sz="4000" b="1" dirty="0"/>
          </a:p>
        </p:txBody>
      </p:sp>
      <p:pic>
        <p:nvPicPr>
          <p:cNvPr id="1026" name="Picture 2"/>
          <p:cNvPicPr>
            <a:picLocks noGrp="1" noChangeAspect="1" noChangeArrowheads="1"/>
          </p:cNvPicPr>
          <p:nvPr>
            <p:ph idx="1"/>
          </p:nvPr>
        </p:nvPicPr>
        <p:blipFill>
          <a:blip r:embed="rId2" cstate="print"/>
          <a:stretch>
            <a:fillRect/>
          </a:stretch>
        </p:blipFill>
        <p:spPr bwMode="auto">
          <a:xfrm>
            <a:off x="1752600" y="1524000"/>
            <a:ext cx="4267200" cy="2560320"/>
          </a:xfrm>
          <a:prstGeom prst="rect">
            <a:avLst/>
          </a:prstGeom>
          <a:noFill/>
          <a:ln w="9525">
            <a:noFill/>
            <a:miter lim="800000"/>
            <a:headEnd/>
            <a:tailEnd/>
          </a:ln>
        </p:spPr>
      </p:pic>
      <p:pic>
        <p:nvPicPr>
          <p:cNvPr id="1028" name="Picture 4" descr="Related image"/>
          <p:cNvPicPr>
            <a:picLocks noChangeAspect="1" noChangeArrowheads="1"/>
          </p:cNvPicPr>
          <p:nvPr/>
        </p:nvPicPr>
        <p:blipFill>
          <a:blip r:embed="rId3" cstate="print"/>
          <a:srcRect/>
          <a:stretch>
            <a:fillRect/>
          </a:stretch>
        </p:blipFill>
        <p:spPr bwMode="auto">
          <a:xfrm>
            <a:off x="5743576" y="4062126"/>
            <a:ext cx="4314825" cy="2795874"/>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715962"/>
          </a:xfrm>
        </p:spPr>
        <p:txBody>
          <a:bodyPr>
            <a:normAutofit/>
          </a:bodyPr>
          <a:lstStyle/>
          <a:p>
            <a:pPr algn="ctr"/>
            <a:r>
              <a:rPr lang="en-IN" sz="4000" b="1" dirty="0"/>
              <a:t>Theory of Culture </a:t>
            </a:r>
          </a:p>
        </p:txBody>
      </p:sp>
      <p:sp>
        <p:nvSpPr>
          <p:cNvPr id="3" name="Content Placeholder 2"/>
          <p:cNvSpPr>
            <a:spLocks noGrp="1"/>
          </p:cNvSpPr>
          <p:nvPr>
            <p:ph idx="1"/>
          </p:nvPr>
        </p:nvSpPr>
        <p:spPr>
          <a:xfrm>
            <a:off x="932155" y="1376039"/>
            <a:ext cx="10475651" cy="4740676"/>
          </a:xfrm>
        </p:spPr>
        <p:txBody>
          <a:bodyPr>
            <a:normAutofit fontScale="85000" lnSpcReduction="20000"/>
          </a:bodyPr>
          <a:lstStyle/>
          <a:p>
            <a:pPr algn="just"/>
            <a:r>
              <a:rPr lang="en-US" sz="2600" b="1" dirty="0">
                <a:solidFill>
                  <a:srgbClr val="0070C0"/>
                </a:solidFill>
              </a:rPr>
              <a:t>Early Evolutionism: </a:t>
            </a:r>
            <a:r>
              <a:rPr lang="en-US" sz="2600" dirty="0"/>
              <a:t>E.B </a:t>
            </a:r>
            <a:r>
              <a:rPr lang="en-US" sz="2600" dirty="0" err="1"/>
              <a:t>Tylor</a:t>
            </a:r>
            <a:r>
              <a:rPr lang="en-US" sz="2600" dirty="0"/>
              <a:t> (1832-1917) Culture evolved from simple to complex. </a:t>
            </a:r>
            <a:r>
              <a:rPr lang="en-US" sz="2600" dirty="0">
                <a:solidFill>
                  <a:srgbClr val="FF0000"/>
                </a:solidFill>
              </a:rPr>
              <a:t>All societies passed though three stages savagery, barbarism and civilization. </a:t>
            </a:r>
            <a:r>
              <a:rPr lang="en-US" sz="2600" dirty="0"/>
              <a:t>Different contemporary societies were at different stages of evolution.</a:t>
            </a:r>
          </a:p>
          <a:p>
            <a:pPr algn="just"/>
            <a:endParaRPr lang="en-US" sz="2600" dirty="0"/>
          </a:p>
          <a:p>
            <a:pPr algn="just"/>
            <a:r>
              <a:rPr lang="en-US" sz="2600" dirty="0"/>
              <a:t>Two 19</a:t>
            </a:r>
            <a:r>
              <a:rPr lang="en-US" sz="2600" baseline="30000" dirty="0"/>
              <a:t>th</a:t>
            </a:r>
            <a:r>
              <a:rPr lang="en-US" sz="2600" dirty="0"/>
              <a:t> Century anthropologists whose writings exemplified the theory that culture generally evolves uniformly and progressively were E.B Tylor (1832-1917) and Lewis Henry Morgan (1818-1889)</a:t>
            </a:r>
          </a:p>
          <a:p>
            <a:pPr algn="just"/>
            <a:endParaRPr lang="en-US" sz="2600" dirty="0"/>
          </a:p>
          <a:p>
            <a:pPr algn="just"/>
            <a:r>
              <a:rPr lang="en-US" sz="2600" dirty="0"/>
              <a:t>Culture evolved from simple to complex that all societies passed through basic stages of development</a:t>
            </a:r>
          </a:p>
          <a:p>
            <a:pPr algn="just"/>
            <a:endParaRPr lang="en-US" sz="2600" dirty="0"/>
          </a:p>
          <a:p>
            <a:pPr algn="just"/>
            <a:r>
              <a:rPr lang="en-US" sz="2600" b="1" dirty="0">
                <a:solidFill>
                  <a:srgbClr val="0070C0"/>
                </a:solidFill>
              </a:rPr>
              <a:t>Savagery- </a:t>
            </a:r>
            <a:r>
              <a:rPr lang="en-IN" sz="2400" dirty="0"/>
              <a:t>cruel and violent behaviour </a:t>
            </a:r>
          </a:p>
          <a:p>
            <a:pPr algn="just"/>
            <a:r>
              <a:rPr lang="en-IN" sz="2400" b="1" dirty="0">
                <a:solidFill>
                  <a:srgbClr val="0070C0"/>
                </a:solidFill>
              </a:rPr>
              <a:t>Barbarism- </a:t>
            </a:r>
            <a:r>
              <a:rPr lang="en-US" sz="2400" dirty="0"/>
              <a:t>absence of culture and civilization</a:t>
            </a:r>
          </a:p>
          <a:p>
            <a:pPr algn="just"/>
            <a:r>
              <a:rPr lang="en-US" sz="2400" b="1" dirty="0">
                <a:solidFill>
                  <a:srgbClr val="0070C0"/>
                </a:solidFill>
              </a:rPr>
              <a:t>Civilization- </a:t>
            </a:r>
            <a:r>
              <a:rPr lang="en-US" sz="2400" dirty="0"/>
              <a:t>the stage of human social and cultural development and organization that is considered most advanced.</a:t>
            </a:r>
            <a:endParaRPr lang="en-US" sz="2600" b="1" dirty="0">
              <a:solidFill>
                <a:srgbClr val="0070C0"/>
              </a:solidFill>
            </a:endParaRPr>
          </a:p>
          <a:p>
            <a:endParaRPr lang="en-US" dirty="0">
              <a:solidFill>
                <a:srgbClr val="0070C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6C7F04-ECD1-4597-971C-5E94EB711DC8}"/>
              </a:ext>
            </a:extLst>
          </p:cNvPr>
          <p:cNvSpPr>
            <a:spLocks noGrp="1"/>
          </p:cNvSpPr>
          <p:nvPr>
            <p:ph idx="1"/>
          </p:nvPr>
        </p:nvSpPr>
        <p:spPr>
          <a:xfrm>
            <a:off x="838200" y="745724"/>
            <a:ext cx="10515600" cy="5431239"/>
          </a:xfrm>
        </p:spPr>
        <p:txBody>
          <a:bodyPr>
            <a:normAutofit fontScale="92500" lnSpcReduction="20000"/>
          </a:bodyPr>
          <a:lstStyle/>
          <a:p>
            <a:r>
              <a:rPr lang="en-US" dirty="0"/>
              <a:t>To account for cultural variation, Tylor and other early evolutionists postulated that </a:t>
            </a:r>
            <a:r>
              <a:rPr lang="en-US" b="1" dirty="0"/>
              <a:t>different contemporary societies were at different stages of evolution</a:t>
            </a:r>
            <a:r>
              <a:rPr lang="en-US" dirty="0"/>
              <a:t>. </a:t>
            </a:r>
          </a:p>
          <a:p>
            <a:endParaRPr lang="en-US" dirty="0"/>
          </a:p>
          <a:p>
            <a:r>
              <a:rPr lang="en-US" dirty="0"/>
              <a:t>According to this view, </a:t>
            </a:r>
            <a:r>
              <a:rPr lang="en-US" dirty="0">
                <a:solidFill>
                  <a:schemeClr val="accent1"/>
                </a:solidFill>
              </a:rPr>
              <a:t>the “simpler” peoples of the day had not yet reached “higher” stages. </a:t>
            </a:r>
            <a:r>
              <a:rPr lang="en-US" dirty="0"/>
              <a:t>Thus, simpler contemporary societies were thought to resemble ancient societies.  </a:t>
            </a:r>
          </a:p>
          <a:p>
            <a:endParaRPr lang="en-US" dirty="0"/>
          </a:p>
          <a:p>
            <a:r>
              <a:rPr lang="en-US" dirty="0"/>
              <a:t>In more </a:t>
            </a:r>
            <a:r>
              <a:rPr lang="en-US" dirty="0">
                <a:solidFill>
                  <a:schemeClr val="accent1"/>
                </a:solidFill>
              </a:rPr>
              <a:t>advanced societies one could see proof of cultural evolution through the presence of what Tylor called </a:t>
            </a:r>
            <a:r>
              <a:rPr lang="en-US" b="1" dirty="0">
                <a:solidFill>
                  <a:schemeClr val="accent1"/>
                </a:solidFill>
              </a:rPr>
              <a:t>survivals</a:t>
            </a:r>
            <a:r>
              <a:rPr lang="en-US" dirty="0">
                <a:solidFill>
                  <a:schemeClr val="accent1"/>
                </a:solidFill>
              </a:rPr>
              <a:t> – traces of earlier customs that survive in present-day cultures. </a:t>
            </a:r>
            <a:r>
              <a:rPr lang="en-US" dirty="0"/>
              <a:t>The making of pottery is an example of a survival in the sense used by Tylor. </a:t>
            </a:r>
          </a:p>
          <a:p>
            <a:endParaRPr lang="en-US" dirty="0"/>
          </a:p>
          <a:p>
            <a:r>
              <a:rPr lang="en-US" dirty="0"/>
              <a:t>Earlier peoples made their cooking pots out of clay; today we generally make them out of metal because it is more durable, but we still prefer dishes made of clay.</a:t>
            </a:r>
            <a:endParaRPr lang="en-IN" dirty="0"/>
          </a:p>
        </p:txBody>
      </p:sp>
    </p:spTree>
    <p:extLst>
      <p:ext uri="{BB962C8B-B14F-4D97-AF65-F5344CB8AC3E}">
        <p14:creationId xmlns:p14="http://schemas.microsoft.com/office/powerpoint/2010/main" val="9994536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0CAE52-AC23-44FA-ABB8-AB0317A44947}"/>
              </a:ext>
            </a:extLst>
          </p:cNvPr>
          <p:cNvSpPr>
            <a:spLocks noGrp="1"/>
          </p:cNvSpPr>
          <p:nvPr>
            <p:ph type="title"/>
          </p:nvPr>
        </p:nvSpPr>
        <p:spPr/>
        <p:txBody>
          <a:bodyPr/>
          <a:lstStyle/>
          <a:p>
            <a:endParaRPr lang="en-IN"/>
          </a:p>
        </p:txBody>
      </p:sp>
      <p:pic>
        <p:nvPicPr>
          <p:cNvPr id="1026" name="Picture 2" descr="Image result for evolutionism">
            <a:extLst>
              <a:ext uri="{FF2B5EF4-FFF2-40B4-BE49-F238E27FC236}">
                <a16:creationId xmlns:a16="http://schemas.microsoft.com/office/drawing/2014/main" id="{D2014159-0A42-432E-8172-7CDDFEE5E64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98485" y="2210805"/>
            <a:ext cx="8984001" cy="32844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99573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1AA252-D7B8-4091-B100-A967CF20FEA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A91A638-D7B6-4C19-A404-F2D0793ACE8D}"/>
              </a:ext>
            </a:extLst>
          </p:cNvPr>
          <p:cNvSpPr>
            <a:spLocks noGrp="1"/>
          </p:cNvSpPr>
          <p:nvPr>
            <p:ph idx="1"/>
          </p:nvPr>
        </p:nvSpPr>
        <p:spPr/>
        <p:txBody>
          <a:bodyPr/>
          <a:lstStyle/>
          <a:p>
            <a:pPr algn="just"/>
            <a:r>
              <a:rPr lang="en-US" b="1" dirty="0">
                <a:solidFill>
                  <a:srgbClr val="0070C0"/>
                </a:solidFill>
              </a:rPr>
              <a:t>Diffusionism: </a:t>
            </a:r>
            <a:r>
              <a:rPr lang="en-US" dirty="0"/>
              <a:t>Two main schools with a Diffusionist viewpoint were the British and German-Australian. G. E Smith, W.J Perry and WHR River stated most aspects of higher </a:t>
            </a:r>
            <a:r>
              <a:rPr lang="en-US" dirty="0">
                <a:solidFill>
                  <a:srgbClr val="FF0000"/>
                </a:solidFill>
              </a:rPr>
              <a:t>civilization were emerged in Egypt.</a:t>
            </a:r>
            <a:r>
              <a:rPr lang="en-US" dirty="0"/>
              <a:t> It then got diffused through the world through contact with </a:t>
            </a:r>
            <a:r>
              <a:rPr lang="en-US" dirty="0" err="1"/>
              <a:t>Egypytians</a:t>
            </a:r>
            <a:r>
              <a:rPr lang="en-US" dirty="0"/>
              <a:t>. </a:t>
            </a:r>
          </a:p>
          <a:p>
            <a:pPr algn="just"/>
            <a:endParaRPr lang="en-US" dirty="0"/>
          </a:p>
          <a:p>
            <a:pPr algn="just"/>
            <a:r>
              <a:rPr lang="en-US" dirty="0"/>
              <a:t>Geographical culture </a:t>
            </a:r>
            <a:r>
              <a:rPr lang="en-US" dirty="0" err="1"/>
              <a:t>centre</a:t>
            </a:r>
            <a:r>
              <a:rPr lang="en-US" dirty="0"/>
              <a:t> traits were first developed and from which they then diffused outward.</a:t>
            </a:r>
          </a:p>
          <a:p>
            <a:endParaRPr lang="en-IN" dirty="0"/>
          </a:p>
        </p:txBody>
      </p:sp>
    </p:spTree>
    <p:extLst>
      <p:ext uri="{BB962C8B-B14F-4D97-AF65-F5344CB8AC3E}">
        <p14:creationId xmlns:p14="http://schemas.microsoft.com/office/powerpoint/2010/main" val="31529588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D5B7B-6393-4587-9B32-D7BCEB970691}"/>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6315F5B1-1FCF-4528-ADF4-82BE3315583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09999" y="2068182"/>
            <a:ext cx="4863483" cy="3647612"/>
          </a:xfrm>
        </p:spPr>
      </p:pic>
    </p:spTree>
    <p:extLst>
      <p:ext uri="{BB962C8B-B14F-4D97-AF65-F5344CB8AC3E}">
        <p14:creationId xmlns:p14="http://schemas.microsoft.com/office/powerpoint/2010/main" val="14722611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FD25E65-B86F-435F-8035-CACA546EE4FB}"/>
              </a:ext>
            </a:extLst>
          </p:cNvPr>
          <p:cNvSpPr>
            <a:spLocks noGrp="1"/>
          </p:cNvSpPr>
          <p:nvPr>
            <p:ph idx="1"/>
          </p:nvPr>
        </p:nvSpPr>
        <p:spPr>
          <a:xfrm>
            <a:off x="838200" y="1065320"/>
            <a:ext cx="10515600" cy="5111643"/>
          </a:xfrm>
        </p:spPr>
        <p:txBody>
          <a:bodyPr>
            <a:normAutofit fontScale="85000" lnSpcReduction="20000"/>
          </a:bodyPr>
          <a:lstStyle/>
          <a:p>
            <a:r>
              <a:rPr lang="en-US" dirty="0"/>
              <a:t>Diffusionism as an anthropological school of thought, was an attempt to understand the distribution of culture in terms of the origin of culture traits and their spread from one society to another. </a:t>
            </a:r>
          </a:p>
          <a:p>
            <a:endParaRPr lang="en-US" dirty="0"/>
          </a:p>
          <a:p>
            <a:r>
              <a:rPr lang="en-US" dirty="0"/>
              <a:t>Versions of diffusionist thought </a:t>
            </a:r>
            <a:r>
              <a:rPr lang="en-US" dirty="0">
                <a:solidFill>
                  <a:schemeClr val="accent1"/>
                </a:solidFill>
              </a:rPr>
              <a:t>included the conviction that all cultures originated from one culture center (</a:t>
            </a:r>
            <a:r>
              <a:rPr lang="en-US" i="1" dirty="0">
                <a:solidFill>
                  <a:schemeClr val="accent1"/>
                </a:solidFill>
              </a:rPr>
              <a:t>heliocentric diffusion</a:t>
            </a:r>
            <a:r>
              <a:rPr lang="en-US" dirty="0">
                <a:solidFill>
                  <a:schemeClr val="accent1"/>
                </a:solidFill>
              </a:rPr>
              <a:t>); the more reasonable view that cultures originated from a limited number of culture centers </a:t>
            </a:r>
            <a:r>
              <a:rPr lang="en-US" dirty="0"/>
              <a:t>(</a:t>
            </a:r>
            <a:r>
              <a:rPr lang="en-US" i="1" dirty="0"/>
              <a:t>culture circles</a:t>
            </a:r>
            <a:r>
              <a:rPr lang="en-US" dirty="0"/>
              <a:t>); and finally the notion that each society is influenced by others but that the process of diffusion is both contingent and arbitrary</a:t>
            </a:r>
          </a:p>
          <a:p>
            <a:endParaRPr lang="en-US" dirty="0"/>
          </a:p>
          <a:p>
            <a:r>
              <a:rPr lang="en-US" dirty="0"/>
              <a:t>Studying these very diverse cultures stimulated an interest in discerning how humans progressed from primeval conditions to “superior” states.</a:t>
            </a:r>
          </a:p>
          <a:p>
            <a:endParaRPr lang="en-US" dirty="0"/>
          </a:p>
          <a:p>
            <a:r>
              <a:rPr lang="en-US" dirty="0"/>
              <a:t>Some Social Evolutionists, on the other hand, proposed that the </a:t>
            </a:r>
            <a:r>
              <a:rPr lang="en-US" dirty="0">
                <a:solidFill>
                  <a:schemeClr val="accent1"/>
                </a:solidFill>
              </a:rPr>
              <a:t>“psychic unity of mankind”  </a:t>
            </a:r>
            <a:r>
              <a:rPr lang="en-US" dirty="0"/>
              <a:t>meant that since all human beings share the same psychological traits, they are all equally likely to innovate</a:t>
            </a:r>
          </a:p>
          <a:p>
            <a:endParaRPr lang="en-US" dirty="0"/>
          </a:p>
          <a:p>
            <a:endParaRPr lang="en-IN" dirty="0"/>
          </a:p>
        </p:txBody>
      </p:sp>
    </p:spTree>
    <p:extLst>
      <p:ext uri="{BB962C8B-B14F-4D97-AF65-F5344CB8AC3E}">
        <p14:creationId xmlns:p14="http://schemas.microsoft.com/office/powerpoint/2010/main" val="34333986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990601"/>
            <a:ext cx="8229600" cy="5135563"/>
          </a:xfrm>
        </p:spPr>
        <p:txBody>
          <a:bodyPr>
            <a:normAutofit/>
          </a:bodyPr>
          <a:lstStyle/>
          <a:p>
            <a:pPr algn="just">
              <a:buNone/>
            </a:pPr>
            <a:r>
              <a:rPr lang="en-US" sz="2400" b="1" dirty="0">
                <a:solidFill>
                  <a:srgbClr val="0070C0"/>
                </a:solidFill>
              </a:rPr>
              <a:t>Functionalism:  </a:t>
            </a:r>
            <a:r>
              <a:rPr lang="en-US" sz="2400" dirty="0"/>
              <a:t>Functionalism in social science looks for part (function) some aspects of culture or social life plays in maintaining a cultural system. </a:t>
            </a:r>
          </a:p>
          <a:p>
            <a:pPr algn="just">
              <a:buNone/>
            </a:pPr>
            <a:endParaRPr lang="en-US" sz="2400" dirty="0"/>
          </a:p>
          <a:p>
            <a:pPr algn="just"/>
            <a:r>
              <a:rPr lang="en-US" sz="2400" dirty="0"/>
              <a:t>British anthropologists </a:t>
            </a:r>
            <a:r>
              <a:rPr lang="en-US" sz="2400" dirty="0" err="1"/>
              <a:t>Bronislaw</a:t>
            </a:r>
            <a:r>
              <a:rPr lang="en-US" sz="2400" dirty="0"/>
              <a:t> Malinowski (1884-1942): All cultural traits serve needs of individuals in a society.  The function of a culture trait is its ability to satisfy basic needs such as nutrition, bodily comfort, reproduction, growth, safety</a:t>
            </a:r>
          </a:p>
          <a:p>
            <a:pPr algn="just"/>
            <a:endParaRPr lang="en-US" sz="2400" dirty="0"/>
          </a:p>
          <a:p>
            <a:pPr algn="just"/>
            <a:r>
              <a:rPr lang="en-US" sz="2400" dirty="0"/>
              <a:t>AR Radcliff Brown (1881-1955): Various aspects of social </a:t>
            </a:r>
            <a:r>
              <a:rPr lang="en-US" sz="2400" dirty="0" err="1"/>
              <a:t>behaviour</a:t>
            </a:r>
            <a:r>
              <a:rPr lang="en-US" sz="2400" dirty="0"/>
              <a:t> maintain a society’s social structure. The total network of existing social relationships in a society.</a:t>
            </a:r>
            <a:endParaRPr lang="en-US" b="1" dirty="0">
              <a:solidFill>
                <a:srgbClr val="0070C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4BCA95-D0DF-4F31-801C-DC04E5B44363}"/>
              </a:ext>
            </a:extLst>
          </p:cNvPr>
          <p:cNvSpPr>
            <a:spLocks noGrp="1"/>
          </p:cNvSpPr>
          <p:nvPr>
            <p:ph type="title"/>
          </p:nvPr>
        </p:nvSpPr>
        <p:spPr/>
        <p:txBody>
          <a:bodyPr/>
          <a:lstStyle/>
          <a:p>
            <a:pPr algn="ctr"/>
            <a:r>
              <a:rPr lang="en-IN" dirty="0"/>
              <a:t>How function of society work as per functionalism </a:t>
            </a:r>
          </a:p>
        </p:txBody>
      </p:sp>
      <p:sp>
        <p:nvSpPr>
          <p:cNvPr id="3" name="Content Placeholder 2">
            <a:extLst>
              <a:ext uri="{FF2B5EF4-FFF2-40B4-BE49-F238E27FC236}">
                <a16:creationId xmlns:a16="http://schemas.microsoft.com/office/drawing/2014/main" id="{4E3B9D14-2661-4934-84AC-D6B8BA597B9A}"/>
              </a:ext>
            </a:extLst>
          </p:cNvPr>
          <p:cNvSpPr>
            <a:spLocks noGrp="1"/>
          </p:cNvSpPr>
          <p:nvPr>
            <p:ph idx="1"/>
          </p:nvPr>
        </p:nvSpPr>
        <p:spPr/>
        <p:txBody>
          <a:bodyPr/>
          <a:lstStyle/>
          <a:p>
            <a:pPr marL="0" indent="0">
              <a:buNone/>
            </a:pPr>
            <a:r>
              <a:rPr lang="en-IN" dirty="0">
                <a:hlinkClick r:id="rId2"/>
              </a:rPr>
              <a:t>https://www.khanacademy.org/test-prep/mcat/society-and-culture/social-structures/v/functionalism</a:t>
            </a:r>
            <a:r>
              <a:rPr lang="en-IN" dirty="0"/>
              <a:t> </a:t>
            </a:r>
          </a:p>
        </p:txBody>
      </p:sp>
    </p:spTree>
    <p:extLst>
      <p:ext uri="{BB962C8B-B14F-4D97-AF65-F5344CB8AC3E}">
        <p14:creationId xmlns:p14="http://schemas.microsoft.com/office/powerpoint/2010/main" val="1407152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78AAEED5A4CF04CBC5250646B27184A" ma:contentTypeVersion="2" ma:contentTypeDescription="Create a new document." ma:contentTypeScope="" ma:versionID="87287876fde5fd11051c6dad2a1142fc">
  <xsd:schema xmlns:xsd="http://www.w3.org/2001/XMLSchema" xmlns:xs="http://www.w3.org/2001/XMLSchema" xmlns:p="http://schemas.microsoft.com/office/2006/metadata/properties" xmlns:ns2="cca209b4-5564-40de-9c5c-61802ab54d9a" targetNamespace="http://schemas.microsoft.com/office/2006/metadata/properties" ma:root="true" ma:fieldsID="1489c740147562f9fae2716b60859039" ns2:_="">
    <xsd:import namespace="cca209b4-5564-40de-9c5c-61802ab54d9a"/>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ca209b4-5564-40de-9c5c-61802ab54d9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2FCE1D8-199B-444C-8750-CC0B5FDD8DB4}"/>
</file>

<file path=customXml/itemProps2.xml><?xml version="1.0" encoding="utf-8"?>
<ds:datastoreItem xmlns:ds="http://schemas.openxmlformats.org/officeDocument/2006/customXml" ds:itemID="{325A7F47-8F0E-4B2F-ACE2-EA16B5C07832}"/>
</file>

<file path=customXml/itemProps3.xml><?xml version="1.0" encoding="utf-8"?>
<ds:datastoreItem xmlns:ds="http://schemas.openxmlformats.org/officeDocument/2006/customXml" ds:itemID="{3A7E4F9C-B2CC-4368-9678-B3E04B3A49F9}"/>
</file>

<file path=docProps/app.xml><?xml version="1.0" encoding="utf-8"?>
<Properties xmlns="http://schemas.openxmlformats.org/officeDocument/2006/extended-properties" xmlns:vt="http://schemas.openxmlformats.org/officeDocument/2006/docPropsVTypes">
  <TotalTime>0</TotalTime>
  <Words>784</Words>
  <Application>Microsoft Office PowerPoint</Application>
  <PresentationFormat>Widescreen</PresentationFormat>
  <Paragraphs>43</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Cultural school of thought</vt:lpstr>
      <vt:lpstr>Theory of Culture </vt:lpstr>
      <vt:lpstr>PowerPoint Presentation</vt:lpstr>
      <vt:lpstr>PowerPoint Presentation</vt:lpstr>
      <vt:lpstr>PowerPoint Presentation</vt:lpstr>
      <vt:lpstr>PowerPoint Presentation</vt:lpstr>
      <vt:lpstr>PowerPoint Presentation</vt:lpstr>
      <vt:lpstr>PowerPoint Presentation</vt:lpstr>
      <vt:lpstr>How function of society work as per functionalism </vt:lpstr>
      <vt:lpstr>PowerPoint Presentation</vt:lpstr>
      <vt:lpstr>Studying culture: Malinowski with Trobriand Islanders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Cultural school of thought</dc:title>
  <dc:creator>madhulika sahoo</dc:creator>
  <cp:lastModifiedBy>madhulika sahoo</cp:lastModifiedBy>
  <cp:revision>14</cp:revision>
  <dcterms:created xsi:type="dcterms:W3CDTF">2019-07-17T03:00:58Z</dcterms:created>
  <dcterms:modified xsi:type="dcterms:W3CDTF">2019-12-17T07:22:05Z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0x010100C78AAEED5A4CF04CBC5250646B27184A</vt:lpwstr>
  </property>
</Properties>
</file>