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5DCC-0B5E-5247-ABF3-4E92CA9B6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60A8D-E60E-F14F-86AE-E35193A49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D4F3D-8105-6542-A6CA-FE7AB0661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5167-0F77-A242-B50B-DDECD3393D94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9A17F-1898-DC4C-90A6-B99438A1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455B0-B701-C246-BEEA-9C1F2555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D0F5-7E8F-1241-A683-E97C0CD269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6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14BE-6C2D-E74D-8FF1-EA8D0F07A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F52C2-F7CC-2D4F-989C-C119BF6DE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28509-3122-484F-B671-3CF80A5D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5167-0F77-A242-B50B-DDECD3393D94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4E884-18A6-404E-8C80-5F9B5622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8CA-6EA2-424F-9E15-D92A360C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D0F5-7E8F-1241-A683-E97C0CD269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9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74106E-B077-D646-846E-58C0B8D70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241C5-25D3-4D49-A657-6362230A9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057F0-3A5C-C346-9075-87A69825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5167-0F77-A242-B50B-DDECD3393D94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EEC5C-C0F8-AB4D-818D-563768DF8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4B798-BD14-174C-B701-FA94E1AD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D0F5-7E8F-1241-A683-E97C0CD269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5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D54F2-9249-A846-A2B3-DFF966BB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0CC1F-46F2-2B45-A5D9-8C125A479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1F6A0-C73A-A84D-907E-5D9AB195C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5167-0F77-A242-B50B-DDECD3393D94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A2D7B-2FF7-8441-BBDB-2FBF724E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CB674-8F8B-8349-AC00-9AF09A477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D0F5-7E8F-1241-A683-E97C0CD269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491C6-2C05-4146-9DFA-7C1B745EC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D1C3A-7E6E-764F-A997-589B6B2C0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3B015-07D5-5949-AA7F-2595B295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5167-0F77-A242-B50B-DDECD3393D94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8DFBC-9C81-C24A-A86B-3EEE096C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34A65-C4CF-9B40-93B5-909120F0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D0F5-7E8F-1241-A683-E97C0CD269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0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D1A0-FF10-D640-AE51-88F434865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60312-9701-B14B-96A8-2ACC60E4E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ABE86-1BEB-5D4B-B7ED-516BFE4FA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C4428-89DA-8945-BE7B-3AF71796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5167-0F77-A242-B50B-DDECD3393D94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4DF45-6742-A140-917A-E32980B92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D4C73-2E89-A64A-A46A-A66AB6A0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D0F5-7E8F-1241-A683-E97C0CD269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AEFFD-E94D-8E4D-8B74-8FE0D6A2F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68CF6-246A-0946-8929-75457B729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034F5-5218-6B47-BE2F-997C3C118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9A248C-2594-0A4C-95A7-E80881A30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2471C-B7A6-B04D-8F03-5C850B05D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04ADD3-F45D-BF44-8FF4-8985B2EE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5167-0F77-A242-B50B-DDECD3393D94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AFF8D6-176A-8E4E-A631-FB3F627B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D8C080-0F4E-714A-9BB5-C9C281D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D0F5-7E8F-1241-A683-E97C0CD269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3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0962-C273-AC40-A86D-60DCFF2DB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045FB3-F491-DA4C-8B82-06C1D5E6D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5167-0F77-A242-B50B-DDECD3393D94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AD19F-F693-6C4E-BA18-0306959C7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7D278-9154-3043-B9BB-2C3FF26A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D0F5-7E8F-1241-A683-E97C0CD269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9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4B6B78-F3F8-1545-BE27-AA56C340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5167-0F77-A242-B50B-DDECD3393D94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2924B1-5773-E742-94F6-F868EAC59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528E8-059C-3040-BFA6-D844017B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D0F5-7E8F-1241-A683-E97C0CD269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0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52C18-E8E7-184F-A206-3AECDB432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C7CB8-D7A2-D942-BD55-C2BC3AF77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19E66-6BE9-C848-930D-5B14ADCEE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A2D58-0F11-5F4B-A605-793EB1A68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5167-0F77-A242-B50B-DDECD3393D94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9F129-6E71-C94A-AAB6-E27CA41E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E4A21-AB8F-4F44-B978-4FD59C3B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D0F5-7E8F-1241-A683-E97C0CD269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2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F03DD-00ED-A848-8DD3-4AF8007C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FF53B-C01C-8A46-8B6E-DA87902C5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8C086-148D-EB41-B83D-40E7ED5F0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2715F-81DD-484F-9308-BF12CADF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5167-0F77-A242-B50B-DDECD3393D94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F2010-2A1D-254E-B06B-4850E326E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BF916-FA00-A143-BC11-AD57B8B5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D0F5-7E8F-1241-A683-E97C0CD269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1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A918D-A358-874D-9D57-DCD9B7ABF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038D9-7F54-C643-BBA8-F4120427B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4657A-B57D-9E41-A84C-DE16E08D5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15167-0F77-A242-B50B-DDECD3393D94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88B5B-07F6-BC48-BB7E-B798B8AC8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FEA8D-FE29-D144-93FB-8F8FE79C6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8D0F5-7E8F-1241-A683-E97C0CD269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imrohtak.ac.in/wp-content/uploads/2011/09/dbm2010.pdf" TargetMode="External"/><Relationship Id="rId2" Type="http://schemas.openxmlformats.org/officeDocument/2006/relationships/hyperlink" Target="https://www.thehindu.com/news/national/hindutva-leaders-raise-questions-on-secularism/article7678581.e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rekshaa.in/effects-of-westernization-on-indian-culture-and-traditions-arts-lifestyle-clothing-food-festivals-rituals-religion-practices-languag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7E8A-3C25-7C45-AAF0-50B081BA8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44637"/>
          </a:xfrm>
        </p:spPr>
        <p:txBody>
          <a:bodyPr>
            <a:normAutofit/>
          </a:bodyPr>
          <a:lstStyle/>
          <a:p>
            <a:r>
              <a:rPr lang="en-US" sz="5400" b="1" dirty="0"/>
              <a:t>Social change in modern India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879DC-75B6-EC46-9F95-98EC8F640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8600"/>
            <a:ext cx="9144000" cy="1219200"/>
          </a:xfrm>
        </p:spPr>
        <p:txBody>
          <a:bodyPr/>
          <a:lstStyle/>
          <a:p>
            <a:r>
              <a:rPr lang="en-US" dirty="0"/>
              <a:t>Module 4-part  II</a:t>
            </a:r>
          </a:p>
        </p:txBody>
      </p:sp>
    </p:spTree>
    <p:extLst>
      <p:ext uri="{BB962C8B-B14F-4D97-AF65-F5344CB8AC3E}">
        <p14:creationId xmlns:p14="http://schemas.microsoft.com/office/powerpoint/2010/main" val="298950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34925-D2D4-3E4C-8AD9-62BAB0B96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15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Democratization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DB925-4B27-ED49-A20C-AB0CC8D87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176"/>
            <a:ext cx="10515600" cy="4697787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accent1"/>
                </a:solidFill>
              </a:rPr>
              <a:t>Democracy been </a:t>
            </a:r>
            <a:r>
              <a:rPr lang="en-US" dirty="0">
                <a:solidFill>
                  <a:schemeClr val="accent1"/>
                </a:solidFill>
              </a:rPr>
              <a:t>very important aspects of social change</a:t>
            </a:r>
            <a:r>
              <a:rPr lang="en-US" dirty="0"/>
              <a:t> and modernization in </a:t>
            </a:r>
            <a:r>
              <a:rPr lang="en-US" dirty="0" smtClean="0"/>
              <a:t>India </a:t>
            </a:r>
            <a:r>
              <a:rPr lang="en-US" dirty="0"/>
              <a:t>and democratization have</a:t>
            </a:r>
          </a:p>
          <a:p>
            <a:pPr algn="just"/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Adoption of adult and universal franchise was a revolutionary step </a:t>
            </a:r>
            <a:r>
              <a:rPr lang="en-US" dirty="0"/>
              <a:t>forward in the path of democratization.</a:t>
            </a:r>
          </a:p>
          <a:p>
            <a:pPr algn="just"/>
            <a:r>
              <a:rPr lang="en-US" dirty="0"/>
              <a:t>Adult franchise: </a:t>
            </a:r>
            <a:r>
              <a:rPr lang="en-US" dirty="0">
                <a:solidFill>
                  <a:schemeClr val="accent1"/>
                </a:solidFill>
              </a:rPr>
              <a:t>All adults have the right to elect their representatives, the right of vote is called franchise, equality is the basic principle of democracy.</a:t>
            </a:r>
          </a:p>
          <a:p>
            <a:pPr algn="just"/>
            <a:r>
              <a:rPr lang="en-US" dirty="0"/>
              <a:t>Legal abolition of </a:t>
            </a:r>
            <a:r>
              <a:rPr lang="en-US" dirty="0" err="1"/>
              <a:t>untouchability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Reservation of seats for STs, SCs and OBCs in all legislatures improvement of under privileged communities.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93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Democracy guarantees some basic rights and freedom for individuals and its voters. These rights are known as fundamental rights. India is the biggest democracy in the world, with a population of over one billion. India, a union of states, is a </a:t>
            </a:r>
            <a:r>
              <a:rPr lang="en-US" b="1" dirty="0"/>
              <a:t>sovereign socialist, secular, democratic, republic, with a parliamentary system of government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India’s </a:t>
            </a:r>
            <a:r>
              <a:rPr lang="en-US" dirty="0"/>
              <a:t>turn to “</a:t>
            </a:r>
            <a:r>
              <a:rPr lang="en-US" b="1" dirty="0"/>
              <a:t>illiberal democracy</a:t>
            </a:r>
            <a:r>
              <a:rPr lang="en-US" dirty="0"/>
              <a:t>” has laid bare the ruptures inside Prime Minister Modi’s majoritarian politics. The very lifeblood of his political constituency is the activation of a muscular Hindu identity, an </a:t>
            </a:r>
            <a:r>
              <a:rPr lang="en-US" dirty="0" smtClean="0"/>
              <a:t>identity </a:t>
            </a:r>
            <a:r>
              <a:rPr lang="en-US" dirty="0"/>
              <a:t>shaped in stark opposition to </a:t>
            </a:r>
            <a:r>
              <a:rPr lang="en-US" dirty="0" err="1"/>
              <a:t>Nehruvian</a:t>
            </a:r>
            <a:r>
              <a:rPr lang="en-US" dirty="0"/>
              <a:t> India in more ways than one.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679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93CBD-22CA-0642-ACF3-0D1BFB49E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pPr algn="ctr"/>
            <a:r>
              <a:rPr lang="en-US" sz="4000" b="1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D3212-D9C7-BA40-AA86-25BC96704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324"/>
            <a:ext cx="10515600" cy="479863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https://www.thehindu.com/news/national/hindutva-leaders-raise-questions-on-secularism/article7678581.ece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http://www.iimrohtak.ac.in/wp-content/uploads/2011/09/dbm2010.pdf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http://prekshaa.in/effects-of-westernization-on-indian-culture-and-traditions-arts-lifestyle-clothing-food-festivals-rituals-religion-practices-language/#.W3T9n7h9jIU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187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5C4FB-A821-B448-A566-9808E2C90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/>
              <a:t>Social changes in India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3514A-AAF4-8B43-ACE0-945A4E013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Social systems are always in the process of change.</a:t>
            </a:r>
          </a:p>
          <a:p>
            <a:endParaRPr lang="en-US"/>
          </a:p>
          <a:p>
            <a:r>
              <a:rPr lang="en-US"/>
              <a:t>Contemporary Indian society is changing rapidly .</a:t>
            </a:r>
          </a:p>
          <a:p>
            <a:endParaRPr lang="en-US"/>
          </a:p>
          <a:p>
            <a:r>
              <a:rPr lang="en-US"/>
              <a:t>This change is taking place both in structure and functioning. Social institutions and values are changing in India.</a:t>
            </a:r>
          </a:p>
          <a:p>
            <a:endParaRPr lang="en-US"/>
          </a:p>
          <a:p>
            <a:r>
              <a:rPr lang="en-US"/>
              <a:t>Such as caste, family, marriage system, village community  changing Into important respects.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4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D3910-AD12-B542-90DB-4FB7AC76B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Westernization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E9664-04FC-4046-85C0-890AB857A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Otherwise known as Europeanization or </a:t>
            </a:r>
            <a:r>
              <a:rPr lang="en-US" dirty="0" err="1"/>
              <a:t>occidentalization</a:t>
            </a:r>
            <a:r>
              <a:rPr lang="en-US" dirty="0"/>
              <a:t> meaning western world.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is a process of all cultural changes and institutional innovations in India as this country came into political and cultural contact with the western nations especially Britain. Acculturation and enculturation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Changes occurring in technology, institutions, ideology and values.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Westernization includes </a:t>
            </a:r>
            <a:r>
              <a:rPr lang="en-US" dirty="0">
                <a:solidFill>
                  <a:schemeClr val="accent1"/>
                </a:solidFill>
              </a:rPr>
              <a:t>a scientific approach, emphasis on materialism rather on spiritualism, individualism, liberal approach towards various problems of society, humanism, equality.</a:t>
            </a:r>
          </a:p>
        </p:txBody>
      </p:sp>
    </p:spTree>
    <p:extLst>
      <p:ext uri="{BB962C8B-B14F-4D97-AF65-F5344CB8AC3E}">
        <p14:creationId xmlns:p14="http://schemas.microsoft.com/office/powerpoint/2010/main" val="44310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217C7-8747-5D4A-8DB2-7B1E560F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/>
              <a:t>Impact</a:t>
            </a:r>
            <a:r>
              <a:rPr lang="en-US" b="1" dirty="0"/>
              <a:t> </a:t>
            </a:r>
            <a:r>
              <a:rPr lang="en-US" sz="3200" b="1" dirty="0"/>
              <a:t>of</a:t>
            </a:r>
            <a:r>
              <a:rPr lang="en-US" b="1" dirty="0"/>
              <a:t> </a:t>
            </a:r>
            <a:r>
              <a:rPr lang="en-US" sz="3200" b="1" dirty="0"/>
              <a:t>westernization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8FB59-C032-3E49-B145-37AFDB559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166" y="2319618"/>
            <a:ext cx="10515600" cy="453838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Influenced on caste system</a:t>
            </a:r>
          </a:p>
          <a:p>
            <a:pPr algn="just"/>
            <a:r>
              <a:rPr lang="en-US" dirty="0"/>
              <a:t>Promotion of </a:t>
            </a:r>
            <a:r>
              <a:rPr lang="en-US" dirty="0">
                <a:solidFill>
                  <a:schemeClr val="accent1"/>
                </a:solidFill>
              </a:rPr>
              <a:t>social reform movements</a:t>
            </a:r>
          </a:p>
          <a:p>
            <a:pPr algn="just"/>
            <a:r>
              <a:rPr lang="en-US" dirty="0"/>
              <a:t>Economic sphere: industry, land management, variety in cultivation, market economy, new economy policy, globalizations</a:t>
            </a:r>
          </a:p>
          <a:p>
            <a:pPr algn="just"/>
            <a:r>
              <a:rPr lang="en-US" dirty="0"/>
              <a:t>Political sphere: promotion of </a:t>
            </a:r>
            <a:r>
              <a:rPr lang="en-US" dirty="0">
                <a:solidFill>
                  <a:schemeClr val="accent1"/>
                </a:solidFill>
              </a:rPr>
              <a:t>democratic values and ideals, social justice, national consciousness</a:t>
            </a:r>
          </a:p>
          <a:p>
            <a:pPr algn="just"/>
            <a:r>
              <a:rPr lang="en-US" dirty="0"/>
              <a:t>Increase in </a:t>
            </a:r>
            <a:r>
              <a:rPr lang="en-US" dirty="0">
                <a:solidFill>
                  <a:schemeClr val="accent1"/>
                </a:solidFill>
              </a:rPr>
              <a:t>westernization accelerates the process of </a:t>
            </a:r>
            <a:r>
              <a:rPr lang="en-US" dirty="0" err="1">
                <a:solidFill>
                  <a:schemeClr val="accent1"/>
                </a:solidFill>
              </a:rPr>
              <a:t>sanskritization</a:t>
            </a:r>
            <a:endParaRPr lang="en-US" dirty="0">
              <a:solidFill>
                <a:schemeClr val="accent1"/>
              </a:solidFill>
            </a:endParaRPr>
          </a:p>
          <a:p>
            <a:pPr marL="0" indent="0" algn="just">
              <a:buNone/>
            </a:pPr>
            <a:r>
              <a:rPr lang="en-US" dirty="0"/>
              <a:t>e.g. many high castes people those are exposed to westernization through English education are seen giving up their traditional life style and caste rites</a:t>
            </a:r>
          </a:p>
          <a:p>
            <a:pPr algn="just"/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377AA55-93C7-F04D-94C2-DF21BE1F2A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04800"/>
            <a:ext cx="3161201" cy="284021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2DDCEC1-E3BC-C94A-9EF5-5A13C14685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4187" b="-2299"/>
          <a:stretch/>
        </p:blipFill>
        <p:spPr>
          <a:xfrm>
            <a:off x="122123" y="0"/>
            <a:ext cx="3457015" cy="231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56B3E-3F53-1A42-9FAF-B3D81F033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243"/>
          </a:xfrm>
        </p:spPr>
        <p:txBody>
          <a:bodyPr>
            <a:normAutofit/>
          </a:bodyPr>
          <a:lstStyle/>
          <a:p>
            <a:pPr algn="ctr"/>
            <a:r>
              <a:rPr lang="en-US" sz="4000" b="1"/>
              <a:t>Modernization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950AD-CE91-004E-ADC4-D262B0F35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2368"/>
            <a:ext cx="10692653" cy="4714595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Dominant theme after second world war </a:t>
            </a:r>
            <a:r>
              <a:rPr lang="en-US" sz="2400" dirty="0">
                <a:solidFill>
                  <a:schemeClr val="accent1"/>
                </a:solidFill>
              </a:rPr>
              <a:t>1950s and 60s</a:t>
            </a:r>
          </a:p>
          <a:p>
            <a:pPr algn="just"/>
            <a:r>
              <a:rPr lang="en-US" sz="2400" dirty="0"/>
              <a:t>Central concept in the sociology of development, </a:t>
            </a:r>
            <a:r>
              <a:rPr lang="en-US" sz="2400" dirty="0" err="1"/>
              <a:t>refering</a:t>
            </a:r>
            <a:r>
              <a:rPr lang="en-US" sz="2400" dirty="0"/>
              <a:t> to the interactive process of </a:t>
            </a:r>
            <a:r>
              <a:rPr lang="en-US" sz="2400" dirty="0">
                <a:solidFill>
                  <a:schemeClr val="accent1"/>
                </a:solidFill>
              </a:rPr>
              <a:t>economic growth and social change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Modernization deals with the effects of economic development on traditional social structures and values. Related to industrialization.</a:t>
            </a:r>
          </a:p>
          <a:p>
            <a:pPr algn="just"/>
            <a:r>
              <a:rPr lang="en-US" sz="2400" dirty="0"/>
              <a:t>According to some scholar </a:t>
            </a:r>
            <a:r>
              <a:rPr lang="en-US" sz="2400" dirty="0">
                <a:solidFill>
                  <a:schemeClr val="accent1"/>
                </a:solidFill>
              </a:rPr>
              <a:t>Modernization is the child of westernization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/>
              <a:t>Learner (1958) three features  constitute the core of modernized </a:t>
            </a:r>
            <a:r>
              <a:rPr lang="en-US" sz="2400" dirty="0">
                <a:solidFill>
                  <a:schemeClr val="accent1"/>
                </a:solidFill>
              </a:rPr>
              <a:t>personality- empathy, mobility and high participation.</a:t>
            </a:r>
          </a:p>
          <a:p>
            <a:pPr algn="just"/>
            <a:r>
              <a:rPr lang="en-US" sz="2400" dirty="0"/>
              <a:t>Empathy is the capacity to see things as others  see them. All societies posses this capacity in some  measure, but to sharpen and strengthen, it can make </a:t>
            </a:r>
            <a:r>
              <a:rPr lang="en-US" sz="2400" dirty="0">
                <a:solidFill>
                  <a:schemeClr val="accent1"/>
                </a:solidFill>
              </a:rPr>
              <a:t>qualitative change in human interaction. Such a change  is desired in modernized societies</a:t>
            </a:r>
            <a:r>
              <a:rPr lang="en-US" sz="2400" dirty="0"/>
              <a:t>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FCC5BFB-C0C5-F348-8273-92926A6985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0"/>
          <a:stretch/>
        </p:blipFill>
        <p:spPr>
          <a:xfrm>
            <a:off x="9848183" y="0"/>
            <a:ext cx="1682669" cy="200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08BC3-6DE1-654F-B402-D4293E4B7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07676"/>
            <a:ext cx="10524565" cy="526928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 second attribute, mobility does not refer only to geographical mobility it is used in a more comprehensive sense. The imperatives of change </a:t>
            </a:r>
            <a:r>
              <a:rPr lang="en-US" dirty="0">
                <a:solidFill>
                  <a:schemeClr val="accent1"/>
                </a:solidFill>
              </a:rPr>
              <a:t>demand a capacity to assume as occasions demand new statuses and learn to play associated roles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third attribute, </a:t>
            </a:r>
            <a:r>
              <a:rPr lang="en-US" dirty="0">
                <a:solidFill>
                  <a:schemeClr val="accent1"/>
                </a:solidFill>
              </a:rPr>
              <a:t>high participation refers to the increased role of individuals in realizing social goals and objectives in more active ways</a:t>
            </a:r>
            <a:r>
              <a:rPr lang="en-US" dirty="0"/>
              <a:t>. High participation requires the capacity  in individuals to </a:t>
            </a:r>
            <a:r>
              <a:rPr lang="en-US" dirty="0" err="1"/>
              <a:t>visualise</a:t>
            </a:r>
            <a:r>
              <a:rPr lang="en-US" dirty="0"/>
              <a:t> new goals or altered objectives and modify their roles accordingly.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Modernized societies operate through </a:t>
            </a:r>
            <a:r>
              <a:rPr lang="en-US" dirty="0">
                <a:solidFill>
                  <a:schemeClr val="accent1"/>
                </a:solidFill>
              </a:rPr>
              <a:t>institutional structures that are capable of continuously absorbing the changes that are inherent in the process of modernization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4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7E1A-4926-C94C-A857-19B340BDB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154"/>
          </a:xfrm>
        </p:spPr>
        <p:txBody>
          <a:bodyPr>
            <a:normAutofit/>
          </a:bodyPr>
          <a:lstStyle/>
          <a:p>
            <a:pPr algn="ctr"/>
            <a:r>
              <a:rPr lang="en-US" sz="3600" b="1"/>
              <a:t>Impact of modernization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18EAA-7309-E747-BCD9-765DC5919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523" y="1294280"/>
            <a:ext cx="10515600" cy="4563316"/>
          </a:xfrm>
        </p:spPr>
        <p:txBody>
          <a:bodyPr/>
          <a:lstStyle/>
          <a:p>
            <a:pPr algn="just"/>
            <a:r>
              <a:rPr lang="en-US" dirty="0"/>
              <a:t>Regional imbalances</a:t>
            </a:r>
          </a:p>
          <a:p>
            <a:pPr algn="just"/>
            <a:r>
              <a:rPr lang="en-US" dirty="0"/>
              <a:t>Benefits of modernization appear to have received little serious thought.</a:t>
            </a:r>
          </a:p>
          <a:p>
            <a:pPr algn="just"/>
            <a:r>
              <a:rPr lang="en-US" dirty="0"/>
              <a:t>Growing rich and poor gap. </a:t>
            </a:r>
            <a:r>
              <a:rPr lang="en-US" dirty="0">
                <a:solidFill>
                  <a:schemeClr val="accent1"/>
                </a:solidFill>
              </a:rPr>
              <a:t>Growing elitism and less humanitarian</a:t>
            </a:r>
            <a:r>
              <a:rPr lang="en-US" dirty="0"/>
              <a:t>. </a:t>
            </a:r>
          </a:p>
          <a:p>
            <a:pPr algn="just"/>
            <a:r>
              <a:rPr lang="en-US" dirty="0">
                <a:solidFill>
                  <a:schemeClr val="accent1"/>
                </a:solidFill>
              </a:rPr>
              <a:t>Rampant corruption and nepotism (regionalism)</a:t>
            </a:r>
            <a:r>
              <a:rPr lang="en-US" dirty="0"/>
              <a:t>. Rising tied of religious communalism and fundamentalism e.g. </a:t>
            </a:r>
            <a:r>
              <a:rPr lang="en-US" dirty="0" err="1"/>
              <a:t>Babri</a:t>
            </a:r>
            <a:r>
              <a:rPr lang="en-US" dirty="0"/>
              <a:t> </a:t>
            </a:r>
            <a:r>
              <a:rPr lang="en-US" dirty="0" err="1"/>
              <a:t>masjid</a:t>
            </a:r>
            <a:r>
              <a:rPr lang="en-US" dirty="0"/>
              <a:t>-Ram </a:t>
            </a:r>
            <a:r>
              <a:rPr lang="en-US" dirty="0" err="1"/>
              <a:t>Janmabhomi</a:t>
            </a:r>
            <a:r>
              <a:rPr lang="en-US" dirty="0"/>
              <a:t> dispute and other recent communal violence.</a:t>
            </a:r>
          </a:p>
          <a:p>
            <a:pPr algn="just"/>
            <a:r>
              <a:rPr lang="en-US" dirty="0"/>
              <a:t>On the contrary </a:t>
            </a:r>
            <a:r>
              <a:rPr lang="en-US" dirty="0">
                <a:solidFill>
                  <a:schemeClr val="accent1"/>
                </a:solidFill>
              </a:rPr>
              <a:t>modern Indian society is more scientific society.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7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957F5-A644-A24E-8EEF-054B80CD7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Secularization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9FB2A-9469-2C4F-A820-5E3EDC0EA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r>
              <a:rPr lang="en-US" dirty="0"/>
              <a:t>Intimately related to westernization. It is the </a:t>
            </a:r>
            <a:r>
              <a:rPr lang="en-US" dirty="0">
                <a:solidFill>
                  <a:schemeClr val="accent1"/>
                </a:solidFill>
              </a:rPr>
              <a:t>transformation of a society from religious to nonreligious values </a:t>
            </a:r>
            <a:r>
              <a:rPr lang="en-US" dirty="0"/>
              <a:t>and secular institutions.</a:t>
            </a:r>
          </a:p>
          <a:p>
            <a:r>
              <a:rPr lang="en-US" dirty="0"/>
              <a:t>Got imputes during British rule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rise of nationalism  and national movements for freedom</a:t>
            </a:r>
            <a:r>
              <a:rPr lang="en-US" dirty="0"/>
              <a:t> gave further imputes to secularization.</a:t>
            </a:r>
          </a:p>
          <a:p>
            <a:r>
              <a:rPr lang="en-US" dirty="0"/>
              <a:t>To give freedom of religion to everyone and for equality of religion, India was declared a secular country. </a:t>
            </a:r>
          </a:p>
          <a:p>
            <a:r>
              <a:rPr lang="en-US" dirty="0"/>
              <a:t>Word Secular was </a:t>
            </a:r>
            <a:r>
              <a:rPr lang="en-US" dirty="0">
                <a:solidFill>
                  <a:schemeClr val="accent1"/>
                </a:solidFill>
              </a:rPr>
              <a:t>added into the preamble by 42</a:t>
            </a:r>
            <a:r>
              <a:rPr lang="en-US" baseline="30000" dirty="0">
                <a:solidFill>
                  <a:schemeClr val="accent1"/>
                </a:solidFill>
              </a:rPr>
              <a:t>nd</a:t>
            </a:r>
            <a:r>
              <a:rPr lang="en-US" dirty="0">
                <a:solidFill>
                  <a:schemeClr val="accent1"/>
                </a:solidFill>
              </a:rPr>
              <a:t> amendment 1976 to bring equality to all religions in India </a:t>
            </a:r>
          </a:p>
          <a:p>
            <a:r>
              <a:rPr lang="en-US" dirty="0"/>
              <a:t>Secularization is the </a:t>
            </a:r>
            <a:r>
              <a:rPr lang="en-US" dirty="0">
                <a:solidFill>
                  <a:schemeClr val="accent1"/>
                </a:solidFill>
              </a:rPr>
              <a:t>by-product of westernization and </a:t>
            </a:r>
            <a:r>
              <a:rPr lang="en-US" dirty="0" err="1">
                <a:solidFill>
                  <a:schemeClr val="accent1"/>
                </a:solidFill>
              </a:rPr>
              <a:t>sanskritization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83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D35AE-CA86-004F-A13F-9FF89CAB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149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Secularization in modern India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1FBB8-C3BF-7647-BE95-36E6DF32F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068" y="2141679"/>
            <a:ext cx="10515600" cy="476502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Religious fanaticism  and revivalism in India e.g. BJP-RSS ideology on Hindu Rashtra</a:t>
            </a:r>
          </a:p>
          <a:p>
            <a:pPr algn="just"/>
            <a:r>
              <a:rPr lang="en-US" dirty="0"/>
              <a:t>Secularization has appealed more to </a:t>
            </a:r>
            <a:r>
              <a:rPr lang="en-US" dirty="0">
                <a:solidFill>
                  <a:schemeClr val="accent1"/>
                </a:solidFill>
              </a:rPr>
              <a:t>urban people and educated class.</a:t>
            </a:r>
          </a:p>
          <a:p>
            <a:pPr algn="just"/>
            <a:r>
              <a:rPr lang="en-US" dirty="0"/>
              <a:t>India’s concept of secularism where national religious laws suppressed state laws and the state is expected to even handedly involve itself in </a:t>
            </a:r>
            <a:r>
              <a:rPr lang="en-US" dirty="0">
                <a:solidFill>
                  <a:schemeClr val="accent1"/>
                </a:solidFill>
              </a:rPr>
              <a:t>religion is a controversial subject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Any attempts and demand by the Indian populace to </a:t>
            </a:r>
            <a:r>
              <a:rPr lang="en-US" dirty="0">
                <a:solidFill>
                  <a:schemeClr val="accent1"/>
                </a:solidFill>
              </a:rPr>
              <a:t>a uniform civil code</a:t>
            </a:r>
            <a:r>
              <a:rPr lang="en-US" dirty="0"/>
              <a:t> is considered a threat to right to religious personal laws by Indian Muslims.</a:t>
            </a:r>
          </a:p>
          <a:p>
            <a:pPr marL="0" indent="0" algn="just">
              <a:buNone/>
            </a:pPr>
            <a:r>
              <a:rPr lang="en-US" dirty="0"/>
              <a:t>Example Shah </a:t>
            </a:r>
            <a:r>
              <a:rPr lang="en-US" dirty="0" err="1"/>
              <a:t>Bano</a:t>
            </a:r>
            <a:r>
              <a:rPr lang="en-US" dirty="0"/>
              <a:t> case</a:t>
            </a: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608AE71B-D14D-9842-9DC7-8FA741C31B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521" y="0"/>
            <a:ext cx="2800229" cy="2193739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A289E6A9-AD21-BC41-9304-BB7F63045A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17966">
            <a:off x="27873" y="-244522"/>
            <a:ext cx="3095494" cy="239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1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8AAEED5A4CF04CBC5250646B27184A" ma:contentTypeVersion="2" ma:contentTypeDescription="Create a new document." ma:contentTypeScope="" ma:versionID="87287876fde5fd11051c6dad2a1142fc">
  <xsd:schema xmlns:xsd="http://www.w3.org/2001/XMLSchema" xmlns:xs="http://www.w3.org/2001/XMLSchema" xmlns:p="http://schemas.microsoft.com/office/2006/metadata/properties" xmlns:ns2="cca209b4-5564-40de-9c5c-61802ab54d9a" targetNamespace="http://schemas.microsoft.com/office/2006/metadata/properties" ma:root="true" ma:fieldsID="1489c740147562f9fae2716b60859039" ns2:_="">
    <xsd:import namespace="cca209b4-5564-40de-9c5c-61802ab54d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a209b4-5564-40de-9c5c-61802ab54d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18A559-23F7-4DF4-805E-482B8E73AA8A}"/>
</file>

<file path=customXml/itemProps2.xml><?xml version="1.0" encoding="utf-8"?>
<ds:datastoreItem xmlns:ds="http://schemas.openxmlformats.org/officeDocument/2006/customXml" ds:itemID="{891917E7-9915-4CD1-BE5B-9F05F8586046}"/>
</file>

<file path=customXml/itemProps3.xml><?xml version="1.0" encoding="utf-8"?>
<ds:datastoreItem xmlns:ds="http://schemas.openxmlformats.org/officeDocument/2006/customXml" ds:itemID="{82356C4A-CD86-4C0B-87DB-49791277BEA7}"/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845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Social change in modern India</vt:lpstr>
      <vt:lpstr>Social changes in India</vt:lpstr>
      <vt:lpstr>Westernization</vt:lpstr>
      <vt:lpstr>Impact of westernization</vt:lpstr>
      <vt:lpstr>Modernization</vt:lpstr>
      <vt:lpstr>PowerPoint Presentation</vt:lpstr>
      <vt:lpstr>Impact of modernization</vt:lpstr>
      <vt:lpstr>Secularization</vt:lpstr>
      <vt:lpstr>Secularization in modern India </vt:lpstr>
      <vt:lpstr>Democratization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change in moder India</dc:title>
  <dc:creator>madhulika sahoo</dc:creator>
  <cp:lastModifiedBy>Madhulika</cp:lastModifiedBy>
  <cp:revision>34</cp:revision>
  <dcterms:modified xsi:type="dcterms:W3CDTF">2020-11-05T05:24:28Z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0x010100C78AAEED5A4CF04CBC5250646B27184A</vt:lpwstr>
  </property>
</Properties>
</file>