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5" r:id="rId7"/>
    <p:sldId id="264" r:id="rId8"/>
    <p:sldId id="266" r:id="rId9"/>
    <p:sldId id="267" r:id="rId10"/>
    <p:sldId id="268" r:id="rId11"/>
    <p:sldId id="269" r:id="rId12"/>
    <p:sldId id="273" r:id="rId13"/>
    <p:sldId id="277" r:id="rId14"/>
    <p:sldId id="274" r:id="rId15"/>
    <p:sldId id="275" r:id="rId16"/>
    <p:sldId id="276" r:id="rId17"/>
    <p:sldId id="271" r:id="rId18"/>
    <p:sldId id="278" r:id="rId19"/>
    <p:sldId id="286" r:id="rId20"/>
    <p:sldId id="287" r:id="rId21"/>
    <p:sldId id="288" r:id="rId22"/>
    <p:sldId id="281" r:id="rId23"/>
    <p:sldId id="282" r:id="rId24"/>
    <p:sldId id="283" r:id="rId25"/>
    <p:sldId id="284" r:id="rId26"/>
    <p:sldId id="285" r:id="rId27"/>
    <p:sldId id="280" r:id="rId28"/>
    <p:sldId id="279" r:id="rId29"/>
    <p:sldId id="289" r:id="rId30"/>
    <p:sldId id="290" r:id="rId31"/>
    <p:sldId id="29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177DFE-3D73-4811-AE22-F28DB22B93F8}" v="7" dt="2023-05-13T07:05:15.8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8" autoAdjust="0"/>
    <p:restoredTop sz="94660"/>
  </p:normalViewPr>
  <p:slideViewPr>
    <p:cSldViewPr snapToGrid="0">
      <p:cViewPr varScale="1">
        <p:scale>
          <a:sx n="48" d="100"/>
          <a:sy n="48" d="100"/>
        </p:scale>
        <p:origin x="72"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een Cherupelly" userId="15d89d310a7a582e" providerId="LiveId" clId="{58177DFE-3D73-4811-AE22-F28DB22B93F8}"/>
    <pc:docChg chg="undo custSel addSld delSld modSld">
      <pc:chgData name="Naveen Cherupelly" userId="15d89d310a7a582e" providerId="LiveId" clId="{58177DFE-3D73-4811-AE22-F28DB22B93F8}" dt="2023-05-13T07:52:18.161" v="557" actId="12"/>
      <pc:docMkLst>
        <pc:docMk/>
      </pc:docMkLst>
      <pc:sldChg chg="modSp mod">
        <pc:chgData name="Naveen Cherupelly" userId="15d89d310a7a582e" providerId="LiveId" clId="{58177DFE-3D73-4811-AE22-F28DB22B93F8}" dt="2023-05-12T12:08:08.025" v="35" actId="14100"/>
        <pc:sldMkLst>
          <pc:docMk/>
          <pc:sldMk cId="667063448" sldId="264"/>
        </pc:sldMkLst>
        <pc:spChg chg="mod">
          <ac:chgData name="Naveen Cherupelly" userId="15d89d310a7a582e" providerId="LiveId" clId="{58177DFE-3D73-4811-AE22-F28DB22B93F8}" dt="2023-05-12T12:08:08.025" v="35" actId="14100"/>
          <ac:spMkLst>
            <pc:docMk/>
            <pc:sldMk cId="667063448" sldId="264"/>
            <ac:spMk id="3" creationId="{F6F27076-B839-7D0F-92A6-29CFEF573164}"/>
          </ac:spMkLst>
        </pc:spChg>
      </pc:sldChg>
      <pc:sldChg chg="modSp mod">
        <pc:chgData name="Naveen Cherupelly" userId="15d89d310a7a582e" providerId="LiveId" clId="{58177DFE-3D73-4811-AE22-F28DB22B93F8}" dt="2023-05-12T12:07:36.177" v="27" actId="113"/>
        <pc:sldMkLst>
          <pc:docMk/>
          <pc:sldMk cId="3843483063" sldId="266"/>
        </pc:sldMkLst>
        <pc:spChg chg="mod">
          <ac:chgData name="Naveen Cherupelly" userId="15d89d310a7a582e" providerId="LiveId" clId="{58177DFE-3D73-4811-AE22-F28DB22B93F8}" dt="2023-05-12T12:07:36.177" v="27" actId="113"/>
          <ac:spMkLst>
            <pc:docMk/>
            <pc:sldMk cId="3843483063" sldId="266"/>
            <ac:spMk id="3" creationId="{2DCA91C8-E4F6-5EED-07F7-64EE43899FD7}"/>
          </ac:spMkLst>
        </pc:spChg>
      </pc:sldChg>
      <pc:sldChg chg="addSp delSp modSp new del mod">
        <pc:chgData name="Naveen Cherupelly" userId="15d89d310a7a582e" providerId="LiveId" clId="{58177DFE-3D73-4811-AE22-F28DB22B93F8}" dt="2023-05-13T05:26:04.927" v="125" actId="2696"/>
        <pc:sldMkLst>
          <pc:docMk/>
          <pc:sldMk cId="1788693626" sldId="270"/>
        </pc:sldMkLst>
        <pc:spChg chg="add del mod">
          <ac:chgData name="Naveen Cherupelly" userId="15d89d310a7a582e" providerId="LiveId" clId="{58177DFE-3D73-4811-AE22-F28DB22B93F8}" dt="2023-05-13T05:22:48.756" v="91" actId="21"/>
          <ac:spMkLst>
            <pc:docMk/>
            <pc:sldMk cId="1788693626" sldId="270"/>
            <ac:spMk id="3" creationId="{EDF69563-0A22-F87B-4826-AE7FD5159A9A}"/>
          </ac:spMkLst>
        </pc:spChg>
      </pc:sldChg>
      <pc:sldChg chg="addSp modSp new mod">
        <pc:chgData name="Naveen Cherupelly" userId="15d89d310a7a582e" providerId="LiveId" clId="{58177DFE-3D73-4811-AE22-F28DB22B93F8}" dt="2023-05-12T12:03:34.090" v="22" actId="403"/>
        <pc:sldMkLst>
          <pc:docMk/>
          <pc:sldMk cId="2480638328" sldId="271"/>
        </pc:sldMkLst>
        <pc:graphicFrameChg chg="add mod modGraphic">
          <ac:chgData name="Naveen Cherupelly" userId="15d89d310a7a582e" providerId="LiveId" clId="{58177DFE-3D73-4811-AE22-F28DB22B93F8}" dt="2023-05-12T12:03:34.090" v="22" actId="403"/>
          <ac:graphicFrameMkLst>
            <pc:docMk/>
            <pc:sldMk cId="2480638328" sldId="271"/>
            <ac:graphicFrameMk id="2" creationId="{671E3176-0C81-D28A-419E-835DA09D0BCC}"/>
          </ac:graphicFrameMkLst>
        </pc:graphicFrameChg>
      </pc:sldChg>
      <pc:sldChg chg="new del">
        <pc:chgData name="Naveen Cherupelly" userId="15d89d310a7a582e" providerId="LiveId" clId="{58177DFE-3D73-4811-AE22-F28DB22B93F8}" dt="2023-05-13T05:26:06.869" v="126" actId="2696"/>
        <pc:sldMkLst>
          <pc:docMk/>
          <pc:sldMk cId="3658072057" sldId="272"/>
        </pc:sldMkLst>
      </pc:sldChg>
      <pc:sldChg chg="addSp modSp new mod">
        <pc:chgData name="Naveen Cherupelly" userId="15d89d310a7a582e" providerId="LiveId" clId="{58177DFE-3D73-4811-AE22-F28DB22B93F8}" dt="2023-05-13T05:23:25.186" v="98" actId="13926"/>
        <pc:sldMkLst>
          <pc:docMk/>
          <pc:sldMk cId="2614418292" sldId="273"/>
        </pc:sldMkLst>
        <pc:spChg chg="add mod">
          <ac:chgData name="Naveen Cherupelly" userId="15d89d310a7a582e" providerId="LiveId" clId="{58177DFE-3D73-4811-AE22-F28DB22B93F8}" dt="2023-05-13T05:23:25.186" v="98" actId="13926"/>
          <ac:spMkLst>
            <pc:docMk/>
            <pc:sldMk cId="2614418292" sldId="273"/>
            <ac:spMk id="3" creationId="{188B922E-9964-7DB8-88A4-9A89B228E903}"/>
          </ac:spMkLst>
        </pc:spChg>
      </pc:sldChg>
      <pc:sldChg chg="addSp modSp new mod">
        <pc:chgData name="Naveen Cherupelly" userId="15d89d310a7a582e" providerId="LiveId" clId="{58177DFE-3D73-4811-AE22-F28DB22B93F8}" dt="2023-05-13T05:24:59.680" v="110" actId="13926"/>
        <pc:sldMkLst>
          <pc:docMk/>
          <pc:sldMk cId="3132577264" sldId="274"/>
        </pc:sldMkLst>
        <pc:spChg chg="add mod">
          <ac:chgData name="Naveen Cherupelly" userId="15d89d310a7a582e" providerId="LiveId" clId="{58177DFE-3D73-4811-AE22-F28DB22B93F8}" dt="2023-05-13T05:24:59.680" v="110" actId="13926"/>
          <ac:spMkLst>
            <pc:docMk/>
            <pc:sldMk cId="3132577264" sldId="274"/>
            <ac:spMk id="3" creationId="{023C7CDC-4D0A-8710-C3BE-49EED309A048}"/>
          </ac:spMkLst>
        </pc:spChg>
      </pc:sldChg>
      <pc:sldChg chg="addSp modSp new mod">
        <pc:chgData name="Naveen Cherupelly" userId="15d89d310a7a582e" providerId="LiveId" clId="{58177DFE-3D73-4811-AE22-F28DB22B93F8}" dt="2023-05-13T05:25:27.203" v="117" actId="13926"/>
        <pc:sldMkLst>
          <pc:docMk/>
          <pc:sldMk cId="4242579927" sldId="275"/>
        </pc:sldMkLst>
        <pc:spChg chg="add mod">
          <ac:chgData name="Naveen Cherupelly" userId="15d89d310a7a582e" providerId="LiveId" clId="{58177DFE-3D73-4811-AE22-F28DB22B93F8}" dt="2023-05-13T05:25:27.203" v="117" actId="13926"/>
          <ac:spMkLst>
            <pc:docMk/>
            <pc:sldMk cId="4242579927" sldId="275"/>
            <ac:spMk id="3" creationId="{1CD24A1E-9DEB-093D-6E62-9C8446DB3B36}"/>
          </ac:spMkLst>
        </pc:spChg>
      </pc:sldChg>
      <pc:sldChg chg="addSp modSp new mod">
        <pc:chgData name="Naveen Cherupelly" userId="15d89d310a7a582e" providerId="LiveId" clId="{58177DFE-3D73-4811-AE22-F28DB22B93F8}" dt="2023-05-13T05:25:59.819" v="124" actId="13926"/>
        <pc:sldMkLst>
          <pc:docMk/>
          <pc:sldMk cId="781006715" sldId="276"/>
        </pc:sldMkLst>
        <pc:spChg chg="add mod">
          <ac:chgData name="Naveen Cherupelly" userId="15d89d310a7a582e" providerId="LiveId" clId="{58177DFE-3D73-4811-AE22-F28DB22B93F8}" dt="2023-05-13T05:25:59.819" v="124" actId="13926"/>
          <ac:spMkLst>
            <pc:docMk/>
            <pc:sldMk cId="781006715" sldId="276"/>
            <ac:spMk id="3" creationId="{414181BB-BBFC-9658-F96E-119DA7A3FB25}"/>
          </ac:spMkLst>
        </pc:spChg>
      </pc:sldChg>
      <pc:sldChg chg="addSp new">
        <pc:chgData name="Naveen Cherupelly" userId="15d89d310a7a582e" providerId="LiveId" clId="{58177DFE-3D73-4811-AE22-F28DB22B93F8}" dt="2023-05-13T05:23:00.802" v="93"/>
        <pc:sldMkLst>
          <pc:docMk/>
          <pc:sldMk cId="3876801972" sldId="277"/>
        </pc:sldMkLst>
        <pc:picChg chg="add">
          <ac:chgData name="Naveen Cherupelly" userId="15d89d310a7a582e" providerId="LiveId" clId="{58177DFE-3D73-4811-AE22-F28DB22B93F8}" dt="2023-05-13T05:23:00.802" v="93"/>
          <ac:picMkLst>
            <pc:docMk/>
            <pc:sldMk cId="3876801972" sldId="277"/>
            <ac:picMk id="2" creationId="{14877FA6-E52E-8B1C-C594-54A0F77D071D}"/>
          </ac:picMkLst>
        </pc:picChg>
      </pc:sldChg>
      <pc:sldChg chg="addSp modSp new mod">
        <pc:chgData name="Naveen Cherupelly" userId="15d89d310a7a582e" providerId="LiveId" clId="{58177DFE-3D73-4811-AE22-F28DB22B93F8}" dt="2023-05-13T06:57:55.663" v="261" actId="123"/>
        <pc:sldMkLst>
          <pc:docMk/>
          <pc:sldMk cId="2411792130" sldId="278"/>
        </pc:sldMkLst>
        <pc:spChg chg="add mod">
          <ac:chgData name="Naveen Cherupelly" userId="15d89d310a7a582e" providerId="LiveId" clId="{58177DFE-3D73-4811-AE22-F28DB22B93F8}" dt="2023-05-13T06:57:55.663" v="261" actId="123"/>
          <ac:spMkLst>
            <pc:docMk/>
            <pc:sldMk cId="2411792130" sldId="278"/>
            <ac:spMk id="3" creationId="{151A923B-F7C3-399D-4764-2DECA4F924B6}"/>
          </ac:spMkLst>
        </pc:spChg>
      </pc:sldChg>
      <pc:sldChg chg="addSp delSp modSp new mod">
        <pc:chgData name="Naveen Cherupelly" userId="15d89d310a7a582e" providerId="LiveId" clId="{58177DFE-3D73-4811-AE22-F28DB22B93F8}" dt="2023-05-13T07:34:45.454" v="374"/>
        <pc:sldMkLst>
          <pc:docMk/>
          <pc:sldMk cId="3183942000" sldId="279"/>
        </pc:sldMkLst>
        <pc:spChg chg="add del mod">
          <ac:chgData name="Naveen Cherupelly" userId="15d89d310a7a582e" providerId="LiveId" clId="{58177DFE-3D73-4811-AE22-F28DB22B93F8}" dt="2023-05-13T07:05:07.620" v="344" actId="21"/>
          <ac:spMkLst>
            <pc:docMk/>
            <pc:sldMk cId="3183942000" sldId="279"/>
            <ac:spMk id="3" creationId="{A91E1B4D-081C-04C3-C1E6-FB9031BC94B7}"/>
          </ac:spMkLst>
        </pc:spChg>
        <pc:spChg chg="add mod">
          <ac:chgData name="Naveen Cherupelly" userId="15d89d310a7a582e" providerId="LiveId" clId="{58177DFE-3D73-4811-AE22-F28DB22B93F8}" dt="2023-05-13T07:34:45.454" v="374"/>
          <ac:spMkLst>
            <pc:docMk/>
            <pc:sldMk cId="3183942000" sldId="279"/>
            <ac:spMk id="5" creationId="{3F56B0AB-82EC-5882-2D61-AA222617C574}"/>
          </ac:spMkLst>
        </pc:spChg>
      </pc:sldChg>
      <pc:sldChg chg="addSp modSp new mod">
        <pc:chgData name="Naveen Cherupelly" userId="15d89d310a7a582e" providerId="LiveId" clId="{58177DFE-3D73-4811-AE22-F28DB22B93F8}" dt="2023-05-13T07:17:58.011" v="349" actId="21"/>
        <pc:sldMkLst>
          <pc:docMk/>
          <pc:sldMk cId="1186279183" sldId="280"/>
        </pc:sldMkLst>
        <pc:spChg chg="add mod">
          <ac:chgData name="Naveen Cherupelly" userId="15d89d310a7a582e" providerId="LiveId" clId="{58177DFE-3D73-4811-AE22-F28DB22B93F8}" dt="2023-05-13T07:17:58.011" v="349" actId="21"/>
          <ac:spMkLst>
            <pc:docMk/>
            <pc:sldMk cId="1186279183" sldId="280"/>
            <ac:spMk id="3" creationId="{39452093-2239-AD53-EE32-95CFC54AFFBC}"/>
          </ac:spMkLst>
        </pc:spChg>
      </pc:sldChg>
      <pc:sldChg chg="addSp modSp new mod">
        <pc:chgData name="Naveen Cherupelly" userId="15d89d310a7a582e" providerId="LiveId" clId="{58177DFE-3D73-4811-AE22-F28DB22B93F8}" dt="2023-05-13T06:38:37.565" v="155" actId="14100"/>
        <pc:sldMkLst>
          <pc:docMk/>
          <pc:sldMk cId="167464086" sldId="281"/>
        </pc:sldMkLst>
        <pc:spChg chg="add mod">
          <ac:chgData name="Naveen Cherupelly" userId="15d89d310a7a582e" providerId="LiveId" clId="{58177DFE-3D73-4811-AE22-F28DB22B93F8}" dt="2023-05-13T06:38:37.565" v="155" actId="14100"/>
          <ac:spMkLst>
            <pc:docMk/>
            <pc:sldMk cId="167464086" sldId="281"/>
            <ac:spMk id="3" creationId="{C45B876D-DCFD-4040-E9F0-AFA64ADF7269}"/>
          </ac:spMkLst>
        </pc:spChg>
      </pc:sldChg>
      <pc:sldChg chg="addSp delSp modSp new mod">
        <pc:chgData name="Naveen Cherupelly" userId="15d89d310a7a582e" providerId="LiveId" clId="{58177DFE-3D73-4811-AE22-F28DB22B93F8}" dt="2023-05-13T06:58:51.157" v="269" actId="113"/>
        <pc:sldMkLst>
          <pc:docMk/>
          <pc:sldMk cId="4268619851" sldId="282"/>
        </pc:sldMkLst>
        <pc:spChg chg="add del mod">
          <ac:chgData name="Naveen Cherupelly" userId="15d89d310a7a582e" providerId="LiveId" clId="{58177DFE-3D73-4811-AE22-F28DB22B93F8}" dt="2023-05-13T06:45:53.340" v="164" actId="22"/>
          <ac:spMkLst>
            <pc:docMk/>
            <pc:sldMk cId="4268619851" sldId="282"/>
            <ac:spMk id="3" creationId="{EAA09E70-B8A2-E703-9B2B-849A19A98289}"/>
          </ac:spMkLst>
        </pc:spChg>
        <pc:spChg chg="add mod">
          <ac:chgData name="Naveen Cherupelly" userId="15d89d310a7a582e" providerId="LiveId" clId="{58177DFE-3D73-4811-AE22-F28DB22B93F8}" dt="2023-05-13T06:58:51.157" v="269" actId="113"/>
          <ac:spMkLst>
            <pc:docMk/>
            <pc:sldMk cId="4268619851" sldId="282"/>
            <ac:spMk id="5" creationId="{8BDE3BB2-822B-F07D-71B6-B74468441884}"/>
          </ac:spMkLst>
        </pc:spChg>
      </pc:sldChg>
      <pc:sldChg chg="addSp modSp new mod">
        <pc:chgData name="Naveen Cherupelly" userId="15d89d310a7a582e" providerId="LiveId" clId="{58177DFE-3D73-4811-AE22-F28DB22B93F8}" dt="2023-05-13T06:59:12.339" v="273" actId="2710"/>
        <pc:sldMkLst>
          <pc:docMk/>
          <pc:sldMk cId="932194506" sldId="283"/>
        </pc:sldMkLst>
        <pc:spChg chg="add mod">
          <ac:chgData name="Naveen Cherupelly" userId="15d89d310a7a582e" providerId="LiveId" clId="{58177DFE-3D73-4811-AE22-F28DB22B93F8}" dt="2023-05-13T06:59:12.339" v="273" actId="2710"/>
          <ac:spMkLst>
            <pc:docMk/>
            <pc:sldMk cId="932194506" sldId="283"/>
            <ac:spMk id="3" creationId="{33CC55DC-4FD6-06A9-CB98-E5DD48BA5F45}"/>
          </ac:spMkLst>
        </pc:spChg>
      </pc:sldChg>
      <pc:sldChg chg="addSp modSp new mod">
        <pc:chgData name="Naveen Cherupelly" userId="15d89d310a7a582e" providerId="LiveId" clId="{58177DFE-3D73-4811-AE22-F28DB22B93F8}" dt="2023-05-13T06:59:29.124" v="276" actId="12"/>
        <pc:sldMkLst>
          <pc:docMk/>
          <pc:sldMk cId="643448696" sldId="284"/>
        </pc:sldMkLst>
        <pc:spChg chg="add mod">
          <ac:chgData name="Naveen Cherupelly" userId="15d89d310a7a582e" providerId="LiveId" clId="{58177DFE-3D73-4811-AE22-F28DB22B93F8}" dt="2023-05-13T06:59:29.124" v="276" actId="12"/>
          <ac:spMkLst>
            <pc:docMk/>
            <pc:sldMk cId="643448696" sldId="284"/>
            <ac:spMk id="3" creationId="{8EAC0629-99EC-BF51-5A53-B6DA3B1D724A}"/>
          </ac:spMkLst>
        </pc:spChg>
      </pc:sldChg>
      <pc:sldChg chg="addSp modSp new mod">
        <pc:chgData name="Naveen Cherupelly" userId="15d89d310a7a582e" providerId="LiveId" clId="{58177DFE-3D73-4811-AE22-F28DB22B93F8}" dt="2023-05-13T06:59:47.937" v="280" actId="12"/>
        <pc:sldMkLst>
          <pc:docMk/>
          <pc:sldMk cId="1936561089" sldId="285"/>
        </pc:sldMkLst>
        <pc:spChg chg="add mod">
          <ac:chgData name="Naveen Cherupelly" userId="15d89d310a7a582e" providerId="LiveId" clId="{58177DFE-3D73-4811-AE22-F28DB22B93F8}" dt="2023-05-13T06:59:47.937" v="280" actId="12"/>
          <ac:spMkLst>
            <pc:docMk/>
            <pc:sldMk cId="1936561089" sldId="285"/>
            <ac:spMk id="3" creationId="{214D035B-68EB-5247-E78A-DD33EB969607}"/>
          </ac:spMkLst>
        </pc:spChg>
      </pc:sldChg>
      <pc:sldChg chg="addSp modSp new mod">
        <pc:chgData name="Naveen Cherupelly" userId="15d89d310a7a582e" providerId="LiveId" clId="{58177DFE-3D73-4811-AE22-F28DB22B93F8}" dt="2023-05-13T06:58:41.543" v="268" actId="1076"/>
        <pc:sldMkLst>
          <pc:docMk/>
          <pc:sldMk cId="3267105715" sldId="286"/>
        </pc:sldMkLst>
        <pc:spChg chg="add mod">
          <ac:chgData name="Naveen Cherupelly" userId="15d89d310a7a582e" providerId="LiveId" clId="{58177DFE-3D73-4811-AE22-F28DB22B93F8}" dt="2023-05-13T06:58:41.543" v="268" actId="1076"/>
          <ac:spMkLst>
            <pc:docMk/>
            <pc:sldMk cId="3267105715" sldId="286"/>
            <ac:spMk id="3" creationId="{9C185A4B-269D-3603-A890-44115B2230AE}"/>
          </ac:spMkLst>
        </pc:spChg>
      </pc:sldChg>
      <pc:sldChg chg="addSp modSp new mod">
        <pc:chgData name="Naveen Cherupelly" userId="15d89d310a7a582e" providerId="LiveId" clId="{58177DFE-3D73-4811-AE22-F28DB22B93F8}" dt="2023-05-13T07:18:16.980" v="353"/>
        <pc:sldMkLst>
          <pc:docMk/>
          <pc:sldMk cId="2091626276" sldId="287"/>
        </pc:sldMkLst>
        <pc:spChg chg="add mod">
          <ac:chgData name="Naveen Cherupelly" userId="15d89d310a7a582e" providerId="LiveId" clId="{58177DFE-3D73-4811-AE22-F28DB22B93F8}" dt="2023-05-13T07:18:16.980" v="353"/>
          <ac:spMkLst>
            <pc:docMk/>
            <pc:sldMk cId="2091626276" sldId="287"/>
            <ac:spMk id="3" creationId="{0D6E3F11-059C-9E38-2F98-A0C1D740405B}"/>
          </ac:spMkLst>
        </pc:spChg>
      </pc:sldChg>
      <pc:sldChg chg="addSp delSp modSp new del mod">
        <pc:chgData name="Naveen Cherupelly" userId="15d89d310a7a582e" providerId="LiveId" clId="{58177DFE-3D73-4811-AE22-F28DB22B93F8}" dt="2023-05-13T07:03:24.597" v="322" actId="680"/>
        <pc:sldMkLst>
          <pc:docMk/>
          <pc:sldMk cId="2153237822" sldId="288"/>
        </pc:sldMkLst>
        <pc:picChg chg="add del mod">
          <ac:chgData name="Naveen Cherupelly" userId="15d89d310a7a582e" providerId="LiveId" clId="{58177DFE-3D73-4811-AE22-F28DB22B93F8}" dt="2023-05-13T07:03:13.692" v="319"/>
          <ac:picMkLst>
            <pc:docMk/>
            <pc:sldMk cId="2153237822" sldId="288"/>
            <ac:picMk id="2" creationId="{32FC99DA-0693-64A5-8A17-1AAB0FAA1B2A}"/>
          </ac:picMkLst>
        </pc:picChg>
        <pc:picChg chg="add del">
          <ac:chgData name="Naveen Cherupelly" userId="15d89d310a7a582e" providerId="LiveId" clId="{58177DFE-3D73-4811-AE22-F28DB22B93F8}" dt="2023-05-13T07:03:24.026" v="321"/>
          <ac:picMkLst>
            <pc:docMk/>
            <pc:sldMk cId="2153237822" sldId="288"/>
            <ac:picMk id="3" creationId="{332627C9-A4F2-9EAB-F531-7E18BC27819C}"/>
          </ac:picMkLst>
        </pc:picChg>
      </pc:sldChg>
      <pc:sldChg chg="addSp new">
        <pc:chgData name="Naveen Cherupelly" userId="15d89d310a7a582e" providerId="LiveId" clId="{58177DFE-3D73-4811-AE22-F28DB22B93F8}" dt="2023-05-13T07:05:15.819" v="346"/>
        <pc:sldMkLst>
          <pc:docMk/>
          <pc:sldMk cId="3928604306" sldId="288"/>
        </pc:sldMkLst>
        <pc:picChg chg="add">
          <ac:chgData name="Naveen Cherupelly" userId="15d89d310a7a582e" providerId="LiveId" clId="{58177DFE-3D73-4811-AE22-F28DB22B93F8}" dt="2023-05-13T07:05:15.819" v="346"/>
          <ac:picMkLst>
            <pc:docMk/>
            <pc:sldMk cId="3928604306" sldId="288"/>
            <ac:picMk id="2" creationId="{7056499E-AD1C-C632-2AFD-26390CF25B7A}"/>
          </ac:picMkLst>
        </pc:picChg>
      </pc:sldChg>
      <pc:sldChg chg="addSp modSp new mod">
        <pc:chgData name="Naveen Cherupelly" userId="15d89d310a7a582e" providerId="LiveId" clId="{58177DFE-3D73-4811-AE22-F28DB22B93F8}" dt="2023-05-13T07:35:14.209" v="376" actId="14100"/>
        <pc:sldMkLst>
          <pc:docMk/>
          <pc:sldMk cId="1942520840" sldId="289"/>
        </pc:sldMkLst>
        <pc:spChg chg="add mod">
          <ac:chgData name="Naveen Cherupelly" userId="15d89d310a7a582e" providerId="LiveId" clId="{58177DFE-3D73-4811-AE22-F28DB22B93F8}" dt="2023-05-13T07:35:14.209" v="376" actId="14100"/>
          <ac:spMkLst>
            <pc:docMk/>
            <pc:sldMk cId="1942520840" sldId="289"/>
            <ac:spMk id="3" creationId="{3500094E-2205-FF2C-13AE-8EF4189D14F1}"/>
          </ac:spMkLst>
        </pc:spChg>
      </pc:sldChg>
      <pc:sldChg chg="addSp modSp new mod">
        <pc:chgData name="Naveen Cherupelly" userId="15d89d310a7a582e" providerId="LiveId" clId="{58177DFE-3D73-4811-AE22-F28DB22B93F8}" dt="2023-05-13T07:51:56.571" v="550" actId="6549"/>
        <pc:sldMkLst>
          <pc:docMk/>
          <pc:sldMk cId="888277476" sldId="290"/>
        </pc:sldMkLst>
        <pc:spChg chg="add mod">
          <ac:chgData name="Naveen Cherupelly" userId="15d89d310a7a582e" providerId="LiveId" clId="{58177DFE-3D73-4811-AE22-F28DB22B93F8}" dt="2023-05-13T07:51:56.571" v="550" actId="6549"/>
          <ac:spMkLst>
            <pc:docMk/>
            <pc:sldMk cId="888277476" sldId="290"/>
            <ac:spMk id="3" creationId="{FE598C10-83CD-2E2B-09EC-321BDF5B2AEE}"/>
          </ac:spMkLst>
        </pc:spChg>
      </pc:sldChg>
      <pc:sldChg chg="addSp modSp new mod">
        <pc:chgData name="Naveen Cherupelly" userId="15d89d310a7a582e" providerId="LiveId" clId="{58177DFE-3D73-4811-AE22-F28DB22B93F8}" dt="2023-05-13T07:52:18.161" v="557" actId="12"/>
        <pc:sldMkLst>
          <pc:docMk/>
          <pc:sldMk cId="354152625" sldId="291"/>
        </pc:sldMkLst>
        <pc:spChg chg="add mod">
          <ac:chgData name="Naveen Cherupelly" userId="15d89d310a7a582e" providerId="LiveId" clId="{58177DFE-3D73-4811-AE22-F28DB22B93F8}" dt="2023-05-13T07:52:18.161" v="557" actId="12"/>
          <ac:spMkLst>
            <pc:docMk/>
            <pc:sldMk cId="354152625" sldId="291"/>
            <ac:spMk id="3" creationId="{34FF25D4-50A8-CBFD-B358-8FE13555C904}"/>
          </ac:spMkLst>
        </pc:spChg>
      </pc:sldChg>
      <pc:sldChg chg="addSp delSp modSp new del mod">
        <pc:chgData name="Naveen Cherupelly" userId="15d89d310a7a582e" providerId="LiveId" clId="{58177DFE-3D73-4811-AE22-F28DB22B93F8}" dt="2023-05-13T07:50:37.405" v="531" actId="680"/>
        <pc:sldMkLst>
          <pc:docMk/>
          <pc:sldMk cId="3800460075" sldId="291"/>
        </pc:sldMkLst>
        <pc:picChg chg="add del mod">
          <ac:chgData name="Naveen Cherupelly" userId="15d89d310a7a582e" providerId="LiveId" clId="{58177DFE-3D73-4811-AE22-F28DB22B93F8}" dt="2023-05-13T07:50:21.271" v="527" actId="22"/>
          <ac:picMkLst>
            <pc:docMk/>
            <pc:sldMk cId="3800460075" sldId="291"/>
            <ac:picMk id="3" creationId="{B91703AB-231A-4EFC-40FA-951F8A4F97AA}"/>
          </ac:picMkLst>
        </pc:picChg>
        <pc:picChg chg="add del">
          <ac:chgData name="Naveen Cherupelly" userId="15d89d310a7a582e" providerId="LiveId" clId="{58177DFE-3D73-4811-AE22-F28DB22B93F8}" dt="2023-05-13T07:50:34.853" v="530" actId="22"/>
          <ac:picMkLst>
            <pc:docMk/>
            <pc:sldMk cId="3800460075" sldId="291"/>
            <ac:picMk id="5" creationId="{C09D0912-B6AD-F57A-5FB3-CA9E4ADDE8B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4412-114A-D449-6272-A0948769E8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AE7111B-8808-77F4-86D6-B3330D9E45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526F8C-BAD7-2CBB-B310-2927F9024BB5}"/>
              </a:ext>
            </a:extLst>
          </p:cNvPr>
          <p:cNvSpPr>
            <a:spLocks noGrp="1"/>
          </p:cNvSpPr>
          <p:nvPr>
            <p:ph type="dt" sz="half" idx="10"/>
          </p:nvPr>
        </p:nvSpPr>
        <p:spPr/>
        <p:txBody>
          <a:bodyPr/>
          <a:lstStyle/>
          <a:p>
            <a:fld id="{3C810E13-317C-4D9A-8602-7530203B04B0}" type="datetimeFigureOut">
              <a:rPr lang="en-IN" smtClean="0"/>
              <a:t>13-05-2023</a:t>
            </a:fld>
            <a:endParaRPr lang="en-IN"/>
          </a:p>
        </p:txBody>
      </p:sp>
      <p:sp>
        <p:nvSpPr>
          <p:cNvPr id="5" name="Footer Placeholder 4">
            <a:extLst>
              <a:ext uri="{FF2B5EF4-FFF2-40B4-BE49-F238E27FC236}">
                <a16:creationId xmlns:a16="http://schemas.microsoft.com/office/drawing/2014/main" id="{2EC5EBB4-8FBB-0355-B259-BA63EACF58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438CCD-3677-2979-5724-D1731A7B5A37}"/>
              </a:ext>
            </a:extLst>
          </p:cNvPr>
          <p:cNvSpPr>
            <a:spLocks noGrp="1"/>
          </p:cNvSpPr>
          <p:nvPr>
            <p:ph type="sldNum" sz="quarter" idx="12"/>
          </p:nvPr>
        </p:nvSpPr>
        <p:spPr/>
        <p:txBody>
          <a:bodyPr/>
          <a:lstStyle/>
          <a:p>
            <a:fld id="{D1D9B069-F5C3-411B-B436-6B0D6E24300B}" type="slidenum">
              <a:rPr lang="en-IN" smtClean="0"/>
              <a:t>‹#›</a:t>
            </a:fld>
            <a:endParaRPr lang="en-IN"/>
          </a:p>
        </p:txBody>
      </p:sp>
    </p:spTree>
    <p:extLst>
      <p:ext uri="{BB962C8B-B14F-4D97-AF65-F5344CB8AC3E}">
        <p14:creationId xmlns:p14="http://schemas.microsoft.com/office/powerpoint/2010/main" val="1878671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35603-5006-7BF8-8554-67357431ABD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FCA6F8-9BD2-7BAC-BF75-E1AC6729A5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768F3A-1014-A3DB-054D-B7A79C4615B9}"/>
              </a:ext>
            </a:extLst>
          </p:cNvPr>
          <p:cNvSpPr>
            <a:spLocks noGrp="1"/>
          </p:cNvSpPr>
          <p:nvPr>
            <p:ph type="dt" sz="half" idx="10"/>
          </p:nvPr>
        </p:nvSpPr>
        <p:spPr/>
        <p:txBody>
          <a:bodyPr/>
          <a:lstStyle/>
          <a:p>
            <a:fld id="{3C810E13-317C-4D9A-8602-7530203B04B0}" type="datetimeFigureOut">
              <a:rPr lang="en-IN" smtClean="0"/>
              <a:t>13-05-2023</a:t>
            </a:fld>
            <a:endParaRPr lang="en-IN"/>
          </a:p>
        </p:txBody>
      </p:sp>
      <p:sp>
        <p:nvSpPr>
          <p:cNvPr id="5" name="Footer Placeholder 4">
            <a:extLst>
              <a:ext uri="{FF2B5EF4-FFF2-40B4-BE49-F238E27FC236}">
                <a16:creationId xmlns:a16="http://schemas.microsoft.com/office/drawing/2014/main" id="{19B1603E-B270-A1E7-0BF4-1E2C14074D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527D1C-05BC-BBB8-88A6-B6C59A60C525}"/>
              </a:ext>
            </a:extLst>
          </p:cNvPr>
          <p:cNvSpPr>
            <a:spLocks noGrp="1"/>
          </p:cNvSpPr>
          <p:nvPr>
            <p:ph type="sldNum" sz="quarter" idx="12"/>
          </p:nvPr>
        </p:nvSpPr>
        <p:spPr/>
        <p:txBody>
          <a:bodyPr/>
          <a:lstStyle/>
          <a:p>
            <a:fld id="{D1D9B069-F5C3-411B-B436-6B0D6E24300B}" type="slidenum">
              <a:rPr lang="en-IN" smtClean="0"/>
              <a:t>‹#›</a:t>
            </a:fld>
            <a:endParaRPr lang="en-IN"/>
          </a:p>
        </p:txBody>
      </p:sp>
    </p:spTree>
    <p:extLst>
      <p:ext uri="{BB962C8B-B14F-4D97-AF65-F5344CB8AC3E}">
        <p14:creationId xmlns:p14="http://schemas.microsoft.com/office/powerpoint/2010/main" val="4047229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4DBBD9-ACE0-0126-97D2-73DF6B6794D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10BD10-C4F0-AC0F-1A32-F5E557F989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F2A71B-7F5C-1913-0A7C-658471CD46B6}"/>
              </a:ext>
            </a:extLst>
          </p:cNvPr>
          <p:cNvSpPr>
            <a:spLocks noGrp="1"/>
          </p:cNvSpPr>
          <p:nvPr>
            <p:ph type="dt" sz="half" idx="10"/>
          </p:nvPr>
        </p:nvSpPr>
        <p:spPr/>
        <p:txBody>
          <a:bodyPr/>
          <a:lstStyle/>
          <a:p>
            <a:fld id="{3C810E13-317C-4D9A-8602-7530203B04B0}" type="datetimeFigureOut">
              <a:rPr lang="en-IN" smtClean="0"/>
              <a:t>13-05-2023</a:t>
            </a:fld>
            <a:endParaRPr lang="en-IN"/>
          </a:p>
        </p:txBody>
      </p:sp>
      <p:sp>
        <p:nvSpPr>
          <p:cNvPr id="5" name="Footer Placeholder 4">
            <a:extLst>
              <a:ext uri="{FF2B5EF4-FFF2-40B4-BE49-F238E27FC236}">
                <a16:creationId xmlns:a16="http://schemas.microsoft.com/office/drawing/2014/main" id="{BD51406A-122E-9317-D51D-9687883F23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D55329-6ECE-406F-927A-24067429E131}"/>
              </a:ext>
            </a:extLst>
          </p:cNvPr>
          <p:cNvSpPr>
            <a:spLocks noGrp="1"/>
          </p:cNvSpPr>
          <p:nvPr>
            <p:ph type="sldNum" sz="quarter" idx="12"/>
          </p:nvPr>
        </p:nvSpPr>
        <p:spPr/>
        <p:txBody>
          <a:bodyPr/>
          <a:lstStyle/>
          <a:p>
            <a:fld id="{D1D9B069-F5C3-411B-B436-6B0D6E24300B}" type="slidenum">
              <a:rPr lang="en-IN" smtClean="0"/>
              <a:t>‹#›</a:t>
            </a:fld>
            <a:endParaRPr lang="en-IN"/>
          </a:p>
        </p:txBody>
      </p:sp>
    </p:spTree>
    <p:extLst>
      <p:ext uri="{BB962C8B-B14F-4D97-AF65-F5344CB8AC3E}">
        <p14:creationId xmlns:p14="http://schemas.microsoft.com/office/powerpoint/2010/main" val="3492889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7062B-EA9E-6C43-E886-66E2550071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1F3C9B-2AE4-28BC-8D61-8922C0FE0E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0FA0B6-337E-AD54-2BFC-04385A0B7291}"/>
              </a:ext>
            </a:extLst>
          </p:cNvPr>
          <p:cNvSpPr>
            <a:spLocks noGrp="1"/>
          </p:cNvSpPr>
          <p:nvPr>
            <p:ph type="dt" sz="half" idx="10"/>
          </p:nvPr>
        </p:nvSpPr>
        <p:spPr/>
        <p:txBody>
          <a:bodyPr/>
          <a:lstStyle/>
          <a:p>
            <a:fld id="{3C810E13-317C-4D9A-8602-7530203B04B0}" type="datetimeFigureOut">
              <a:rPr lang="en-IN" smtClean="0"/>
              <a:t>13-05-2023</a:t>
            </a:fld>
            <a:endParaRPr lang="en-IN"/>
          </a:p>
        </p:txBody>
      </p:sp>
      <p:sp>
        <p:nvSpPr>
          <p:cNvPr id="5" name="Footer Placeholder 4">
            <a:extLst>
              <a:ext uri="{FF2B5EF4-FFF2-40B4-BE49-F238E27FC236}">
                <a16:creationId xmlns:a16="http://schemas.microsoft.com/office/drawing/2014/main" id="{D58FFAEE-3DEC-B585-2E08-DEA571E2EF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18ADAB-9D97-E3BD-86C9-A26EBED94EB8}"/>
              </a:ext>
            </a:extLst>
          </p:cNvPr>
          <p:cNvSpPr>
            <a:spLocks noGrp="1"/>
          </p:cNvSpPr>
          <p:nvPr>
            <p:ph type="sldNum" sz="quarter" idx="12"/>
          </p:nvPr>
        </p:nvSpPr>
        <p:spPr/>
        <p:txBody>
          <a:bodyPr/>
          <a:lstStyle/>
          <a:p>
            <a:fld id="{D1D9B069-F5C3-411B-B436-6B0D6E24300B}" type="slidenum">
              <a:rPr lang="en-IN" smtClean="0"/>
              <a:t>‹#›</a:t>
            </a:fld>
            <a:endParaRPr lang="en-IN"/>
          </a:p>
        </p:txBody>
      </p:sp>
    </p:spTree>
    <p:extLst>
      <p:ext uri="{BB962C8B-B14F-4D97-AF65-F5344CB8AC3E}">
        <p14:creationId xmlns:p14="http://schemas.microsoft.com/office/powerpoint/2010/main" val="1990499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8590F-F966-A92B-0B37-8A6B1C3C83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45317BA-66BC-682C-D9CC-4E72D02DCA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484C30-2417-7807-58EB-6772EB97FB34}"/>
              </a:ext>
            </a:extLst>
          </p:cNvPr>
          <p:cNvSpPr>
            <a:spLocks noGrp="1"/>
          </p:cNvSpPr>
          <p:nvPr>
            <p:ph type="dt" sz="half" idx="10"/>
          </p:nvPr>
        </p:nvSpPr>
        <p:spPr/>
        <p:txBody>
          <a:bodyPr/>
          <a:lstStyle/>
          <a:p>
            <a:fld id="{3C810E13-317C-4D9A-8602-7530203B04B0}" type="datetimeFigureOut">
              <a:rPr lang="en-IN" smtClean="0"/>
              <a:t>13-05-2023</a:t>
            </a:fld>
            <a:endParaRPr lang="en-IN"/>
          </a:p>
        </p:txBody>
      </p:sp>
      <p:sp>
        <p:nvSpPr>
          <p:cNvPr id="5" name="Footer Placeholder 4">
            <a:extLst>
              <a:ext uri="{FF2B5EF4-FFF2-40B4-BE49-F238E27FC236}">
                <a16:creationId xmlns:a16="http://schemas.microsoft.com/office/drawing/2014/main" id="{83D30454-1D3A-0DA4-1F3B-C9C9D2045F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4D9073-B3FB-EA16-93DA-5FC320609167}"/>
              </a:ext>
            </a:extLst>
          </p:cNvPr>
          <p:cNvSpPr>
            <a:spLocks noGrp="1"/>
          </p:cNvSpPr>
          <p:nvPr>
            <p:ph type="sldNum" sz="quarter" idx="12"/>
          </p:nvPr>
        </p:nvSpPr>
        <p:spPr/>
        <p:txBody>
          <a:bodyPr/>
          <a:lstStyle/>
          <a:p>
            <a:fld id="{D1D9B069-F5C3-411B-B436-6B0D6E24300B}" type="slidenum">
              <a:rPr lang="en-IN" smtClean="0"/>
              <a:t>‹#›</a:t>
            </a:fld>
            <a:endParaRPr lang="en-IN"/>
          </a:p>
        </p:txBody>
      </p:sp>
    </p:spTree>
    <p:extLst>
      <p:ext uri="{BB962C8B-B14F-4D97-AF65-F5344CB8AC3E}">
        <p14:creationId xmlns:p14="http://schemas.microsoft.com/office/powerpoint/2010/main" val="3116623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69C5E-9202-76B7-B4F9-EF7B511FF4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B8C8C6-07EE-B76C-80F1-305DD3A309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DB8D6B1-ED69-CCE4-86F1-C9E9C8412C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0291B41-8682-AD46-9E6F-8A48E156E266}"/>
              </a:ext>
            </a:extLst>
          </p:cNvPr>
          <p:cNvSpPr>
            <a:spLocks noGrp="1"/>
          </p:cNvSpPr>
          <p:nvPr>
            <p:ph type="dt" sz="half" idx="10"/>
          </p:nvPr>
        </p:nvSpPr>
        <p:spPr/>
        <p:txBody>
          <a:bodyPr/>
          <a:lstStyle/>
          <a:p>
            <a:fld id="{3C810E13-317C-4D9A-8602-7530203B04B0}" type="datetimeFigureOut">
              <a:rPr lang="en-IN" smtClean="0"/>
              <a:t>13-05-2023</a:t>
            </a:fld>
            <a:endParaRPr lang="en-IN"/>
          </a:p>
        </p:txBody>
      </p:sp>
      <p:sp>
        <p:nvSpPr>
          <p:cNvPr id="6" name="Footer Placeholder 5">
            <a:extLst>
              <a:ext uri="{FF2B5EF4-FFF2-40B4-BE49-F238E27FC236}">
                <a16:creationId xmlns:a16="http://schemas.microsoft.com/office/drawing/2014/main" id="{E59B3343-8C17-CAFC-50AA-AA80AB40C9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FC422A-5608-B029-9126-555A6A203BBA}"/>
              </a:ext>
            </a:extLst>
          </p:cNvPr>
          <p:cNvSpPr>
            <a:spLocks noGrp="1"/>
          </p:cNvSpPr>
          <p:nvPr>
            <p:ph type="sldNum" sz="quarter" idx="12"/>
          </p:nvPr>
        </p:nvSpPr>
        <p:spPr/>
        <p:txBody>
          <a:bodyPr/>
          <a:lstStyle/>
          <a:p>
            <a:fld id="{D1D9B069-F5C3-411B-B436-6B0D6E24300B}" type="slidenum">
              <a:rPr lang="en-IN" smtClean="0"/>
              <a:t>‹#›</a:t>
            </a:fld>
            <a:endParaRPr lang="en-IN"/>
          </a:p>
        </p:txBody>
      </p:sp>
    </p:spTree>
    <p:extLst>
      <p:ext uri="{BB962C8B-B14F-4D97-AF65-F5344CB8AC3E}">
        <p14:creationId xmlns:p14="http://schemas.microsoft.com/office/powerpoint/2010/main" val="1185779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20BEB-CECD-485F-B620-AB126F62215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345718-63D9-A227-E607-5B987000C2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2635CB-E112-DEDC-A06C-F7A7B21082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0503C9-5730-8D2D-3B67-40F6F5CE57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B1FB4E-E5D7-B683-8CDD-4DA2AF8857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8C8629-A44E-BDA5-E217-C25DAC4E42F6}"/>
              </a:ext>
            </a:extLst>
          </p:cNvPr>
          <p:cNvSpPr>
            <a:spLocks noGrp="1"/>
          </p:cNvSpPr>
          <p:nvPr>
            <p:ph type="dt" sz="half" idx="10"/>
          </p:nvPr>
        </p:nvSpPr>
        <p:spPr/>
        <p:txBody>
          <a:bodyPr/>
          <a:lstStyle/>
          <a:p>
            <a:fld id="{3C810E13-317C-4D9A-8602-7530203B04B0}" type="datetimeFigureOut">
              <a:rPr lang="en-IN" smtClean="0"/>
              <a:t>13-05-2023</a:t>
            </a:fld>
            <a:endParaRPr lang="en-IN"/>
          </a:p>
        </p:txBody>
      </p:sp>
      <p:sp>
        <p:nvSpPr>
          <p:cNvPr id="8" name="Footer Placeholder 7">
            <a:extLst>
              <a:ext uri="{FF2B5EF4-FFF2-40B4-BE49-F238E27FC236}">
                <a16:creationId xmlns:a16="http://schemas.microsoft.com/office/drawing/2014/main" id="{29AC3285-9E77-B0B5-363E-8EC066D0ADC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829D49F-40AF-2CFD-99E9-3DDE52C0EA82}"/>
              </a:ext>
            </a:extLst>
          </p:cNvPr>
          <p:cNvSpPr>
            <a:spLocks noGrp="1"/>
          </p:cNvSpPr>
          <p:nvPr>
            <p:ph type="sldNum" sz="quarter" idx="12"/>
          </p:nvPr>
        </p:nvSpPr>
        <p:spPr/>
        <p:txBody>
          <a:bodyPr/>
          <a:lstStyle/>
          <a:p>
            <a:fld id="{D1D9B069-F5C3-411B-B436-6B0D6E24300B}" type="slidenum">
              <a:rPr lang="en-IN" smtClean="0"/>
              <a:t>‹#›</a:t>
            </a:fld>
            <a:endParaRPr lang="en-IN"/>
          </a:p>
        </p:txBody>
      </p:sp>
    </p:spTree>
    <p:extLst>
      <p:ext uri="{BB962C8B-B14F-4D97-AF65-F5344CB8AC3E}">
        <p14:creationId xmlns:p14="http://schemas.microsoft.com/office/powerpoint/2010/main" val="1256301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2E12F-F73F-87AE-8B9B-342A343A4E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535897B-D33B-3E5E-10BD-38556C2A0495}"/>
              </a:ext>
            </a:extLst>
          </p:cNvPr>
          <p:cNvSpPr>
            <a:spLocks noGrp="1"/>
          </p:cNvSpPr>
          <p:nvPr>
            <p:ph type="dt" sz="half" idx="10"/>
          </p:nvPr>
        </p:nvSpPr>
        <p:spPr/>
        <p:txBody>
          <a:bodyPr/>
          <a:lstStyle/>
          <a:p>
            <a:fld id="{3C810E13-317C-4D9A-8602-7530203B04B0}" type="datetimeFigureOut">
              <a:rPr lang="en-IN" smtClean="0"/>
              <a:t>13-05-2023</a:t>
            </a:fld>
            <a:endParaRPr lang="en-IN"/>
          </a:p>
        </p:txBody>
      </p:sp>
      <p:sp>
        <p:nvSpPr>
          <p:cNvPr id="4" name="Footer Placeholder 3">
            <a:extLst>
              <a:ext uri="{FF2B5EF4-FFF2-40B4-BE49-F238E27FC236}">
                <a16:creationId xmlns:a16="http://schemas.microsoft.com/office/drawing/2014/main" id="{BEC68952-73A4-68B1-0F2B-AB8C971B3BD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6183EAF-5CC1-D498-868F-B2DBC452CC98}"/>
              </a:ext>
            </a:extLst>
          </p:cNvPr>
          <p:cNvSpPr>
            <a:spLocks noGrp="1"/>
          </p:cNvSpPr>
          <p:nvPr>
            <p:ph type="sldNum" sz="quarter" idx="12"/>
          </p:nvPr>
        </p:nvSpPr>
        <p:spPr/>
        <p:txBody>
          <a:bodyPr/>
          <a:lstStyle/>
          <a:p>
            <a:fld id="{D1D9B069-F5C3-411B-B436-6B0D6E24300B}" type="slidenum">
              <a:rPr lang="en-IN" smtClean="0"/>
              <a:t>‹#›</a:t>
            </a:fld>
            <a:endParaRPr lang="en-IN"/>
          </a:p>
        </p:txBody>
      </p:sp>
    </p:spTree>
    <p:extLst>
      <p:ext uri="{BB962C8B-B14F-4D97-AF65-F5344CB8AC3E}">
        <p14:creationId xmlns:p14="http://schemas.microsoft.com/office/powerpoint/2010/main" val="137895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53FB50-20E9-E79D-7B08-7D9FD8619807}"/>
              </a:ext>
            </a:extLst>
          </p:cNvPr>
          <p:cNvSpPr>
            <a:spLocks noGrp="1"/>
          </p:cNvSpPr>
          <p:nvPr>
            <p:ph type="dt" sz="half" idx="10"/>
          </p:nvPr>
        </p:nvSpPr>
        <p:spPr/>
        <p:txBody>
          <a:bodyPr/>
          <a:lstStyle/>
          <a:p>
            <a:fld id="{3C810E13-317C-4D9A-8602-7530203B04B0}" type="datetimeFigureOut">
              <a:rPr lang="en-IN" smtClean="0"/>
              <a:t>13-05-2023</a:t>
            </a:fld>
            <a:endParaRPr lang="en-IN"/>
          </a:p>
        </p:txBody>
      </p:sp>
      <p:sp>
        <p:nvSpPr>
          <p:cNvPr id="3" name="Footer Placeholder 2">
            <a:extLst>
              <a:ext uri="{FF2B5EF4-FFF2-40B4-BE49-F238E27FC236}">
                <a16:creationId xmlns:a16="http://schemas.microsoft.com/office/drawing/2014/main" id="{7AE6C98D-E5D6-5884-B008-B24C69815E7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CA222A1-9131-2C74-619A-A99630564653}"/>
              </a:ext>
            </a:extLst>
          </p:cNvPr>
          <p:cNvSpPr>
            <a:spLocks noGrp="1"/>
          </p:cNvSpPr>
          <p:nvPr>
            <p:ph type="sldNum" sz="quarter" idx="12"/>
          </p:nvPr>
        </p:nvSpPr>
        <p:spPr/>
        <p:txBody>
          <a:bodyPr/>
          <a:lstStyle/>
          <a:p>
            <a:fld id="{D1D9B069-F5C3-411B-B436-6B0D6E24300B}" type="slidenum">
              <a:rPr lang="en-IN" smtClean="0"/>
              <a:t>‹#›</a:t>
            </a:fld>
            <a:endParaRPr lang="en-IN"/>
          </a:p>
        </p:txBody>
      </p:sp>
    </p:spTree>
    <p:extLst>
      <p:ext uri="{BB962C8B-B14F-4D97-AF65-F5344CB8AC3E}">
        <p14:creationId xmlns:p14="http://schemas.microsoft.com/office/powerpoint/2010/main" val="1297718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33F74-6B9B-9289-FBCC-3A99F104B0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94E4414-2063-363D-66B9-4206E0EABA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9CC1994-F162-4A5F-1403-D79C1A0ED4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DE3F75-C0CB-1601-C6E1-750A5584CAF8}"/>
              </a:ext>
            </a:extLst>
          </p:cNvPr>
          <p:cNvSpPr>
            <a:spLocks noGrp="1"/>
          </p:cNvSpPr>
          <p:nvPr>
            <p:ph type="dt" sz="half" idx="10"/>
          </p:nvPr>
        </p:nvSpPr>
        <p:spPr/>
        <p:txBody>
          <a:bodyPr/>
          <a:lstStyle/>
          <a:p>
            <a:fld id="{3C810E13-317C-4D9A-8602-7530203B04B0}" type="datetimeFigureOut">
              <a:rPr lang="en-IN" smtClean="0"/>
              <a:t>13-05-2023</a:t>
            </a:fld>
            <a:endParaRPr lang="en-IN"/>
          </a:p>
        </p:txBody>
      </p:sp>
      <p:sp>
        <p:nvSpPr>
          <p:cNvPr id="6" name="Footer Placeholder 5">
            <a:extLst>
              <a:ext uri="{FF2B5EF4-FFF2-40B4-BE49-F238E27FC236}">
                <a16:creationId xmlns:a16="http://schemas.microsoft.com/office/drawing/2014/main" id="{0AB7F543-79F4-F7A9-750A-E9B816AFED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813AA5-993A-2922-A347-1D2EDA7986E2}"/>
              </a:ext>
            </a:extLst>
          </p:cNvPr>
          <p:cNvSpPr>
            <a:spLocks noGrp="1"/>
          </p:cNvSpPr>
          <p:nvPr>
            <p:ph type="sldNum" sz="quarter" idx="12"/>
          </p:nvPr>
        </p:nvSpPr>
        <p:spPr/>
        <p:txBody>
          <a:bodyPr/>
          <a:lstStyle/>
          <a:p>
            <a:fld id="{D1D9B069-F5C3-411B-B436-6B0D6E24300B}" type="slidenum">
              <a:rPr lang="en-IN" smtClean="0"/>
              <a:t>‹#›</a:t>
            </a:fld>
            <a:endParaRPr lang="en-IN"/>
          </a:p>
        </p:txBody>
      </p:sp>
    </p:spTree>
    <p:extLst>
      <p:ext uri="{BB962C8B-B14F-4D97-AF65-F5344CB8AC3E}">
        <p14:creationId xmlns:p14="http://schemas.microsoft.com/office/powerpoint/2010/main" val="3754993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C1646-B916-9F7C-95FE-2293FE2554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AB33339-9EF7-03BB-E514-BE3791AF02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B9B8A90-D584-2E02-56CD-E56A529B6C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9DF3E0-498D-CBDA-B583-6A2FC033F728}"/>
              </a:ext>
            </a:extLst>
          </p:cNvPr>
          <p:cNvSpPr>
            <a:spLocks noGrp="1"/>
          </p:cNvSpPr>
          <p:nvPr>
            <p:ph type="dt" sz="half" idx="10"/>
          </p:nvPr>
        </p:nvSpPr>
        <p:spPr/>
        <p:txBody>
          <a:bodyPr/>
          <a:lstStyle/>
          <a:p>
            <a:fld id="{3C810E13-317C-4D9A-8602-7530203B04B0}" type="datetimeFigureOut">
              <a:rPr lang="en-IN" smtClean="0"/>
              <a:t>13-05-2023</a:t>
            </a:fld>
            <a:endParaRPr lang="en-IN"/>
          </a:p>
        </p:txBody>
      </p:sp>
      <p:sp>
        <p:nvSpPr>
          <p:cNvPr id="6" name="Footer Placeholder 5">
            <a:extLst>
              <a:ext uri="{FF2B5EF4-FFF2-40B4-BE49-F238E27FC236}">
                <a16:creationId xmlns:a16="http://schemas.microsoft.com/office/drawing/2014/main" id="{3BF94652-55A2-11CC-72DE-BA42057E1C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7829B5-769C-E847-0070-34F7409A1387}"/>
              </a:ext>
            </a:extLst>
          </p:cNvPr>
          <p:cNvSpPr>
            <a:spLocks noGrp="1"/>
          </p:cNvSpPr>
          <p:nvPr>
            <p:ph type="sldNum" sz="quarter" idx="12"/>
          </p:nvPr>
        </p:nvSpPr>
        <p:spPr/>
        <p:txBody>
          <a:bodyPr/>
          <a:lstStyle/>
          <a:p>
            <a:fld id="{D1D9B069-F5C3-411B-B436-6B0D6E24300B}" type="slidenum">
              <a:rPr lang="en-IN" smtClean="0"/>
              <a:t>‹#›</a:t>
            </a:fld>
            <a:endParaRPr lang="en-IN"/>
          </a:p>
        </p:txBody>
      </p:sp>
    </p:spTree>
    <p:extLst>
      <p:ext uri="{BB962C8B-B14F-4D97-AF65-F5344CB8AC3E}">
        <p14:creationId xmlns:p14="http://schemas.microsoft.com/office/powerpoint/2010/main" val="926077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6FDA25-DE24-EB3F-62C7-AFDD684E09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FB70D3-AF53-3DFE-E561-04C70082AE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1D110C-A16B-AD5D-5E04-C3B0245D7E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810E13-317C-4D9A-8602-7530203B04B0}" type="datetimeFigureOut">
              <a:rPr lang="en-IN" smtClean="0"/>
              <a:t>13-05-2023</a:t>
            </a:fld>
            <a:endParaRPr lang="en-IN"/>
          </a:p>
        </p:txBody>
      </p:sp>
      <p:sp>
        <p:nvSpPr>
          <p:cNvPr id="5" name="Footer Placeholder 4">
            <a:extLst>
              <a:ext uri="{FF2B5EF4-FFF2-40B4-BE49-F238E27FC236}">
                <a16:creationId xmlns:a16="http://schemas.microsoft.com/office/drawing/2014/main" id="{1FD384BC-CE4F-8DC2-AAFF-2D436808F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124F339-2A6A-1801-E861-5FD62ACC57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D9B069-F5C3-411B-B436-6B0D6E24300B}" type="slidenum">
              <a:rPr lang="en-IN" smtClean="0"/>
              <a:t>‹#›</a:t>
            </a:fld>
            <a:endParaRPr lang="en-IN"/>
          </a:p>
        </p:txBody>
      </p:sp>
    </p:spTree>
    <p:extLst>
      <p:ext uri="{BB962C8B-B14F-4D97-AF65-F5344CB8AC3E}">
        <p14:creationId xmlns:p14="http://schemas.microsoft.com/office/powerpoint/2010/main" val="357668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8D8027-2612-7B98-4210-D37AD0CBFAD7}"/>
              </a:ext>
            </a:extLst>
          </p:cNvPr>
          <p:cNvSpPr txBox="1"/>
          <p:nvPr/>
        </p:nvSpPr>
        <p:spPr>
          <a:xfrm>
            <a:off x="839754" y="527040"/>
            <a:ext cx="9983755" cy="5816977"/>
          </a:xfrm>
          <a:prstGeom prst="rect">
            <a:avLst/>
          </a:prstGeom>
          <a:noFill/>
        </p:spPr>
        <p:txBody>
          <a:bodyPr wrap="square">
            <a:spAutoFit/>
          </a:bodyPr>
          <a:lstStyle/>
          <a:p>
            <a:r>
              <a:rPr lang="en-US" b="1" dirty="0">
                <a:solidFill>
                  <a:srgbClr val="FF0000"/>
                </a:solidFill>
                <a:latin typeface="Times New Roman" panose="02020603050405020304" pitchFamily="18" charset="0"/>
                <a:cs typeface="Times New Roman" panose="02020603050405020304" pitchFamily="18" charset="0"/>
              </a:rPr>
              <a:t>Sanskritization: An Introduction</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 N Srinivas wrote: “Sanskritization is the process by which lower castes, tribes, or other groups change their customs, rituals, ideology, and way of life towards those of higher castes“. Examples include wearing sacred threads, refusing to use meat and alcohol, observing endogamy, and forbidding widows from remarrying.</a:t>
            </a:r>
          </a:p>
          <a:p>
            <a:pPr algn="just">
              <a:lnSpc>
                <a:spcPct val="150000"/>
              </a:lnSpc>
            </a:pPr>
            <a:r>
              <a:rPr lang="en-US" sz="1600" dirty="0">
                <a:latin typeface="Times New Roman" panose="02020603050405020304" pitchFamily="18" charset="0"/>
                <a:cs typeface="Times New Roman" panose="02020603050405020304" pitchFamily="18" charset="0"/>
              </a:rPr>
              <a:t> </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his study of Coorg of Mysore, M.N. Srinivas found that the lower castes sought to rise in the caste hierarchy by adopting some Brahmin cultural ideals. As a result, they left behind some of the ideals considered impure by the Brahmins. To describe this movement process, Srinivas used the term “</a:t>
            </a:r>
            <a:r>
              <a:rPr lang="en-US" sz="1600" dirty="0" err="1">
                <a:latin typeface="Times New Roman" panose="02020603050405020304" pitchFamily="18" charset="0"/>
                <a:cs typeface="Times New Roman" panose="02020603050405020304" pitchFamily="18" charset="0"/>
              </a:rPr>
              <a:t>Brahminization</a:t>
            </a:r>
            <a:r>
              <a:rPr lang="en-US" sz="1600" dirty="0">
                <a:latin typeface="Times New Roman" panose="02020603050405020304" pitchFamily="18" charset="0"/>
                <a:cs typeface="Times New Roman" panose="02020603050405020304" pitchFamily="18" charset="0"/>
              </a:rPr>
              <a:t>”. He later called it “Sanskritization” in the broader sense.</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600" b="0" i="0" dirty="0">
                <a:solidFill>
                  <a:srgbClr val="424142"/>
                </a:solidFill>
                <a:effectLst/>
                <a:latin typeface="Times New Roman" panose="02020603050405020304" pitchFamily="18" charset="0"/>
                <a:cs typeface="Times New Roman" panose="02020603050405020304" pitchFamily="18" charset="0"/>
              </a:rPr>
              <a:t>The term refers to a ‘Process by which low Hindu caste or tribe or other group, changes its customs, rituals, ideologies and ways of life in the direction of a high twice born caste to acquire higher status’. At first Prof. Srinivas used the term ‘</a:t>
            </a:r>
            <a:r>
              <a:rPr lang="en-US" sz="1600" b="0" i="0" dirty="0" err="1">
                <a:solidFill>
                  <a:srgbClr val="424142"/>
                </a:solidFill>
                <a:effectLst/>
                <a:latin typeface="Times New Roman" panose="02020603050405020304" pitchFamily="18" charset="0"/>
                <a:cs typeface="Times New Roman" panose="02020603050405020304" pitchFamily="18" charset="0"/>
              </a:rPr>
              <a:t>Brahminisation</a:t>
            </a:r>
            <a:r>
              <a:rPr lang="en-US" sz="1600" b="0" i="0" dirty="0">
                <a:solidFill>
                  <a:srgbClr val="424142"/>
                </a:solidFill>
                <a:effectLst/>
                <a:latin typeface="Times New Roman" panose="02020603050405020304" pitchFamily="18" charset="0"/>
                <a:cs typeface="Times New Roman" panose="02020603050405020304" pitchFamily="18" charset="0"/>
              </a:rPr>
              <a:t>’ for this process as he thought that the lower caste people must be trying to reach at the place of Brahmins. But later on he found that not only they are following Brahmins but also other caste groups. So, he replaced </a:t>
            </a:r>
            <a:r>
              <a:rPr lang="en-US" sz="1600" b="0" i="0" dirty="0" err="1">
                <a:solidFill>
                  <a:srgbClr val="424142"/>
                </a:solidFill>
                <a:effectLst/>
                <a:latin typeface="Times New Roman" panose="02020603050405020304" pitchFamily="18" charset="0"/>
                <a:cs typeface="Times New Roman" panose="02020603050405020304" pitchFamily="18" charset="0"/>
              </a:rPr>
              <a:t>Brahminisation</a:t>
            </a:r>
            <a:r>
              <a:rPr lang="en-US" sz="1600" b="0" i="0" dirty="0">
                <a:solidFill>
                  <a:srgbClr val="424142"/>
                </a:solidFill>
                <a:effectLst/>
                <a:latin typeface="Times New Roman" panose="02020603050405020304" pitchFamily="18" charset="0"/>
                <a:cs typeface="Times New Roman" panose="02020603050405020304" pitchFamily="18" charset="0"/>
              </a:rPr>
              <a:t> by </a:t>
            </a:r>
            <a:r>
              <a:rPr lang="en-US" sz="1600" b="0" i="0" dirty="0" err="1">
                <a:solidFill>
                  <a:srgbClr val="424142"/>
                </a:solidFill>
                <a:effectLst/>
                <a:latin typeface="Times New Roman" panose="02020603050405020304" pitchFamily="18" charset="0"/>
                <a:cs typeface="Times New Roman" panose="02020603050405020304" pitchFamily="18" charset="0"/>
              </a:rPr>
              <a:t>Sanskritisation</a:t>
            </a:r>
            <a:r>
              <a:rPr lang="en-US" sz="1600" b="0" i="0" dirty="0">
                <a:solidFill>
                  <a:srgbClr val="424142"/>
                </a:solidFill>
                <a:effectLst/>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r>
              <a:rPr lang="en-US" dirty="0"/>
              <a:t> </a:t>
            </a:r>
            <a:endParaRPr lang="en-IN" dirty="0"/>
          </a:p>
        </p:txBody>
      </p:sp>
    </p:spTree>
    <p:extLst>
      <p:ext uri="{BB962C8B-B14F-4D97-AF65-F5344CB8AC3E}">
        <p14:creationId xmlns:p14="http://schemas.microsoft.com/office/powerpoint/2010/main" val="1806125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C45621-46DC-E39A-EBD9-7EF73367C84C}"/>
              </a:ext>
            </a:extLst>
          </p:cNvPr>
          <p:cNvSpPr txBox="1"/>
          <p:nvPr/>
        </p:nvSpPr>
        <p:spPr>
          <a:xfrm>
            <a:off x="1380930" y="1068269"/>
            <a:ext cx="9153331" cy="4175502"/>
          </a:xfrm>
          <a:prstGeom prst="rect">
            <a:avLst/>
          </a:prstGeom>
          <a:noFill/>
        </p:spPr>
        <p:txBody>
          <a:bodyPr wrap="square">
            <a:spAutoFit/>
          </a:bodyPr>
          <a:lstStyle/>
          <a:p>
            <a:pPr algn="just"/>
            <a:r>
              <a:rPr lang="en-US" b="1" dirty="0">
                <a:solidFill>
                  <a:srgbClr val="FF0000"/>
                </a:solidFill>
                <a:latin typeface="Times New Roman" panose="02020603050405020304" pitchFamily="18" charset="0"/>
                <a:cs typeface="Times New Roman" panose="02020603050405020304" pitchFamily="18" charset="0"/>
              </a:rPr>
              <a:t>Change in Language:</a:t>
            </a:r>
          </a:p>
          <a:p>
            <a:pPr algn="just"/>
            <a:r>
              <a:rPr lang="en-US" dirty="0">
                <a:latin typeface="Times New Roman" panose="02020603050405020304" pitchFamily="18" charset="0"/>
                <a:cs typeface="Times New Roman" panose="02020603050405020304" pitchFamily="18" charset="0"/>
              </a:rPr>
              <a:t>Many terms from the English language have entered the dialects of the rural folk. The expansion of civil administration popularized the terms like court, collector, judge, barristers etc. similarly the expansion of transport facilities has rendered the terms like rail, station, signals etc. matters in daily usage.</a:t>
            </a:r>
          </a:p>
          <a:p>
            <a:pPr algn="just">
              <a:lnSpc>
                <a:spcPct val="150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Weakening of Traditional Culture</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Modern education and increased utilitarian and rational values of the Indian elite led them to make sharp criticisms of their own culture. They began casting aspersion on the evils of our traditional culture which used to make submissive. </a:t>
            </a:r>
          </a:p>
          <a:p>
            <a:pPr algn="just">
              <a:lnSpc>
                <a:spcPct val="150000"/>
              </a:lnSpc>
              <a:spcAft>
                <a:spcPts val="800"/>
              </a:spcAft>
            </a:pPr>
            <a:r>
              <a:rPr lang="en-IN" sz="1800"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Impact on Marriage</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Westernization has also brought about noticeable changes in matrimonial relationship. Marriage today is no longer seen as a relationship between two families rather it has transformed to the relationship of two individuals i.e. husband and wife.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1332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42BE1C-B2DE-2226-C25F-0A638EBA9EAB}"/>
              </a:ext>
            </a:extLst>
          </p:cNvPr>
          <p:cNvSpPr txBox="1"/>
          <p:nvPr/>
        </p:nvSpPr>
        <p:spPr>
          <a:xfrm>
            <a:off x="942392" y="601739"/>
            <a:ext cx="10515599" cy="552458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Impact on Family:</a:t>
            </a:r>
          </a:p>
          <a:p>
            <a:pPr algn="just"/>
            <a:r>
              <a:rPr lang="en-US" dirty="0">
                <a:latin typeface="Times New Roman" panose="02020603050405020304" pitchFamily="18" charset="0"/>
                <a:cs typeface="Times New Roman" panose="02020603050405020304" pitchFamily="18" charset="0"/>
              </a:rPr>
              <a:t>Western culture preaches the individualistic ideology of family which is diametrically opposite to the collective ethos on which the joint family system is founded, imbibing the individualistic philosophy people give importance to the individual over the group there by they encourage self-men. </a:t>
            </a:r>
          </a:p>
          <a:p>
            <a:pPr algn="just">
              <a:lnSpc>
                <a:spcPct val="150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Impact on the Status of Women</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strong influence of the west is tangible on the status of women today. The medieval period in Indian history is witness to the status of women sinking to the nadir and if we find today women getting their due in almost all the fields, a major part of the credit goes to westernization.</a:t>
            </a:r>
          </a:p>
          <a:p>
            <a:pPr algn="just">
              <a:lnSpc>
                <a:spcPct val="150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Impact on Customs:</a:t>
            </a:r>
            <a:endParaRPr lang="en-IN"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Indian masses which were a bit reluctant initially in accepting the ways of the west are now jumping to their ways. From clothes to houses we live in, all bear the stamp of western style and it has become a status symbol. Cosmetic, decoration of pieces, crockery and even the methods of greetings have all become westernized.</a:t>
            </a:r>
          </a:p>
          <a:p>
            <a:pPr algn="just">
              <a:lnSpc>
                <a:spcPct val="150000"/>
              </a:lnSpc>
              <a:spcAft>
                <a:spcPts val="800"/>
              </a:spcAft>
            </a:pPr>
            <a:r>
              <a:rPr lang="en-IN" sz="1800"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Eradication of Social Evils</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Social evils which had plagued the society and in a way were responsible for making Indian society so much vulnerable to foreign annexation, could only be given a determined fight after the process of westernization took its root. No doubt, a few social workers had raised their fingers against these social evils before but it was the process of westernization which prepared a broad base through which efforts against these evils could bear fruit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4135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8B922E-9964-7DB8-88A4-9A89B228E903}"/>
              </a:ext>
            </a:extLst>
          </p:cNvPr>
          <p:cNvSpPr txBox="1"/>
          <p:nvPr/>
        </p:nvSpPr>
        <p:spPr>
          <a:xfrm>
            <a:off x="1406589" y="766771"/>
            <a:ext cx="8838422" cy="5028556"/>
          </a:xfrm>
          <a:prstGeom prst="rect">
            <a:avLst/>
          </a:prstGeom>
          <a:noFill/>
        </p:spPr>
        <p:txBody>
          <a:bodyPr wrap="square">
            <a:spAutoFit/>
          </a:bodyPr>
          <a:lstStyle/>
          <a:p>
            <a:pPr algn="just">
              <a:lnSpc>
                <a:spcPct val="150000"/>
              </a:lnSpc>
            </a:pPr>
            <a:r>
              <a:rPr lang="en-US" dirty="0">
                <a:highlight>
                  <a:srgbClr val="FFFF00"/>
                </a:highlight>
                <a:latin typeface="Times New Roman" panose="02020603050405020304" pitchFamily="18" charset="0"/>
                <a:cs typeface="Times New Roman" panose="02020603050405020304" pitchFamily="18" charset="0"/>
              </a:rPr>
              <a:t>“Modernization</a:t>
            </a:r>
            <a:r>
              <a:rPr lang="en-US" dirty="0">
                <a:latin typeface="Times New Roman" panose="02020603050405020304" pitchFamily="18" charset="0"/>
                <a:cs typeface="Times New Roman" panose="02020603050405020304" pitchFamily="18" charset="0"/>
              </a:rPr>
              <a:t>” is understood as a process which indicates the adoption of the modern ways of life and values”. The term was being used previously to refer only “to change in economy and its related effect on social values and practices”.</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It was also described as a process that changed society, from primarily agricultural to a primarily industrial economy.</a:t>
            </a:r>
          </a:p>
          <a:p>
            <a:pPr algn="just">
              <a:lnSpc>
                <a:spcPct val="150000"/>
              </a:lnSpc>
            </a:pPr>
            <a:endParaRPr lang="en-US" dirty="0">
              <a:solidFill>
                <a:srgbClr val="000000"/>
              </a:solidFill>
              <a:latin typeface="Times New Roman" panose="02020603050405020304" pitchFamily="18" charset="0"/>
              <a:cs typeface="Times New Roman" panose="02020603050405020304" pitchFamily="18" charset="0"/>
            </a:endParaRPr>
          </a:p>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Modernization’ is understood as an attempt, on the part of the people, particularly those who are custom-bound, to adapt themselves to the present time, conditions, styles, and ways in general. It indicates a change in people’s food habits, dress habits, speaking styles, tastes, choices, preferences, ideas, values, recreational facilities and so on. It is also described as “social change involving the elements of science and technology”.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4418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4877FA6-E52E-8B1C-C594-54A0F77D071D}"/>
              </a:ext>
            </a:extLst>
          </p:cNvPr>
          <p:cNvPicPr>
            <a:picLocks noChangeAspect="1"/>
          </p:cNvPicPr>
          <p:nvPr/>
        </p:nvPicPr>
        <p:blipFill>
          <a:blip r:embed="rId2"/>
          <a:stretch>
            <a:fillRect/>
          </a:stretch>
        </p:blipFill>
        <p:spPr>
          <a:xfrm>
            <a:off x="1179150" y="1395808"/>
            <a:ext cx="9833700" cy="4066384"/>
          </a:xfrm>
          <a:prstGeom prst="rect">
            <a:avLst/>
          </a:prstGeom>
        </p:spPr>
      </p:pic>
    </p:spTree>
    <p:extLst>
      <p:ext uri="{BB962C8B-B14F-4D97-AF65-F5344CB8AC3E}">
        <p14:creationId xmlns:p14="http://schemas.microsoft.com/office/powerpoint/2010/main" val="3876801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3C7CDC-4D0A-8710-C3BE-49EED309A048}"/>
              </a:ext>
            </a:extLst>
          </p:cNvPr>
          <p:cNvSpPr txBox="1"/>
          <p:nvPr/>
        </p:nvSpPr>
        <p:spPr>
          <a:xfrm>
            <a:off x="917510" y="878481"/>
            <a:ext cx="10356979" cy="5594096"/>
          </a:xfrm>
          <a:prstGeom prst="rect">
            <a:avLst/>
          </a:prstGeom>
          <a:noFill/>
        </p:spPr>
        <p:txBody>
          <a:bodyPr wrap="square">
            <a:spAutoFit/>
          </a:bodyPr>
          <a:lstStyle/>
          <a:p>
            <a:pPr algn="just">
              <a:lnSpc>
                <a:spcPct val="150000"/>
              </a:lnSpc>
            </a:pPr>
            <a:r>
              <a:rPr lang="en-US" sz="1600" dirty="0">
                <a:highlight>
                  <a:srgbClr val="00FFFF"/>
                </a:highlight>
                <a:latin typeface="Times New Roman" panose="02020603050405020304" pitchFamily="18" charset="0"/>
                <a:cs typeface="Times New Roman" panose="02020603050405020304" pitchFamily="18" charset="0"/>
              </a:rPr>
              <a:t>DEFINITION</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According to </a:t>
            </a:r>
            <a:r>
              <a:rPr lang="en-US" sz="1600" dirty="0">
                <a:highlight>
                  <a:srgbClr val="FFFF00"/>
                </a:highlight>
                <a:latin typeface="Times New Roman" panose="02020603050405020304" pitchFamily="18" charset="0"/>
                <a:cs typeface="Times New Roman" panose="02020603050405020304" pitchFamily="18" charset="0"/>
              </a:rPr>
              <a:t>Daniel Lerner </a:t>
            </a:r>
            <a:r>
              <a:rPr lang="en-US" sz="1600" dirty="0">
                <a:latin typeface="Times New Roman" panose="02020603050405020304" pitchFamily="18" charset="0"/>
                <a:cs typeface="Times New Roman" panose="02020603050405020304" pitchFamily="18" charset="0"/>
              </a:rPr>
              <a:t>“Modernization is the current term for an old process of social change whereby less developed societies acquire the characteristics common to more developed societies”.</a:t>
            </a:r>
          </a:p>
          <a:p>
            <a:pPr algn="just">
              <a:lnSpc>
                <a:spcPct val="150000"/>
              </a:lnSpc>
            </a:pPr>
            <a:r>
              <a:rPr lang="en-US" sz="1600" dirty="0">
                <a:highlight>
                  <a:srgbClr val="FFFF00"/>
                </a:highlight>
                <a:latin typeface="Times New Roman" panose="02020603050405020304" pitchFamily="18" charset="0"/>
                <a:cs typeface="Times New Roman" panose="02020603050405020304" pitchFamily="18" charset="0"/>
              </a:rPr>
              <a:t>Smelser.</a:t>
            </a:r>
            <a:r>
              <a:rPr lang="en-US" sz="1600" dirty="0">
                <a:latin typeface="Times New Roman" panose="02020603050405020304" pitchFamily="18" charset="0"/>
                <a:cs typeface="Times New Roman" panose="02020603050405020304" pitchFamily="18" charset="0"/>
              </a:rPr>
              <a:t> Modernization refers to “a complex set of changes that take place almost in every part of society as it attempts to be industrialized. Modernization involves ongoing change in a society’s economy, politics, education, traditions, and religion”.</a:t>
            </a:r>
          </a:p>
          <a:p>
            <a:pPr algn="just">
              <a:lnSpc>
                <a:spcPct val="150000"/>
              </a:lnSpc>
            </a:pPr>
            <a:r>
              <a:rPr lang="en-US" sz="1600" dirty="0">
                <a:highlight>
                  <a:srgbClr val="FFFF00"/>
                </a:highlight>
                <a:latin typeface="Times New Roman" panose="02020603050405020304" pitchFamily="18" charset="0"/>
                <a:cs typeface="Times New Roman" panose="02020603050405020304" pitchFamily="18" charset="0"/>
              </a:rPr>
              <a:t>S.H. </a:t>
            </a:r>
            <a:r>
              <a:rPr lang="en-US" sz="1600" dirty="0" err="1">
                <a:highlight>
                  <a:srgbClr val="FFFF00"/>
                </a:highlight>
                <a:latin typeface="Times New Roman" panose="02020603050405020304" pitchFamily="18" charset="0"/>
                <a:cs typeface="Times New Roman" panose="02020603050405020304" pitchFamily="18" charset="0"/>
              </a:rPr>
              <a:t>Alatas</a:t>
            </a:r>
            <a:r>
              <a:rPr lang="en-US" sz="1600" dirty="0">
                <a:latin typeface="Times New Roman" panose="02020603050405020304" pitchFamily="18" charset="0"/>
                <a:cs typeface="Times New Roman" panose="02020603050405020304" pitchFamily="18" charset="0"/>
              </a:rPr>
              <a:t>. “Modernization is a process by which modern scientific knowledge is introduced in the society with the ultimate purpose of achieving a better and a more satisfactory life in the broadest sense of the term as accepted by the society concerned”.</a:t>
            </a:r>
          </a:p>
          <a:p>
            <a:pPr algn="just">
              <a:lnSpc>
                <a:spcPct val="150000"/>
              </a:lnSpc>
            </a:pPr>
            <a:r>
              <a:rPr lang="en-US" sz="1600" dirty="0" err="1">
                <a:highlight>
                  <a:srgbClr val="FFFF00"/>
                </a:highlight>
                <a:latin typeface="Times New Roman" panose="02020603050405020304" pitchFamily="18" charset="0"/>
                <a:cs typeface="Times New Roman" panose="02020603050405020304" pitchFamily="18" charset="0"/>
              </a:rPr>
              <a:t>Rutow</a:t>
            </a:r>
            <a:r>
              <a:rPr lang="en-US" sz="1600" dirty="0">
                <a:highlight>
                  <a:srgbClr val="FFFF00"/>
                </a:highlight>
                <a:latin typeface="Times New Roman" panose="02020603050405020304" pitchFamily="18" charset="0"/>
                <a:cs typeface="Times New Roman" panose="02020603050405020304" pitchFamily="18" charset="0"/>
              </a:rPr>
              <a:t> and Ward </a:t>
            </a:r>
            <a:r>
              <a:rPr lang="en-US" sz="1600" dirty="0">
                <a:latin typeface="Times New Roman" panose="02020603050405020304" pitchFamily="18" charset="0"/>
                <a:cs typeface="Times New Roman" panose="02020603050405020304" pitchFamily="18" charset="0"/>
              </a:rPr>
              <a:t>(1964) the basic process in Modernization is the application of modern science to human affairs.</a:t>
            </a:r>
          </a:p>
          <a:p>
            <a:pPr algn="just">
              <a:lnSpc>
                <a:spcPct val="150000"/>
              </a:lnSpc>
            </a:pPr>
            <a:r>
              <a:rPr lang="en-US" sz="1600" dirty="0">
                <a:highlight>
                  <a:srgbClr val="FFFF00"/>
                </a:highlight>
                <a:latin typeface="Times New Roman" panose="02020603050405020304" pitchFamily="18" charset="0"/>
                <a:cs typeface="Times New Roman" panose="02020603050405020304" pitchFamily="18" charset="0"/>
              </a:rPr>
              <a:t>Eisenstadt </a:t>
            </a:r>
            <a:r>
              <a:rPr lang="en-US" sz="1600" dirty="0">
                <a:latin typeface="Times New Roman" panose="02020603050405020304" pitchFamily="18" charset="0"/>
                <a:cs typeface="Times New Roman" panose="02020603050405020304" pitchFamily="18" charset="0"/>
              </a:rPr>
              <a:t>Modernization refers to both (a) structural aspects of social organization, and (b) socio-demographic aspects of societies.</a:t>
            </a:r>
          </a:p>
          <a:p>
            <a:pPr algn="just">
              <a:lnSpc>
                <a:spcPct val="150000"/>
              </a:lnSpc>
            </a:pPr>
            <a:r>
              <a:rPr lang="en-US" sz="1600" dirty="0">
                <a:highlight>
                  <a:srgbClr val="FFFF00"/>
                </a:highlight>
                <a:latin typeface="Times New Roman" panose="02020603050405020304" pitchFamily="18" charset="0"/>
                <a:cs typeface="Times New Roman" panose="02020603050405020304" pitchFamily="18" charset="0"/>
              </a:rPr>
              <a:t>Prof. Yogendra Singh </a:t>
            </a:r>
            <a:r>
              <a:rPr lang="en-US" sz="1600" dirty="0">
                <a:latin typeface="Times New Roman" panose="02020603050405020304" pitchFamily="18" charset="0"/>
                <a:cs typeface="Times New Roman" panose="02020603050405020304" pitchFamily="18" charset="0"/>
              </a:rPr>
              <a:t>says, “Modernization symbolizes a rational attitude towards issues and their evaluation but not from particularistic point of view”.</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2577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D24A1E-9DEB-093D-6E62-9C8446DB3B36}"/>
              </a:ext>
            </a:extLst>
          </p:cNvPr>
          <p:cNvSpPr txBox="1"/>
          <p:nvPr/>
        </p:nvSpPr>
        <p:spPr>
          <a:xfrm>
            <a:off x="1126672" y="687746"/>
            <a:ext cx="6097554" cy="5355312"/>
          </a:xfrm>
          <a:prstGeom prst="rect">
            <a:avLst/>
          </a:prstGeom>
          <a:noFill/>
        </p:spPr>
        <p:txBody>
          <a:bodyPr wrap="square">
            <a:spAutoFit/>
          </a:bodyPr>
          <a:lstStyle/>
          <a:p>
            <a:pPr marL="285750" indent="-285750">
              <a:lnSpc>
                <a:spcPct val="200000"/>
              </a:lnSpc>
              <a:buFont typeface="Wingdings" panose="05000000000000000000" pitchFamily="2" charset="2"/>
              <a:buChar char="Ø"/>
            </a:pPr>
            <a:r>
              <a:rPr lang="en-IN" dirty="0">
                <a:highlight>
                  <a:srgbClr val="00FFFF"/>
                </a:highlight>
                <a:latin typeface="Times New Roman" panose="02020603050405020304" pitchFamily="18" charset="0"/>
                <a:cs typeface="Times New Roman" panose="02020603050405020304" pitchFamily="18" charset="0"/>
              </a:rPr>
              <a:t>FEATURES/CHARACTERISTICS OF MODERNIZATION</a:t>
            </a:r>
          </a:p>
          <a:p>
            <a:pPr marL="285750" indent="-285750">
              <a:lnSpc>
                <a:spcPct val="200000"/>
              </a:lnSpc>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Wingdings" panose="05000000000000000000" pitchFamily="2" charset="2"/>
              <a:buChar char="Ø"/>
            </a:pPr>
            <a:r>
              <a:rPr lang="en-US" b="1" i="0" dirty="0">
                <a:solidFill>
                  <a:srgbClr val="000000"/>
                </a:solidFill>
                <a:effectLst/>
                <a:latin typeface="Times New Roman" panose="02020603050405020304" pitchFamily="18" charset="0"/>
                <a:cs typeface="Times New Roman" panose="02020603050405020304" pitchFamily="18" charset="0"/>
              </a:rPr>
              <a:t>Application of technology and mechanization</a:t>
            </a:r>
            <a:endParaRPr lang="en-IN" b="1" dirty="0">
              <a:solidFill>
                <a:srgbClr val="000000"/>
              </a:solidFill>
              <a:latin typeface="Times New Roman" panose="02020603050405020304" pitchFamily="18" charset="0"/>
              <a:cs typeface="Times New Roman" panose="02020603050405020304" pitchFamily="18" charset="0"/>
            </a:endParaRPr>
          </a:p>
          <a:p>
            <a:pPr marL="285750" indent="-285750">
              <a:lnSpc>
                <a:spcPct val="200000"/>
              </a:lnSpc>
              <a:buFont typeface="Wingdings" panose="05000000000000000000" pitchFamily="2" charset="2"/>
              <a:buChar char="Ø"/>
            </a:pPr>
            <a:r>
              <a:rPr lang="en-IN" b="1" i="0" dirty="0">
                <a:solidFill>
                  <a:srgbClr val="000000"/>
                </a:solidFill>
                <a:effectLst/>
                <a:latin typeface="Times New Roman" panose="02020603050405020304" pitchFamily="18" charset="0"/>
                <a:cs typeface="Times New Roman" panose="02020603050405020304" pitchFamily="18" charset="0"/>
              </a:rPr>
              <a:t>Industrialization. </a:t>
            </a:r>
          </a:p>
          <a:p>
            <a:pPr marL="285750" indent="-285750">
              <a:lnSpc>
                <a:spcPct val="200000"/>
              </a:lnSpc>
              <a:buFont typeface="Wingdings" panose="05000000000000000000" pitchFamily="2" charset="2"/>
              <a:buChar char="Ø"/>
            </a:pPr>
            <a:r>
              <a:rPr lang="en-IN" b="1" i="0" dirty="0">
                <a:solidFill>
                  <a:srgbClr val="000000"/>
                </a:solidFill>
                <a:effectLst/>
                <a:latin typeface="Times New Roman" panose="02020603050405020304" pitchFamily="18" charset="0"/>
                <a:cs typeface="Times New Roman" panose="02020603050405020304" pitchFamily="18" charset="0"/>
              </a:rPr>
              <a:t>Urbanization</a:t>
            </a:r>
            <a:endParaRPr lang="en-IN" b="1" dirty="0">
              <a:solidFill>
                <a:srgbClr val="000000"/>
              </a:solidFill>
              <a:latin typeface="Times New Roman" panose="02020603050405020304" pitchFamily="18" charset="0"/>
              <a:cs typeface="Times New Roman" panose="02020603050405020304" pitchFamily="18" charset="0"/>
            </a:endParaRPr>
          </a:p>
          <a:p>
            <a:pPr marL="285750" indent="-285750">
              <a:lnSpc>
                <a:spcPct val="200000"/>
              </a:lnSpc>
              <a:buFont typeface="Wingdings" panose="05000000000000000000" pitchFamily="2" charset="2"/>
              <a:buChar char="Ø"/>
            </a:pPr>
            <a:r>
              <a:rPr lang="en-US" b="1" i="0" dirty="0">
                <a:solidFill>
                  <a:srgbClr val="000000"/>
                </a:solidFill>
                <a:effectLst/>
                <a:latin typeface="Times New Roman" panose="02020603050405020304" pitchFamily="18" charset="0"/>
                <a:cs typeface="Times New Roman" panose="02020603050405020304" pitchFamily="18" charset="0"/>
              </a:rPr>
              <a:t>Rise in national and per-capital Income.</a:t>
            </a:r>
            <a:endParaRPr lang="en-IN" b="1" i="0" dirty="0">
              <a:solidFill>
                <a:srgbClr val="000000"/>
              </a:solidFill>
              <a:effectLst/>
              <a:latin typeface="Times New Roman" panose="02020603050405020304" pitchFamily="18" charset="0"/>
              <a:cs typeface="Times New Roman" panose="02020603050405020304" pitchFamily="18" charset="0"/>
            </a:endParaRPr>
          </a:p>
          <a:p>
            <a:pPr marL="285750" indent="-285750">
              <a:lnSpc>
                <a:spcPct val="200000"/>
              </a:lnSpc>
              <a:buFont typeface="Wingdings" panose="05000000000000000000" pitchFamily="2" charset="2"/>
              <a:buChar char="Ø"/>
            </a:pPr>
            <a:r>
              <a:rPr lang="en-IN" b="1" i="0" dirty="0">
                <a:solidFill>
                  <a:srgbClr val="000000"/>
                </a:solidFill>
                <a:effectLst/>
                <a:latin typeface="Times New Roman" panose="02020603050405020304" pitchFamily="18" charset="0"/>
                <a:cs typeface="Times New Roman" panose="02020603050405020304" pitchFamily="18" charset="0"/>
              </a:rPr>
              <a:t>Increase in literacy.</a:t>
            </a:r>
            <a:endParaRPr lang="en-IN" b="1" dirty="0">
              <a:solidFill>
                <a:srgbClr val="000000"/>
              </a:solidFill>
              <a:latin typeface="Times New Roman" panose="02020603050405020304" pitchFamily="18" charset="0"/>
              <a:cs typeface="Times New Roman" panose="02020603050405020304" pitchFamily="18" charset="0"/>
            </a:endParaRPr>
          </a:p>
          <a:p>
            <a:pPr marL="285750" indent="-285750">
              <a:lnSpc>
                <a:spcPct val="200000"/>
              </a:lnSpc>
              <a:buFont typeface="Wingdings" panose="05000000000000000000" pitchFamily="2" charset="2"/>
              <a:buChar char="Ø"/>
            </a:pPr>
            <a:r>
              <a:rPr lang="en-IN" b="1" i="0" dirty="0">
                <a:solidFill>
                  <a:srgbClr val="000000"/>
                </a:solidFill>
                <a:effectLst/>
                <a:latin typeface="Times New Roman" panose="02020603050405020304" pitchFamily="18" charset="0"/>
                <a:cs typeface="Times New Roman" panose="02020603050405020304" pitchFamily="18" charset="0"/>
              </a:rPr>
              <a:t>Political participation.</a:t>
            </a:r>
          </a:p>
          <a:p>
            <a:pPr marL="285750" indent="-285750">
              <a:lnSpc>
                <a:spcPct val="200000"/>
              </a:lnSpc>
              <a:buFont typeface="Wingdings" panose="05000000000000000000" pitchFamily="2" charset="2"/>
              <a:buChar char="Ø"/>
            </a:pPr>
            <a:r>
              <a:rPr lang="en-IN" b="1" i="0" dirty="0">
                <a:solidFill>
                  <a:srgbClr val="000000"/>
                </a:solidFill>
                <a:effectLst/>
                <a:latin typeface="Times New Roman" panose="02020603050405020304" pitchFamily="18" charset="0"/>
                <a:cs typeface="Times New Roman" panose="02020603050405020304" pitchFamily="18" charset="0"/>
              </a:rPr>
              <a:t>Development of mass-media techniques.</a:t>
            </a:r>
            <a:endParaRPr lang="en-IN" b="1"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b="1" i="0" dirty="0">
                <a:solidFill>
                  <a:srgbClr val="000000"/>
                </a:solidFill>
                <a:effectLst/>
                <a:latin typeface="times" panose="02020603050405020304" pitchFamily="18" charset="0"/>
              </a:rPr>
              <a:t>Social mobility</a:t>
            </a:r>
            <a:endParaRPr lang="en-IN" dirty="0"/>
          </a:p>
        </p:txBody>
      </p:sp>
    </p:spTree>
    <p:extLst>
      <p:ext uri="{BB962C8B-B14F-4D97-AF65-F5344CB8AC3E}">
        <p14:creationId xmlns:p14="http://schemas.microsoft.com/office/powerpoint/2010/main" val="4242579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4181BB-BBFC-9658-F96E-119DA7A3FB25}"/>
              </a:ext>
            </a:extLst>
          </p:cNvPr>
          <p:cNvSpPr txBox="1"/>
          <p:nvPr/>
        </p:nvSpPr>
        <p:spPr>
          <a:xfrm>
            <a:off x="1278292" y="335846"/>
            <a:ext cx="10245013" cy="5859553"/>
          </a:xfrm>
          <a:prstGeom prst="rect">
            <a:avLst/>
          </a:prstGeom>
          <a:noFill/>
        </p:spPr>
        <p:txBody>
          <a:bodyPr wrap="square">
            <a:spAutoFit/>
          </a:bodyPr>
          <a:lstStyle/>
          <a:p>
            <a:r>
              <a:rPr lang="en-US" dirty="0">
                <a:highlight>
                  <a:srgbClr val="00FFFF"/>
                </a:highlight>
                <a:latin typeface="Bookman Old Style" panose="02050604050505020204" pitchFamily="18" charset="0"/>
              </a:rPr>
              <a:t>Due to modernization, so many changes are found in India:</a:t>
            </a:r>
          </a:p>
          <a:p>
            <a:endParaRPr lang="en-US" dirty="0"/>
          </a:p>
          <a:p>
            <a:pPr marL="285750" indent="-285750">
              <a:lnSpc>
                <a:spcPct val="150000"/>
              </a:lnSpc>
              <a:buFont typeface="Wingdings" panose="05000000000000000000" pitchFamily="2" charset="2"/>
              <a:buChar char="Ø"/>
            </a:pPr>
            <a:r>
              <a:rPr lang="en-US" dirty="0"/>
              <a:t>   </a:t>
            </a:r>
            <a:r>
              <a:rPr lang="en-US" sz="1600" dirty="0">
                <a:latin typeface="Times New Roman" panose="02020603050405020304" pitchFamily="18" charset="0"/>
                <a:cs typeface="Times New Roman" panose="02020603050405020304" pitchFamily="18" charset="0"/>
              </a:rPr>
              <a:t>Introduction of new institutions like banking, mass media communication etc.</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Introduction of new value systems such as equality, justice, individualism, secularism etc.</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Acceptance of scientific innovation.</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Increase in the standard of living.</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Introduction of large scale industries.</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Restructuring of the political system, i.e., the introduction of democracy.</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Introduction of structural changes in social institutions like marriage, family, caste etc.</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The emergence of the middle class.</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There are some eliminative changes like the disappearance of cultural traits, </a:t>
            </a:r>
            <a:r>
              <a:rPr lang="en-US" sz="1600" dirty="0" err="1">
                <a:latin typeface="Times New Roman" panose="02020603050405020304" pitchFamily="18" charset="0"/>
                <a:cs typeface="Times New Roman" panose="02020603050405020304" pitchFamily="18" charset="0"/>
              </a:rPr>
              <a:t>behaviour</a:t>
            </a:r>
            <a:r>
              <a:rPr lang="en-US" sz="1600" dirty="0">
                <a:latin typeface="Times New Roman" panose="02020603050405020304" pitchFamily="18" charset="0"/>
                <a:cs typeface="Times New Roman" panose="02020603050405020304" pitchFamily="18" charset="0"/>
              </a:rPr>
              <a:t> pattern, values etc. For example, the abolition of feudal power.</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There is a shifting of attitude from sacred to secular.</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Emergence of new forms because of the synthesis of old and new elements. For example, nuclear family in structure but functioning as joint.</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Adoption of new cultural traits such as a new election system.</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1006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71E3176-0C81-D28A-419E-835DA09D0BCC}"/>
              </a:ext>
            </a:extLst>
          </p:cNvPr>
          <p:cNvGraphicFramePr>
            <a:graphicFrameLocks noGrp="1"/>
          </p:cNvGraphicFramePr>
          <p:nvPr>
            <p:extLst>
              <p:ext uri="{D42A27DB-BD31-4B8C-83A1-F6EECF244321}">
                <p14:modId xmlns:p14="http://schemas.microsoft.com/office/powerpoint/2010/main" val="2593164505"/>
              </p:ext>
            </p:extLst>
          </p:nvPr>
        </p:nvGraphicFramePr>
        <p:xfrm>
          <a:off x="2892490" y="755780"/>
          <a:ext cx="5579706" cy="5159873"/>
        </p:xfrm>
        <a:graphic>
          <a:graphicData uri="http://schemas.openxmlformats.org/drawingml/2006/table">
            <a:tbl>
              <a:tblPr/>
              <a:tblGrid>
                <a:gridCol w="2766526">
                  <a:extLst>
                    <a:ext uri="{9D8B030D-6E8A-4147-A177-3AD203B41FA5}">
                      <a16:colId xmlns:a16="http://schemas.microsoft.com/office/drawing/2014/main" val="2227039769"/>
                    </a:ext>
                  </a:extLst>
                </a:gridCol>
                <a:gridCol w="2813180">
                  <a:extLst>
                    <a:ext uri="{9D8B030D-6E8A-4147-A177-3AD203B41FA5}">
                      <a16:colId xmlns:a16="http://schemas.microsoft.com/office/drawing/2014/main" val="3273200572"/>
                    </a:ext>
                  </a:extLst>
                </a:gridCol>
              </a:tblGrid>
              <a:tr h="294965">
                <a:tc>
                  <a:txBody>
                    <a:bodyPr/>
                    <a:lstStyle/>
                    <a:p>
                      <a:pPr fontAlgn="t"/>
                      <a:r>
                        <a:rPr lang="en-IN" sz="1200" b="1" u="none" strike="noStrike" dirty="0">
                          <a:effectLst/>
                          <a:latin typeface="Times New Roman" panose="02020603050405020304" pitchFamily="18" charset="0"/>
                          <a:cs typeface="Times New Roman" panose="02020603050405020304" pitchFamily="18" charset="0"/>
                        </a:rPr>
                        <a:t>Modernisation</a:t>
                      </a:r>
                      <a:endParaRPr lang="en-IN" sz="1200" u="none" strike="noStrike" dirty="0">
                        <a:effectLst/>
                        <a:latin typeface="Times New Roman" panose="02020603050405020304" pitchFamily="18" charset="0"/>
                        <a:cs typeface="Times New Roman" panose="02020603050405020304" pitchFamily="18" charset="0"/>
                      </a:endParaRPr>
                    </a:p>
                  </a:txBody>
                  <a:tcPr marL="38394" marR="31995" marT="63990" marB="63990">
                    <a:lnL>
                      <a:noFill/>
                    </a:lnL>
                    <a:lnR>
                      <a:noFill/>
                    </a:lnR>
                    <a:lnT>
                      <a:noFill/>
                    </a:lnT>
                    <a:lnB>
                      <a:noFill/>
                    </a:lnB>
                    <a:solidFill>
                      <a:srgbClr val="FFFFFF"/>
                    </a:solidFill>
                  </a:tcPr>
                </a:tc>
                <a:tc>
                  <a:txBody>
                    <a:bodyPr/>
                    <a:lstStyle/>
                    <a:p>
                      <a:pPr fontAlgn="t"/>
                      <a:r>
                        <a:rPr lang="en-IN" sz="1200" b="1" u="none" strike="noStrike" dirty="0">
                          <a:effectLst/>
                          <a:latin typeface="Times New Roman" panose="02020603050405020304" pitchFamily="18" charset="0"/>
                          <a:cs typeface="Times New Roman" panose="02020603050405020304" pitchFamily="18" charset="0"/>
                        </a:rPr>
                        <a:t>Westernisation</a:t>
                      </a:r>
                      <a:endParaRPr lang="en-IN" sz="1200" u="none" strike="noStrike" dirty="0">
                        <a:effectLst/>
                        <a:latin typeface="Times New Roman" panose="02020603050405020304" pitchFamily="18" charset="0"/>
                        <a:cs typeface="Times New Roman" panose="02020603050405020304" pitchFamily="18" charset="0"/>
                      </a:endParaRPr>
                    </a:p>
                  </a:txBody>
                  <a:tcPr marL="38394" marR="31995" marT="63990" marB="63990">
                    <a:lnL>
                      <a:noFill/>
                    </a:lnL>
                    <a:lnR>
                      <a:noFill/>
                    </a:lnR>
                    <a:lnT>
                      <a:noFill/>
                    </a:lnT>
                    <a:lnB>
                      <a:noFill/>
                    </a:lnB>
                    <a:solidFill>
                      <a:srgbClr val="FFFFFF"/>
                    </a:solidFill>
                  </a:tcPr>
                </a:tc>
                <a:extLst>
                  <a:ext uri="{0D108BD9-81ED-4DB2-BD59-A6C34878D82A}">
                    <a16:rowId xmlns:a16="http://schemas.microsoft.com/office/drawing/2014/main" val="4215699999"/>
                  </a:ext>
                </a:extLst>
              </a:tr>
              <a:tr h="830828">
                <a:tc>
                  <a:txBody>
                    <a:bodyPr/>
                    <a:lstStyle/>
                    <a:p>
                      <a:pPr fontAlgn="t"/>
                      <a:r>
                        <a:rPr lang="en-US" sz="1200" u="none" strike="noStrike">
                          <a:effectLst/>
                          <a:latin typeface="Times New Roman" panose="02020603050405020304" pitchFamily="18" charset="0"/>
                          <a:cs typeface="Times New Roman" panose="02020603050405020304" pitchFamily="18" charset="0"/>
                        </a:rPr>
                        <a:t>Modernisation means to free oneself from traditional norms and value systems that have become obstacles</a:t>
                      </a:r>
                    </a:p>
                  </a:txBody>
                  <a:tcPr marL="38394" marR="31995" marT="63990" marB="63990">
                    <a:lnL>
                      <a:noFill/>
                    </a:lnL>
                    <a:lnR>
                      <a:noFill/>
                    </a:lnR>
                    <a:lnT>
                      <a:noFill/>
                    </a:lnT>
                    <a:lnB>
                      <a:noFill/>
                    </a:lnB>
                    <a:solidFill>
                      <a:srgbClr val="FFFFFF"/>
                    </a:solidFill>
                  </a:tcPr>
                </a:tc>
                <a:tc>
                  <a:txBody>
                    <a:bodyPr/>
                    <a:lstStyle/>
                    <a:p>
                      <a:pPr fontAlgn="t"/>
                      <a:r>
                        <a:rPr lang="en-US" sz="1200" u="none" strike="noStrike" dirty="0" err="1">
                          <a:effectLst/>
                          <a:latin typeface="Times New Roman" panose="02020603050405020304" pitchFamily="18" charset="0"/>
                          <a:cs typeface="Times New Roman" panose="02020603050405020304" pitchFamily="18" charset="0"/>
                        </a:rPr>
                        <a:t>Westernisation</a:t>
                      </a:r>
                      <a:r>
                        <a:rPr lang="en-US" sz="1200" u="none" strike="noStrike" dirty="0">
                          <a:effectLst/>
                          <a:latin typeface="Times New Roman" panose="02020603050405020304" pitchFamily="18" charset="0"/>
                          <a:cs typeface="Times New Roman" panose="02020603050405020304" pitchFamily="18" charset="0"/>
                        </a:rPr>
                        <a:t> initiates the western cultures, norms and styles in non-western countries</a:t>
                      </a:r>
                    </a:p>
                  </a:txBody>
                  <a:tcPr marL="38394" marR="31995" marT="63990" marB="63990">
                    <a:lnL>
                      <a:noFill/>
                    </a:lnL>
                    <a:lnR>
                      <a:noFill/>
                    </a:lnR>
                    <a:lnT>
                      <a:noFill/>
                    </a:lnT>
                    <a:lnB>
                      <a:noFill/>
                    </a:lnB>
                    <a:solidFill>
                      <a:srgbClr val="FFFFFF"/>
                    </a:solidFill>
                  </a:tcPr>
                </a:tc>
                <a:extLst>
                  <a:ext uri="{0D108BD9-81ED-4DB2-BD59-A6C34878D82A}">
                    <a16:rowId xmlns:a16="http://schemas.microsoft.com/office/drawing/2014/main" val="537741278"/>
                  </a:ext>
                </a:extLst>
              </a:tr>
              <a:tr h="830828">
                <a:tc>
                  <a:txBody>
                    <a:bodyPr/>
                    <a:lstStyle/>
                    <a:p>
                      <a:pPr fontAlgn="t"/>
                      <a:r>
                        <a:rPr lang="en-US" sz="1200" u="none" strike="noStrike" dirty="0" err="1">
                          <a:effectLst/>
                          <a:latin typeface="Times New Roman" panose="02020603050405020304" pitchFamily="18" charset="0"/>
                          <a:cs typeface="Times New Roman" panose="02020603050405020304" pitchFamily="18" charset="0"/>
                        </a:rPr>
                        <a:t>Moulding</a:t>
                      </a:r>
                      <a:r>
                        <a:rPr lang="en-US" sz="1200" u="none" strike="noStrike" dirty="0">
                          <a:effectLst/>
                          <a:latin typeface="Times New Roman" panose="02020603050405020304" pitchFamily="18" charset="0"/>
                          <a:cs typeface="Times New Roman" panose="02020603050405020304" pitchFamily="18" charset="0"/>
                        </a:rPr>
                        <a:t> oneself to become a better person with a broad mind, free-thinking, and innovative mindset</a:t>
                      </a:r>
                    </a:p>
                  </a:txBody>
                  <a:tcPr marL="38394" marR="31995" marT="63990" marB="63990">
                    <a:lnL>
                      <a:noFill/>
                    </a:lnL>
                    <a:lnR>
                      <a:noFill/>
                    </a:lnR>
                    <a:lnT>
                      <a:noFill/>
                    </a:lnT>
                    <a:lnB>
                      <a:noFill/>
                    </a:lnB>
                    <a:solidFill>
                      <a:srgbClr val="FFFFFF"/>
                    </a:solidFill>
                  </a:tcPr>
                </a:tc>
                <a:tc>
                  <a:txBody>
                    <a:bodyPr/>
                    <a:lstStyle/>
                    <a:p>
                      <a:pPr fontAlgn="t"/>
                      <a:r>
                        <a:rPr lang="en-US" sz="1200" u="none" strike="noStrike" dirty="0" err="1">
                          <a:effectLst/>
                          <a:latin typeface="Times New Roman" panose="02020603050405020304" pitchFamily="18" charset="0"/>
                          <a:cs typeface="Times New Roman" panose="02020603050405020304" pitchFamily="18" charset="0"/>
                        </a:rPr>
                        <a:t>Moulding</a:t>
                      </a:r>
                      <a:r>
                        <a:rPr lang="en-US" sz="1200" u="none" strike="noStrike" dirty="0">
                          <a:effectLst/>
                          <a:latin typeface="Times New Roman" panose="02020603050405020304" pitchFamily="18" charset="0"/>
                          <a:cs typeface="Times New Roman" panose="02020603050405020304" pitchFamily="18" charset="0"/>
                        </a:rPr>
                        <a:t> oneself into a </a:t>
                      </a:r>
                      <a:r>
                        <a:rPr lang="en-US" sz="1200" u="none" strike="noStrike" dirty="0" err="1">
                          <a:effectLst/>
                          <a:latin typeface="Times New Roman" panose="02020603050405020304" pitchFamily="18" charset="0"/>
                          <a:cs typeface="Times New Roman" panose="02020603050405020304" pitchFamily="18" charset="0"/>
                        </a:rPr>
                        <a:t>westernised</a:t>
                      </a:r>
                      <a:r>
                        <a:rPr lang="en-US" sz="1200" u="none" strike="noStrike" dirty="0">
                          <a:effectLst/>
                          <a:latin typeface="Times New Roman" panose="02020603050405020304" pitchFamily="18" charset="0"/>
                          <a:cs typeface="Times New Roman" panose="02020603050405020304" pitchFamily="18" charset="0"/>
                        </a:rPr>
                        <a:t> framework by not focusing on one’s inherited values</a:t>
                      </a:r>
                    </a:p>
                  </a:txBody>
                  <a:tcPr marL="38394" marR="31995" marT="63990" marB="63990">
                    <a:lnL>
                      <a:noFill/>
                    </a:lnL>
                    <a:lnR>
                      <a:noFill/>
                    </a:lnR>
                    <a:lnT>
                      <a:noFill/>
                    </a:lnT>
                    <a:lnB>
                      <a:noFill/>
                    </a:lnB>
                    <a:solidFill>
                      <a:srgbClr val="FFFFFF"/>
                    </a:solidFill>
                  </a:tcPr>
                </a:tc>
                <a:extLst>
                  <a:ext uri="{0D108BD9-81ED-4DB2-BD59-A6C34878D82A}">
                    <a16:rowId xmlns:a16="http://schemas.microsoft.com/office/drawing/2014/main" val="3623744358"/>
                  </a:ext>
                </a:extLst>
              </a:tr>
              <a:tr h="558921">
                <a:tc>
                  <a:txBody>
                    <a:bodyPr/>
                    <a:lstStyle/>
                    <a:p>
                      <a:pPr fontAlgn="t"/>
                      <a:r>
                        <a:rPr lang="en-US" sz="1200" u="none" strike="noStrike">
                          <a:effectLst/>
                          <a:latin typeface="Times New Roman" panose="02020603050405020304" pitchFamily="18" charset="0"/>
                          <a:cs typeface="Times New Roman" panose="02020603050405020304" pitchFamily="18" charset="0"/>
                        </a:rPr>
                        <a:t>Adoption of modernisation helps in building a better society for living</a:t>
                      </a:r>
                    </a:p>
                  </a:txBody>
                  <a:tcPr marL="38394" marR="31995" marT="63990" marB="63990">
                    <a:lnL>
                      <a:noFill/>
                    </a:lnL>
                    <a:lnR>
                      <a:noFill/>
                    </a:lnR>
                    <a:lnT>
                      <a:noFill/>
                    </a:lnT>
                    <a:lnB>
                      <a:noFill/>
                    </a:lnB>
                    <a:solidFill>
                      <a:srgbClr val="FFFFFF"/>
                    </a:solidFill>
                  </a:tcPr>
                </a:tc>
                <a:tc>
                  <a:txBody>
                    <a:bodyPr/>
                    <a:lstStyle/>
                    <a:p>
                      <a:pPr fontAlgn="t"/>
                      <a:r>
                        <a:rPr lang="en-US" sz="1200" u="none" strike="noStrike" dirty="0">
                          <a:effectLst/>
                          <a:latin typeface="Times New Roman" panose="02020603050405020304" pitchFamily="18" charset="0"/>
                          <a:cs typeface="Times New Roman" panose="02020603050405020304" pitchFamily="18" charset="0"/>
                        </a:rPr>
                        <a:t>Its adoption is equivalent to learning one’s foundation</a:t>
                      </a:r>
                    </a:p>
                  </a:txBody>
                  <a:tcPr marL="38394" marR="31995" marT="63990" marB="63990">
                    <a:lnL>
                      <a:noFill/>
                    </a:lnL>
                    <a:lnR>
                      <a:noFill/>
                    </a:lnR>
                    <a:lnT>
                      <a:noFill/>
                    </a:lnT>
                    <a:lnB>
                      <a:noFill/>
                    </a:lnB>
                    <a:solidFill>
                      <a:srgbClr val="FFFFFF"/>
                    </a:solidFill>
                  </a:tcPr>
                </a:tc>
                <a:extLst>
                  <a:ext uri="{0D108BD9-81ED-4DB2-BD59-A6C34878D82A}">
                    <a16:rowId xmlns:a16="http://schemas.microsoft.com/office/drawing/2014/main" val="1761117208"/>
                  </a:ext>
                </a:extLst>
              </a:tr>
              <a:tr h="694874">
                <a:tc>
                  <a:txBody>
                    <a:bodyPr/>
                    <a:lstStyle/>
                    <a:p>
                      <a:pPr fontAlgn="t"/>
                      <a:r>
                        <a:rPr lang="en-US" sz="1200" u="none" strike="noStrike">
                          <a:effectLst/>
                          <a:latin typeface="Times New Roman" panose="02020603050405020304" pitchFamily="18" charset="0"/>
                          <a:cs typeface="Times New Roman" panose="02020603050405020304" pitchFamily="18" charset="0"/>
                        </a:rPr>
                        <a:t>Modernisation increases the use of science, it changes the thinking mode and causes a revolution</a:t>
                      </a:r>
                    </a:p>
                  </a:txBody>
                  <a:tcPr marL="38394" marR="31995" marT="63990" marB="63990">
                    <a:lnL>
                      <a:noFill/>
                    </a:lnL>
                    <a:lnR>
                      <a:noFill/>
                    </a:lnR>
                    <a:lnT>
                      <a:noFill/>
                    </a:lnT>
                    <a:lnB>
                      <a:noFill/>
                    </a:lnB>
                    <a:solidFill>
                      <a:srgbClr val="FFFFFF"/>
                    </a:solidFill>
                  </a:tcPr>
                </a:tc>
                <a:tc>
                  <a:txBody>
                    <a:bodyPr/>
                    <a:lstStyle/>
                    <a:p>
                      <a:pPr fontAlgn="t"/>
                      <a:r>
                        <a:rPr lang="en-US" sz="1200" u="none" strike="noStrike" dirty="0" err="1">
                          <a:effectLst/>
                          <a:latin typeface="Times New Roman" panose="02020603050405020304" pitchFamily="18" charset="0"/>
                          <a:cs typeface="Times New Roman" panose="02020603050405020304" pitchFamily="18" charset="0"/>
                        </a:rPr>
                        <a:t>Westernisation</a:t>
                      </a:r>
                      <a:r>
                        <a:rPr lang="en-US" sz="1200" u="none" strike="noStrike" dirty="0">
                          <a:effectLst/>
                          <a:latin typeface="Times New Roman" panose="02020603050405020304" pitchFamily="18" charset="0"/>
                          <a:cs typeface="Times New Roman" panose="02020603050405020304" pitchFamily="18" charset="0"/>
                        </a:rPr>
                        <a:t> is responsible for diminishing joint families, and marriage breaks</a:t>
                      </a:r>
                    </a:p>
                  </a:txBody>
                  <a:tcPr marL="38394" marR="31995" marT="63990" marB="63990">
                    <a:lnL>
                      <a:noFill/>
                    </a:lnL>
                    <a:lnR>
                      <a:noFill/>
                    </a:lnR>
                    <a:lnT>
                      <a:noFill/>
                    </a:lnT>
                    <a:lnB>
                      <a:noFill/>
                    </a:lnB>
                    <a:solidFill>
                      <a:srgbClr val="FFFFFF"/>
                    </a:solidFill>
                  </a:tcPr>
                </a:tc>
                <a:extLst>
                  <a:ext uri="{0D108BD9-81ED-4DB2-BD59-A6C34878D82A}">
                    <a16:rowId xmlns:a16="http://schemas.microsoft.com/office/drawing/2014/main" val="3518443261"/>
                  </a:ext>
                </a:extLst>
              </a:tr>
              <a:tr h="966781">
                <a:tc>
                  <a:txBody>
                    <a:bodyPr/>
                    <a:lstStyle/>
                    <a:p>
                      <a:pPr fontAlgn="t"/>
                      <a:r>
                        <a:rPr lang="en-US" sz="1200" u="none" strike="noStrike">
                          <a:effectLst/>
                          <a:latin typeface="Times New Roman" panose="02020603050405020304" pitchFamily="18" charset="0"/>
                          <a:cs typeface="Times New Roman" panose="02020603050405020304" pitchFamily="18" charset="0"/>
                        </a:rPr>
                        <a:t>Modernisation involves changes not only at the institutional level but also on fundamental level changes in personal life</a:t>
                      </a:r>
                    </a:p>
                  </a:txBody>
                  <a:tcPr marL="38394" marR="31995" marT="63990" marB="63990">
                    <a:lnL>
                      <a:noFill/>
                    </a:lnL>
                    <a:lnR>
                      <a:noFill/>
                    </a:lnR>
                    <a:lnT>
                      <a:noFill/>
                    </a:lnT>
                    <a:lnB>
                      <a:noFill/>
                    </a:lnB>
                    <a:solidFill>
                      <a:srgbClr val="FFFFFF"/>
                    </a:solidFill>
                  </a:tcPr>
                </a:tc>
                <a:tc>
                  <a:txBody>
                    <a:bodyPr/>
                    <a:lstStyle/>
                    <a:p>
                      <a:pPr fontAlgn="t"/>
                      <a:r>
                        <a:rPr lang="en-US" sz="1200" u="none" strike="noStrike" dirty="0" err="1">
                          <a:effectLst/>
                          <a:latin typeface="Times New Roman" panose="02020603050405020304" pitchFamily="18" charset="0"/>
                          <a:cs typeface="Times New Roman" panose="02020603050405020304" pitchFamily="18" charset="0"/>
                        </a:rPr>
                        <a:t>Westernisation</a:t>
                      </a:r>
                      <a:r>
                        <a:rPr lang="en-US" sz="1200" u="none" strike="noStrike" dirty="0">
                          <a:effectLst/>
                          <a:latin typeface="Times New Roman" panose="02020603050405020304" pitchFamily="18" charset="0"/>
                          <a:cs typeface="Times New Roman" panose="02020603050405020304" pitchFamily="18" charset="0"/>
                        </a:rPr>
                        <a:t> is a process of following instructional and fundamental changes of western countries by the other non-western countries</a:t>
                      </a:r>
                    </a:p>
                  </a:txBody>
                  <a:tcPr marL="38394" marR="31995" marT="63990" marB="63990">
                    <a:lnL>
                      <a:noFill/>
                    </a:lnL>
                    <a:lnR>
                      <a:noFill/>
                    </a:lnR>
                    <a:lnT>
                      <a:noFill/>
                    </a:lnT>
                    <a:lnB>
                      <a:noFill/>
                    </a:lnB>
                    <a:solidFill>
                      <a:srgbClr val="FFFFFF"/>
                    </a:solidFill>
                  </a:tcPr>
                </a:tc>
                <a:extLst>
                  <a:ext uri="{0D108BD9-81ED-4DB2-BD59-A6C34878D82A}">
                    <a16:rowId xmlns:a16="http://schemas.microsoft.com/office/drawing/2014/main" val="2451262966"/>
                  </a:ext>
                </a:extLst>
              </a:tr>
              <a:tr h="966781">
                <a:tc>
                  <a:txBody>
                    <a:bodyPr/>
                    <a:lstStyle/>
                    <a:p>
                      <a:pPr fontAlgn="t"/>
                      <a:r>
                        <a:rPr lang="en-US" sz="1200" u="none" strike="noStrike">
                          <a:effectLst/>
                          <a:latin typeface="Times New Roman" panose="02020603050405020304" pitchFamily="18" charset="0"/>
                          <a:cs typeface="Times New Roman" panose="02020603050405020304" pitchFamily="18" charset="0"/>
                        </a:rPr>
                        <a:t>Modernisation means the development of any country through economic growth, technology development and infrastructure raise</a:t>
                      </a:r>
                    </a:p>
                  </a:txBody>
                  <a:tcPr marL="38394" marR="31995" marT="63990" marB="63990">
                    <a:lnL>
                      <a:noFill/>
                    </a:lnL>
                    <a:lnR>
                      <a:noFill/>
                    </a:lnR>
                    <a:lnT>
                      <a:noFill/>
                    </a:lnT>
                    <a:lnB>
                      <a:noFill/>
                    </a:lnB>
                    <a:solidFill>
                      <a:srgbClr val="FFFFFF"/>
                    </a:solidFill>
                  </a:tcPr>
                </a:tc>
                <a:tc>
                  <a:txBody>
                    <a:bodyPr/>
                    <a:lstStyle/>
                    <a:p>
                      <a:pPr fontAlgn="t"/>
                      <a:r>
                        <a:rPr lang="en-US" sz="1200" u="none" strike="noStrike" dirty="0" err="1">
                          <a:effectLst/>
                          <a:latin typeface="Times New Roman" panose="02020603050405020304" pitchFamily="18" charset="0"/>
                          <a:cs typeface="Times New Roman" panose="02020603050405020304" pitchFamily="18" charset="0"/>
                        </a:rPr>
                        <a:t>Westernisation</a:t>
                      </a:r>
                      <a:r>
                        <a:rPr lang="en-US" sz="1200" u="none" strike="noStrike" dirty="0">
                          <a:effectLst/>
                          <a:latin typeface="Times New Roman" panose="02020603050405020304" pitchFamily="18" charset="0"/>
                          <a:cs typeface="Times New Roman" panose="02020603050405020304" pitchFamily="18" charset="0"/>
                        </a:rPr>
                        <a:t> means adopting the technology and infrastructure of western countries</a:t>
                      </a:r>
                    </a:p>
                  </a:txBody>
                  <a:tcPr marL="38394" marR="31995" marT="63990" marB="63990">
                    <a:lnL>
                      <a:noFill/>
                    </a:lnL>
                    <a:lnR>
                      <a:noFill/>
                    </a:lnR>
                    <a:lnT>
                      <a:noFill/>
                    </a:lnT>
                    <a:lnB>
                      <a:noFill/>
                    </a:lnB>
                    <a:solidFill>
                      <a:srgbClr val="FFFFFF"/>
                    </a:solidFill>
                  </a:tcPr>
                </a:tc>
                <a:extLst>
                  <a:ext uri="{0D108BD9-81ED-4DB2-BD59-A6C34878D82A}">
                    <a16:rowId xmlns:a16="http://schemas.microsoft.com/office/drawing/2014/main" val="1136706271"/>
                  </a:ext>
                </a:extLst>
              </a:tr>
            </a:tbl>
          </a:graphicData>
        </a:graphic>
      </p:graphicFrame>
    </p:spTree>
    <p:extLst>
      <p:ext uri="{BB962C8B-B14F-4D97-AF65-F5344CB8AC3E}">
        <p14:creationId xmlns:p14="http://schemas.microsoft.com/office/powerpoint/2010/main" val="2480638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1A923B-F7C3-399D-4764-2DECA4F924B6}"/>
              </a:ext>
            </a:extLst>
          </p:cNvPr>
          <p:cNvSpPr txBox="1"/>
          <p:nvPr/>
        </p:nvSpPr>
        <p:spPr>
          <a:xfrm>
            <a:off x="998376" y="637601"/>
            <a:ext cx="10431624" cy="5170646"/>
          </a:xfrm>
          <a:prstGeom prst="rect">
            <a:avLst/>
          </a:prstGeom>
          <a:noFill/>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Industrialization is the process by which a society becomes technologically advanced, especially in terms of manufacturing and production. Here in this article, we have explained what is industrialization and its history, meaning definition, and advantages.</a:t>
            </a:r>
          </a:p>
          <a:p>
            <a:pPr algn="just">
              <a:lnSpc>
                <a:spcPct val="150000"/>
              </a:lnSpc>
              <a:buFont typeface="Arial" panose="020B0604020202020204" pitchFamily="34" charset="0"/>
              <a:buChar char="•"/>
            </a:pPr>
            <a:r>
              <a:rPr lang="en-US" sz="1600" b="0" i="0" dirty="0">
                <a:solidFill>
                  <a:srgbClr val="222222"/>
                </a:solidFill>
                <a:effectLst/>
                <a:latin typeface="Times New Roman" panose="02020603050405020304" pitchFamily="18" charset="0"/>
                <a:cs typeface="Times New Roman" panose="02020603050405020304" pitchFamily="18" charset="0"/>
              </a:rPr>
              <a:t>Industrialization means the development of industries (manufacturing, production) and transformation into a tertiary sector from the primary sector of the economy.</a:t>
            </a:r>
          </a:p>
          <a:p>
            <a:pPr algn="just">
              <a:lnSpc>
                <a:spcPct val="150000"/>
              </a:lnSpc>
              <a:buFont typeface="Arial" panose="020B0604020202020204" pitchFamily="34" charset="0"/>
              <a:buChar char="•"/>
            </a:pPr>
            <a:r>
              <a:rPr lang="en-US" sz="1600" b="0" i="0" dirty="0">
                <a:solidFill>
                  <a:srgbClr val="222222"/>
                </a:solidFill>
                <a:effectLst/>
                <a:latin typeface="Times New Roman" panose="02020603050405020304" pitchFamily="18" charset="0"/>
                <a:cs typeface="Times New Roman" panose="02020603050405020304" pitchFamily="18" charset="0"/>
              </a:rPr>
              <a:t>The industrialization has a major role to play in the economic development of underdeveloped countries.</a:t>
            </a:r>
          </a:p>
          <a:p>
            <a:pPr algn="just">
              <a:lnSpc>
                <a:spcPct val="150000"/>
              </a:lnSpc>
              <a:buFont typeface="Arial" panose="020B0604020202020204" pitchFamily="34" charset="0"/>
              <a:buChar char="•"/>
            </a:pPr>
            <a:r>
              <a:rPr lang="en-US" sz="1600" b="0" i="0" dirty="0">
                <a:solidFill>
                  <a:srgbClr val="222222"/>
                </a:solidFill>
                <a:effectLst/>
                <a:latin typeface="Times New Roman" panose="02020603050405020304" pitchFamily="18" charset="0"/>
                <a:cs typeface="Times New Roman" panose="02020603050405020304" pitchFamily="18" charset="0"/>
              </a:rPr>
              <a:t>Industrialization is the period of Social and economic change that transforms a human group from an agrarian society into an industrial one.</a:t>
            </a:r>
          </a:p>
          <a:p>
            <a:pPr algn="just">
              <a:lnSpc>
                <a:spcPct val="150000"/>
              </a:lnSpc>
            </a:pPr>
            <a:r>
              <a:rPr lang="en-US" sz="1600" b="0" i="0" dirty="0">
                <a:solidFill>
                  <a:srgbClr val="222222"/>
                </a:solidFill>
                <a:effectLst/>
                <a:latin typeface="Times New Roman" panose="02020603050405020304" pitchFamily="18" charset="0"/>
                <a:cs typeface="Times New Roman" panose="02020603050405020304" pitchFamily="18" charset="0"/>
              </a:rPr>
              <a:t>The industrialization has been defined as the process of social and economic change that transforms a human group from an agrarian (farming) society into an industrial one.</a:t>
            </a:r>
          </a:p>
          <a:p>
            <a:pPr algn="just">
              <a:lnSpc>
                <a:spcPct val="150000"/>
              </a:lnSpc>
            </a:pPr>
            <a:r>
              <a:rPr lang="en-US" sz="1600" b="0" i="0" dirty="0">
                <a:solidFill>
                  <a:srgbClr val="222222"/>
                </a:solidFill>
                <a:effectLst/>
                <a:latin typeface="Times New Roman" panose="02020603050405020304" pitchFamily="18" charset="0"/>
                <a:cs typeface="Times New Roman" panose="02020603050405020304" pitchFamily="18" charset="0"/>
              </a:rPr>
              <a:t>“The process whereby a society moves from a predominantly agricultural activity to one where the economy is dominated by manufacturing. Industrialization is associated with dislocation as society adapts to the massive social changes that industrialization creates.” </a:t>
            </a:r>
            <a:r>
              <a:rPr lang="en-US" sz="1600" b="1" i="1" dirty="0">
                <a:solidFill>
                  <a:srgbClr val="222222"/>
                </a:solidFill>
                <a:effectLst/>
                <a:latin typeface="Times New Roman" panose="02020603050405020304" pitchFamily="18" charset="0"/>
                <a:cs typeface="Times New Roman" panose="02020603050405020304" pitchFamily="18" charset="0"/>
              </a:rPr>
              <a:t>–</a:t>
            </a:r>
            <a:r>
              <a:rPr lang="en-US" sz="1600" b="0" i="0" dirty="0">
                <a:solidFill>
                  <a:srgbClr val="222222"/>
                </a:solidFill>
                <a:effectLst/>
                <a:latin typeface="Times New Roman" panose="02020603050405020304" pitchFamily="18" charset="0"/>
                <a:cs typeface="Times New Roman" panose="02020603050405020304" pitchFamily="18" charset="0"/>
              </a:rPr>
              <a:t> </a:t>
            </a:r>
            <a:r>
              <a:rPr lang="en-US" sz="1600" b="1" i="1" dirty="0">
                <a:solidFill>
                  <a:srgbClr val="222222"/>
                </a:solidFill>
                <a:effectLst/>
                <a:latin typeface="Times New Roman" panose="02020603050405020304" pitchFamily="18" charset="0"/>
                <a:cs typeface="Times New Roman" panose="02020603050405020304" pitchFamily="18" charset="0"/>
              </a:rPr>
              <a:t>T. Lawson and J. Garrod (1996, The Complete A-Z of Sociology)</a:t>
            </a:r>
            <a:endParaRPr lang="en-US" sz="1600" b="0" i="0" dirty="0">
              <a:solidFill>
                <a:srgbClr val="222222"/>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11792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185A4B-269D-3603-A890-44115B2230AE}"/>
              </a:ext>
            </a:extLst>
          </p:cNvPr>
          <p:cNvSpPr txBox="1"/>
          <p:nvPr/>
        </p:nvSpPr>
        <p:spPr>
          <a:xfrm>
            <a:off x="2759529" y="2451232"/>
            <a:ext cx="6097554" cy="707886"/>
          </a:xfrm>
          <a:prstGeom prst="rect">
            <a:avLst/>
          </a:prstGeom>
          <a:noFill/>
        </p:spPr>
        <p:txBody>
          <a:bodyPr wrap="square">
            <a:spAutoFit/>
          </a:bodyPr>
          <a:lstStyle/>
          <a:p>
            <a:pPr algn="ctr"/>
            <a:r>
              <a:rPr kumimoji="0" lang="en-IN" sz="4000" b="1" i="0" u="none" strike="noStrike" kern="100" cap="none" spc="0" normalizeH="0" baseline="0" noProof="0" dirty="0">
                <a:ln>
                  <a:noFill/>
                </a:ln>
                <a:solidFill>
                  <a:prstClr val="black"/>
                </a:solidFill>
                <a:effectLst/>
                <a:highlight>
                  <a:srgbClr val="FFFF00"/>
                </a:highlight>
                <a:uLnTx/>
                <a:uFillTx/>
                <a:latin typeface="Times New Roman" panose="02020603050405020304" pitchFamily="18" charset="0"/>
                <a:ea typeface="Calibri" panose="020F0502020204030204" pitchFamily="34" charset="0"/>
                <a:cs typeface="Times New Roman" panose="02020603050405020304" pitchFamily="18" charset="0"/>
              </a:rPr>
              <a:t>INDUSTRIALISATION</a:t>
            </a:r>
            <a:endParaRPr lang="en-IN" sz="4000" dirty="0"/>
          </a:p>
        </p:txBody>
      </p:sp>
    </p:spTree>
    <p:extLst>
      <p:ext uri="{BB962C8B-B14F-4D97-AF65-F5344CB8AC3E}">
        <p14:creationId xmlns:p14="http://schemas.microsoft.com/office/powerpoint/2010/main" val="3267105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4389DA-BF96-64D0-EF88-2DA93A0B4038}"/>
              </a:ext>
            </a:extLst>
          </p:cNvPr>
          <p:cNvSpPr txBox="1"/>
          <p:nvPr/>
        </p:nvSpPr>
        <p:spPr>
          <a:xfrm>
            <a:off x="1390261" y="636087"/>
            <a:ext cx="9815803" cy="5909310"/>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some societies, people of lower castes followed not only Brahmin customs but also those of the locally dominant caste, such as the Kshatriya and Vaishya raising their status. Srinivas pointed out that in caste structures with fixed and genetic placements/ranks, Sanskritization became a process that enabled movement in caste positions/roles of particular castes. </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process of Sanskritization is not limited to castes in Hindu society, but can also be found in tribal societies. It is therefore a lingering phenomenon that is not only confined to caste hierarchies/religious structures but also encompasses broader social and cultural processes that are integrated and not confined to the Hindu caste system. </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Sanskritization involves both cultural accumulation and cultural decline. The “lower” caste abandons rituals, customs, traditions, and values. Therefore, there is cultural poverty. On the other hand, there is also an accumulation of culture that incorporates new values, traditions, and customs of the upper castes.</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concept of Sanskritization also led to non-Sanskritization. In modern times, some of the upper castes may mimic the behavioral patterns of the “lower” castes, for example, Brahmins began eating meat and alcohol. This process is called de-Sanskritization.</a:t>
            </a:r>
            <a:endParaRPr lang="en-IN" sz="16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16857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6E3F11-059C-9E38-2F98-A0C1D740405B}"/>
              </a:ext>
            </a:extLst>
          </p:cNvPr>
          <p:cNvSpPr txBox="1"/>
          <p:nvPr/>
        </p:nvSpPr>
        <p:spPr>
          <a:xfrm>
            <a:off x="1107621" y="965947"/>
            <a:ext cx="9976758" cy="5444054"/>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Industrialization   is   the   process   of   Social   and   economic   changes   whereby   a   society   is transformed from a pre-industrial society into an industrial one. </a:t>
            </a:r>
            <a:r>
              <a:rPr lang="en-US" dirty="0" err="1">
                <a:latin typeface="Times New Roman" panose="02020603050405020304" pitchFamily="18" charset="0"/>
                <a:cs typeface="Times New Roman" panose="02020603050405020304" pitchFamily="18" charset="0"/>
              </a:rPr>
              <a:t>Industrialisation</a:t>
            </a:r>
            <a:r>
              <a:rPr lang="en-US" dirty="0">
                <a:latin typeface="Times New Roman" panose="02020603050405020304" pitchFamily="18" charset="0"/>
                <a:cs typeface="Times New Roman" panose="02020603050405020304" pitchFamily="18" charset="0"/>
              </a:rPr>
              <a:t> connotes a shift from an agrarian economy leading to the rise of manufacturing industries. It was industrial revolution in England and some other European countries which laid down the foundation of </a:t>
            </a:r>
            <a:r>
              <a:rPr lang="en-US" dirty="0" err="1">
                <a:latin typeface="Times New Roman" panose="02020603050405020304" pitchFamily="18" charset="0"/>
                <a:cs typeface="Times New Roman" panose="02020603050405020304" pitchFamily="18" charset="0"/>
              </a:rPr>
              <a:t>Industrialisation</a:t>
            </a:r>
            <a:r>
              <a:rPr lang="en-US" dirty="0">
                <a:latin typeface="Times New Roman" panose="02020603050405020304" pitchFamily="18" charset="0"/>
                <a:cs typeface="Times New Roman" panose="02020603050405020304" pitchFamily="18" charset="0"/>
              </a:rPr>
              <a:t>.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According to </a:t>
            </a:r>
            <a:r>
              <a:rPr lang="en-US" dirty="0" err="1">
                <a:latin typeface="Times New Roman" panose="02020603050405020304" pitchFamily="18" charset="0"/>
                <a:cs typeface="Times New Roman" panose="02020603050405020304" pitchFamily="18" charset="0"/>
              </a:rPr>
              <a:t>Ms</a:t>
            </a:r>
            <a:r>
              <a:rPr lang="en-US" dirty="0">
                <a:latin typeface="Times New Roman" panose="02020603050405020304" pitchFamily="18" charset="0"/>
                <a:cs typeface="Times New Roman" panose="02020603050405020304" pitchFamily="18" charset="0"/>
              </a:rPr>
              <a:t> Gore, “industrialization refers to a process where in production of goods with the use of hand tools are replaced by the production with the use of power driven machines”. This brings corresponding changes in the technologies of agriculture, transport and communication and also changes in the organization of trade and finance.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According   to   the   concise   Oxford   Dictionary   of   Sociology,   the   term   industrialism   and industrialization   denote   a   transition   in   the   methods   of   production   which   creates   vast increase  in  the wealth creating  capacity  of  modern  societies  as compared  to  traditional systems.</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Industrialization is a historical process of social and economic change whereby a country's economy comes to be based primarily on the manufacturing of goods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1626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056499E-AD1C-C632-2AFD-26390CF25B7A}"/>
              </a:ext>
            </a:extLst>
          </p:cNvPr>
          <p:cNvPicPr>
            <a:picLocks noChangeAspect="1"/>
          </p:cNvPicPr>
          <p:nvPr/>
        </p:nvPicPr>
        <p:blipFill>
          <a:blip r:embed="rId2"/>
          <a:stretch>
            <a:fillRect/>
          </a:stretch>
        </p:blipFill>
        <p:spPr>
          <a:xfrm>
            <a:off x="743248" y="325867"/>
            <a:ext cx="10705504" cy="6206266"/>
          </a:xfrm>
          <a:prstGeom prst="rect">
            <a:avLst/>
          </a:prstGeom>
        </p:spPr>
      </p:pic>
    </p:spTree>
    <p:extLst>
      <p:ext uri="{BB962C8B-B14F-4D97-AF65-F5344CB8AC3E}">
        <p14:creationId xmlns:p14="http://schemas.microsoft.com/office/powerpoint/2010/main" val="3928604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5B876D-DCFD-4040-E9F0-AFA64ADF7269}"/>
              </a:ext>
            </a:extLst>
          </p:cNvPr>
          <p:cNvSpPr txBox="1"/>
          <p:nvPr/>
        </p:nvSpPr>
        <p:spPr>
          <a:xfrm>
            <a:off x="914400" y="666513"/>
            <a:ext cx="9735671" cy="4358886"/>
          </a:xfrm>
          <a:prstGeom prst="rect">
            <a:avLst/>
          </a:prstGeom>
          <a:noFill/>
        </p:spPr>
        <p:txBody>
          <a:bodyPr wrap="square">
            <a:spAutoFit/>
          </a:bodyPr>
          <a:lstStyle/>
          <a:p>
            <a:pPr algn="just">
              <a:lnSpc>
                <a:spcPct val="107000"/>
              </a:lnSpc>
              <a:spcAft>
                <a:spcPts val="800"/>
              </a:spcAft>
            </a:pPr>
            <a:r>
              <a:rPr lang="en-IN" sz="1800" b="1" kern="1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CHARACTERISTICS OF INDUSTRIALISATION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It involves Large Scale mechanisation and automation.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It lays the foundation of Factory System under which an entrepreneur employs hired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labour in the production system.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It   involves   the   application   of   scientific   methods   in   industry   for   the   purpose   of</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improving productivity and quality.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It leads to division of labour and specialisation.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It increase the geographical and social mobility of labours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It   involves   better   utilisation   of   idle   natural   resources   for   speedy   economic</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development.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IN" sz="1800" dirty="0">
                <a:effectLst/>
                <a:latin typeface="Times New Roman" panose="02020603050405020304" pitchFamily="18" charset="0"/>
                <a:ea typeface="Calibri" panose="020F0502020204030204" pitchFamily="34" charset="0"/>
              </a:rPr>
              <a:t>It attracts labour from agriculture and allied occupations to industry</a:t>
            </a:r>
            <a:endParaRPr lang="en-IN" dirty="0"/>
          </a:p>
        </p:txBody>
      </p:sp>
    </p:spTree>
    <p:extLst>
      <p:ext uri="{BB962C8B-B14F-4D97-AF65-F5344CB8AC3E}">
        <p14:creationId xmlns:p14="http://schemas.microsoft.com/office/powerpoint/2010/main" val="167464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DE3BB2-822B-F07D-71B6-B74468441884}"/>
              </a:ext>
            </a:extLst>
          </p:cNvPr>
          <p:cNvSpPr txBox="1"/>
          <p:nvPr/>
        </p:nvSpPr>
        <p:spPr>
          <a:xfrm>
            <a:off x="3049121" y="855155"/>
            <a:ext cx="6098240" cy="5060424"/>
          </a:xfrm>
          <a:prstGeom prst="rect">
            <a:avLst/>
          </a:prstGeom>
          <a:noFill/>
        </p:spPr>
        <p:txBody>
          <a:bodyPr wrap="square">
            <a:spAutoFit/>
          </a:bodyPr>
          <a:lstStyle/>
          <a:p>
            <a:pPr algn="just">
              <a:lnSpc>
                <a:spcPct val="107000"/>
              </a:lnSpc>
              <a:spcAft>
                <a:spcPts val="800"/>
              </a:spcAft>
            </a:pPr>
            <a:r>
              <a:rPr lang="en-IN" sz="1800" b="1" kern="1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CAUSES OF INDUSTRIALISATION</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main factors which gave stimulus to industrialisation are as follows: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IN"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Large Scale Production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IN"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Mechanisation: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85750" indent="-285750" algn="just">
              <a:lnSpc>
                <a:spcPct val="107000"/>
              </a:lnSpc>
              <a:spcAft>
                <a:spcPts val="800"/>
              </a:spcAft>
              <a:buFont typeface="Wingdings" panose="05000000000000000000" pitchFamily="2" charset="2"/>
              <a:buChar char="Ø"/>
            </a:pPr>
            <a:r>
              <a:rPr lang="en-IN" sz="1800" dirty="0">
                <a:solidFill>
                  <a:srgbClr val="FF0000"/>
                </a:solidFill>
                <a:effectLst/>
                <a:latin typeface="Times New Roman" panose="02020603050405020304" pitchFamily="18" charset="0"/>
                <a:ea typeface="Calibri" panose="020F0502020204030204" pitchFamily="34" charset="0"/>
              </a:rPr>
              <a:t>Automation</a:t>
            </a:r>
            <a:r>
              <a:rPr lang="en-IN" sz="1800" dirty="0">
                <a:effectLst/>
                <a:latin typeface="Times New Roman" panose="02020603050405020304" pitchFamily="18" charset="0"/>
                <a:ea typeface="Calibri" panose="020F0502020204030204" pitchFamily="34" charset="0"/>
              </a:rPr>
              <a:t>:</a:t>
            </a:r>
          </a:p>
          <a:p>
            <a:pPr marL="285750" indent="-285750" algn="just">
              <a:lnSpc>
                <a:spcPct val="107000"/>
              </a:lnSpc>
              <a:spcAft>
                <a:spcPts val="800"/>
              </a:spcAft>
              <a:buFont typeface="Wingdings" panose="05000000000000000000" pitchFamily="2" charset="2"/>
              <a:buChar char="Ø"/>
            </a:pPr>
            <a:r>
              <a:rPr lang="en-IN"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Management Information System</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85750" indent="-285750" algn="just">
              <a:lnSpc>
                <a:spcPct val="107000"/>
              </a:lnSpc>
              <a:spcAft>
                <a:spcPts val="800"/>
              </a:spcAft>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IN"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Specialisation: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IN"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Standardisation: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85750" indent="-285750" algn="just">
              <a:lnSpc>
                <a:spcPct val="107000"/>
              </a:lnSpc>
              <a:spcAft>
                <a:spcPts val="800"/>
              </a:spcAft>
              <a:buFont typeface="Wingdings" panose="05000000000000000000" pitchFamily="2" charset="2"/>
              <a:buChar char="Ø"/>
            </a:pPr>
            <a:r>
              <a:rPr lang="en-IN"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Growth  of   Industrial  Areas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85750" indent="-285750" algn="just">
              <a:lnSpc>
                <a:spcPct val="107000"/>
              </a:lnSpc>
              <a:spcAft>
                <a:spcPts val="800"/>
              </a:spcAft>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IN"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Expansion of International Trade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285750" indent="-285750" algn="just">
              <a:lnSpc>
                <a:spcPct val="107000"/>
              </a:lnSpc>
              <a:spcAft>
                <a:spcPts val="800"/>
              </a:spcAft>
              <a:buFont typeface="Wingdings" panose="05000000000000000000" pitchFamily="2" charset="2"/>
              <a:buChar char="Ø"/>
            </a:pPr>
            <a:r>
              <a:rPr lang="en-IN" sz="1800" dirty="0">
                <a:solidFill>
                  <a:srgbClr val="FF0000"/>
                </a:solidFill>
                <a:effectLst/>
                <a:latin typeface="Times New Roman" panose="02020603050405020304" pitchFamily="18" charset="0"/>
                <a:ea typeface="Calibri" panose="020F0502020204030204" pitchFamily="34" charset="0"/>
              </a:rPr>
              <a:t>Research   and   Development</a:t>
            </a:r>
            <a:endParaRPr lang="en-IN" kern="1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IN" sz="1800" dirty="0">
                <a:solidFill>
                  <a:srgbClr val="FF0000"/>
                </a:solidFill>
                <a:effectLst/>
                <a:latin typeface="Times New Roman" panose="02020603050405020304" pitchFamily="18" charset="0"/>
                <a:ea typeface="Calibri" panose="020F0502020204030204" pitchFamily="34" charset="0"/>
              </a:rPr>
              <a:t>Competition</a:t>
            </a:r>
            <a:endParaRPr lang="en-IN" dirty="0"/>
          </a:p>
        </p:txBody>
      </p:sp>
    </p:spTree>
    <p:extLst>
      <p:ext uri="{BB962C8B-B14F-4D97-AF65-F5344CB8AC3E}">
        <p14:creationId xmlns:p14="http://schemas.microsoft.com/office/powerpoint/2010/main" val="4268619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CC55DC-4FD6-06A9-CB98-E5DD48BA5F45}"/>
              </a:ext>
            </a:extLst>
          </p:cNvPr>
          <p:cNvSpPr txBox="1"/>
          <p:nvPr/>
        </p:nvSpPr>
        <p:spPr>
          <a:xfrm>
            <a:off x="1379621" y="633481"/>
            <a:ext cx="6096000" cy="4903907"/>
          </a:xfrm>
          <a:prstGeom prst="rect">
            <a:avLst/>
          </a:prstGeom>
          <a:noFill/>
        </p:spPr>
        <p:txBody>
          <a:bodyPr wrap="square">
            <a:spAutoFit/>
          </a:bodyPr>
          <a:lstStyle/>
          <a:p>
            <a:r>
              <a:rPr lang="en-IN" b="1" dirty="0">
                <a:highlight>
                  <a:srgbClr val="FFFF00"/>
                </a:highlight>
                <a:latin typeface="Times New Roman" panose="02020603050405020304" pitchFamily="18" charset="0"/>
                <a:cs typeface="Times New Roman" panose="02020603050405020304" pitchFamily="18" charset="0"/>
              </a:rPr>
              <a:t>CONSEQUENCES OF INDUSTRIALISATION</a:t>
            </a:r>
          </a:p>
          <a:p>
            <a:endParaRPr lang="en-IN" dirty="0">
              <a:latin typeface="Times New Roman" panose="02020603050405020304" pitchFamily="18" charset="0"/>
              <a:cs typeface="Times New Roman" panose="02020603050405020304" pitchFamily="18" charset="0"/>
            </a:endParaRPr>
          </a:p>
          <a:p>
            <a:pPr marL="342900" lvl="0" indent="-342900" algn="just">
              <a:lnSpc>
                <a:spcPct val="200000"/>
              </a:lnSpc>
              <a:buFont typeface="Wingdings" panose="05000000000000000000" pitchFamily="2"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Impact of Industrialization on Marriage</a:t>
            </a:r>
          </a:p>
          <a:p>
            <a:pPr marL="342900" lvl="0" indent="-342900" algn="just">
              <a:lnSpc>
                <a:spcPct val="200000"/>
              </a:lnSpc>
              <a:buFont typeface="Wingdings" panose="05000000000000000000" pitchFamily="2"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Impact of Industrialization on Family</a:t>
            </a:r>
          </a:p>
          <a:p>
            <a:pPr marL="342900" lvl="0" indent="-342900" algn="just">
              <a:lnSpc>
                <a:spcPct val="200000"/>
              </a:lnSpc>
              <a:buFont typeface="Wingdings" panose="05000000000000000000" pitchFamily="2"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Impact of Industrialization on Caste System</a:t>
            </a:r>
          </a:p>
          <a:p>
            <a:pPr marL="342900" lvl="0" indent="-342900" algn="just">
              <a:lnSpc>
                <a:spcPct val="200000"/>
              </a:lnSpc>
              <a:buFont typeface="Wingdings" panose="05000000000000000000" pitchFamily="2"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Impact of Industrialization on Social stratification</a:t>
            </a:r>
          </a:p>
          <a:p>
            <a:pPr marL="342900" lvl="0" indent="-342900" algn="just">
              <a:lnSpc>
                <a:spcPct val="200000"/>
              </a:lnSpc>
              <a:buFont typeface="Wingdings" panose="05000000000000000000" pitchFamily="2"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Impact of Industrialization on Religion</a:t>
            </a:r>
          </a:p>
          <a:p>
            <a:pPr marL="342900" lvl="0" indent="-342900" algn="just">
              <a:lnSpc>
                <a:spcPct val="200000"/>
              </a:lnSpc>
              <a:buFont typeface="Wingdings" panose="05000000000000000000" pitchFamily="2"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Impact of Industrialization on Morals</a:t>
            </a:r>
          </a:p>
          <a:p>
            <a:pPr marL="342900" lvl="0" indent="-342900" algn="just">
              <a:lnSpc>
                <a:spcPct val="200000"/>
              </a:lnSpc>
              <a:spcAft>
                <a:spcPts val="800"/>
              </a:spcAft>
              <a:buFont typeface="Wingdings" panose="05000000000000000000" pitchFamily="2"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Impact of Industrialization on Entertainment</a:t>
            </a:r>
          </a:p>
          <a:p>
            <a:endParaRPr lang="en-IN" dirty="0"/>
          </a:p>
        </p:txBody>
      </p:sp>
    </p:spTree>
    <p:extLst>
      <p:ext uri="{BB962C8B-B14F-4D97-AF65-F5344CB8AC3E}">
        <p14:creationId xmlns:p14="http://schemas.microsoft.com/office/powerpoint/2010/main" val="932194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AC0629-99EC-BF51-5A53-B6DA3B1D724A}"/>
              </a:ext>
            </a:extLst>
          </p:cNvPr>
          <p:cNvSpPr txBox="1"/>
          <p:nvPr/>
        </p:nvSpPr>
        <p:spPr>
          <a:xfrm>
            <a:off x="1572126" y="935909"/>
            <a:ext cx="6096000" cy="5156220"/>
          </a:xfrm>
          <a:prstGeom prst="rect">
            <a:avLst/>
          </a:prstGeom>
          <a:noFill/>
        </p:spPr>
        <p:txBody>
          <a:bodyPr wrap="square">
            <a:spAutoFit/>
          </a:bodyPr>
          <a:lstStyle/>
          <a:p>
            <a:pPr algn="just">
              <a:lnSpc>
                <a:spcPct val="107000"/>
              </a:lnSpc>
              <a:spcAft>
                <a:spcPts val="800"/>
              </a:spcAft>
            </a:pPr>
            <a:r>
              <a:rPr lang="en-IN" sz="1800" kern="1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IMPACT OF INDUSTRIALIZATION ON MARRIAGE</a:t>
            </a:r>
          </a:p>
          <a:p>
            <a:pPr marL="285750" indent="-285750" algn="just">
              <a:lnSpc>
                <a:spcPct val="107000"/>
              </a:lnSpc>
              <a:spcAft>
                <a:spcPts val="800"/>
              </a:spcAft>
              <a:buFont typeface="Wingdings" panose="05000000000000000000" pitchFamily="2" charset="2"/>
              <a:buChar char="Ø"/>
            </a:pPr>
            <a:r>
              <a:rPr lang="en-IN" sz="1800" dirty="0">
                <a:solidFill>
                  <a:srgbClr val="FF0000"/>
                </a:solidFill>
                <a:effectLst/>
                <a:latin typeface="Times New Roman" panose="02020603050405020304" pitchFamily="18" charset="0"/>
                <a:ea typeface="Calibri" panose="020F0502020204030204" pitchFamily="34" charset="0"/>
              </a:rPr>
              <a:t>Marriage as a Social Contract</a:t>
            </a:r>
            <a:r>
              <a:rPr lang="en-IN" sz="1800" dirty="0">
                <a:effectLst/>
                <a:latin typeface="Times New Roman" panose="02020603050405020304" pitchFamily="18" charset="0"/>
                <a:ea typeface="Calibri" panose="020F0502020204030204" pitchFamily="34" charset="0"/>
              </a:rPr>
              <a:t>: </a:t>
            </a:r>
            <a:endParaRPr lang="en-IN" sz="1800" kern="1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IN" sz="1800" dirty="0">
                <a:solidFill>
                  <a:srgbClr val="FF0000"/>
                </a:solidFill>
                <a:effectLst/>
                <a:latin typeface="Times New Roman" panose="02020603050405020304" pitchFamily="18" charset="0"/>
                <a:ea typeface="Calibri" panose="020F0502020204030204" pitchFamily="34" charset="0"/>
              </a:rPr>
              <a:t>Higher   Age   of   Marriage</a:t>
            </a:r>
            <a:endParaRPr lang="en-IN" kern="100" dirty="0">
              <a:solidFill>
                <a:srgbClr val="FF0000"/>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 </a:t>
            </a:r>
            <a:r>
              <a:rPr lang="en-IN" sz="1800" dirty="0">
                <a:solidFill>
                  <a:srgbClr val="FF0000"/>
                </a:solidFill>
                <a:effectLst/>
                <a:latin typeface="Times New Roman" panose="02020603050405020304" pitchFamily="18" charset="0"/>
                <a:ea typeface="Calibri" panose="020F0502020204030204" pitchFamily="34" charset="0"/>
              </a:rPr>
              <a:t>Practice of Non Marrying</a:t>
            </a:r>
            <a:endParaRPr lang="en-IN" sz="1800" kern="100" dirty="0">
              <a:solidFill>
                <a:srgbClr val="FF0000"/>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IN" sz="1800" dirty="0">
                <a:solidFill>
                  <a:srgbClr val="FF0000"/>
                </a:solidFill>
                <a:effectLst/>
                <a:latin typeface="Times New Roman" panose="02020603050405020304" pitchFamily="18" charset="0"/>
                <a:ea typeface="Calibri" panose="020F0502020204030204" pitchFamily="34" charset="0"/>
              </a:rPr>
              <a:t>Practice of Love Marriage: </a:t>
            </a:r>
            <a:endParaRPr lang="en-IN" sz="1600" kern="1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IN" sz="1800" dirty="0">
                <a:solidFill>
                  <a:srgbClr val="FF0000"/>
                </a:solidFill>
                <a:effectLst/>
                <a:latin typeface="Times New Roman" panose="02020603050405020304" pitchFamily="18" charset="0"/>
                <a:ea typeface="Calibri" panose="020F0502020204030204" pitchFamily="34" charset="0"/>
              </a:rPr>
              <a:t>Increase in Divorce Rate</a:t>
            </a:r>
            <a:endParaRPr lang="en-IN" sz="16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IMPACT OF INDUSTRIALIZATION ON FAMILY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IN" sz="1800" dirty="0">
                <a:solidFill>
                  <a:srgbClr val="FF0000"/>
                </a:solidFill>
                <a:effectLst/>
                <a:latin typeface="Times New Roman" panose="02020603050405020304" pitchFamily="18" charset="0"/>
                <a:ea typeface="Calibri" panose="020F0502020204030204" pitchFamily="34" charset="0"/>
              </a:rPr>
              <a:t>Role of Family</a:t>
            </a:r>
            <a:endParaRPr lang="en-IN" kern="1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IN" sz="1800" dirty="0">
                <a:solidFill>
                  <a:srgbClr val="FF0000"/>
                </a:solidFill>
                <a:effectLst/>
                <a:latin typeface="Times New Roman" panose="02020603050405020304" pitchFamily="18" charset="0"/>
                <a:ea typeface="Calibri" panose="020F0502020204030204" pitchFamily="34" charset="0"/>
              </a:rPr>
              <a:t>Breaking up of Joint Family</a:t>
            </a:r>
            <a:endParaRPr lang="en-IN"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IN" sz="1800" dirty="0">
                <a:solidFill>
                  <a:srgbClr val="FF0000"/>
                </a:solidFill>
                <a:effectLst/>
                <a:latin typeface="Times New Roman" panose="02020603050405020304" pitchFamily="18" charset="0"/>
                <a:ea typeface="Calibri" panose="020F0502020204030204" pitchFamily="34" charset="0"/>
              </a:rPr>
              <a:t>Nucleus Family</a:t>
            </a:r>
          </a:p>
          <a:p>
            <a:pPr marL="285750" indent="-285750" algn="just">
              <a:lnSpc>
                <a:spcPct val="107000"/>
              </a:lnSpc>
              <a:spcAft>
                <a:spcPts val="800"/>
              </a:spcAft>
              <a:buFont typeface="Wingdings" panose="05000000000000000000" pitchFamily="2" charset="2"/>
              <a:buChar char="Ø"/>
            </a:pPr>
            <a:r>
              <a:rPr lang="en-IN" sz="1800" dirty="0">
                <a:solidFill>
                  <a:srgbClr val="FF0000"/>
                </a:solidFill>
                <a:effectLst/>
                <a:latin typeface="Times New Roman" panose="02020603050405020304" pitchFamily="18" charset="0"/>
                <a:ea typeface="Calibri" panose="020F0502020204030204" pitchFamily="34" charset="0"/>
              </a:rPr>
              <a:t>Status of Women</a:t>
            </a:r>
            <a:endParaRPr lang="en-IN" dirty="0">
              <a:solidFill>
                <a:srgbClr val="FF0000"/>
              </a:solidFill>
              <a:latin typeface="Times New Roman" panose="02020603050405020304" pitchFamily="18" charset="0"/>
              <a:ea typeface="Calibri" panose="020F0502020204030204" pitchFamily="34" charset="0"/>
            </a:endParaRPr>
          </a:p>
          <a:p>
            <a:pPr marL="285750" indent="-285750" algn="just">
              <a:lnSpc>
                <a:spcPct val="107000"/>
              </a:lnSpc>
              <a:spcAft>
                <a:spcPts val="800"/>
              </a:spcAft>
              <a:buFont typeface="Wingdings" panose="05000000000000000000" pitchFamily="2" charset="2"/>
              <a:buChar char="Ø"/>
            </a:pPr>
            <a:r>
              <a:rPr lang="en-IN" sz="1800" dirty="0">
                <a:solidFill>
                  <a:srgbClr val="FF0000"/>
                </a:solidFill>
                <a:effectLst/>
                <a:latin typeface="Times New Roman" panose="02020603050405020304" pitchFamily="18" charset="0"/>
                <a:ea typeface="Calibri" panose="020F0502020204030204" pitchFamily="34" charset="0"/>
              </a:rPr>
              <a:t>Disintegration   of  Family</a:t>
            </a:r>
          </a:p>
          <a:p>
            <a:pPr marL="285750" indent="-285750" algn="just">
              <a:lnSpc>
                <a:spcPct val="107000"/>
              </a:lnSpc>
              <a:spcAft>
                <a:spcPts val="800"/>
              </a:spcAft>
              <a:buFont typeface="Wingdings" panose="05000000000000000000" pitchFamily="2" charset="2"/>
              <a:buChar char="Ø"/>
            </a:pPr>
            <a:r>
              <a:rPr lang="en-IN" sz="1800" dirty="0">
                <a:solidFill>
                  <a:srgbClr val="FF0000"/>
                </a:solidFill>
                <a:effectLst/>
                <a:latin typeface="Times New Roman" panose="02020603050405020304" pitchFamily="18" charset="0"/>
                <a:ea typeface="Calibri" panose="020F0502020204030204" pitchFamily="34" charset="0"/>
              </a:rPr>
              <a:t>Change in Family Goals</a:t>
            </a:r>
            <a:endParaRPr lang="en-IN" kern="100" dirty="0">
              <a:solidFill>
                <a:srgbClr val="FF0000"/>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43448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4D035B-68EB-5247-E78A-DD33EB969607}"/>
              </a:ext>
            </a:extLst>
          </p:cNvPr>
          <p:cNvSpPr txBox="1"/>
          <p:nvPr/>
        </p:nvSpPr>
        <p:spPr>
          <a:xfrm>
            <a:off x="1459832" y="695278"/>
            <a:ext cx="9027776" cy="6057043"/>
          </a:xfrm>
          <a:prstGeom prst="rect">
            <a:avLst/>
          </a:prstGeom>
          <a:noFill/>
        </p:spPr>
        <p:txBody>
          <a:bodyPr wrap="square">
            <a:spAutoFit/>
          </a:bodyPr>
          <a:lstStyle/>
          <a:p>
            <a:pPr algn="just">
              <a:lnSpc>
                <a:spcPct val="107000"/>
              </a:lnSpc>
              <a:spcAft>
                <a:spcPts val="800"/>
              </a:spcAft>
            </a:pPr>
            <a:r>
              <a:rPr lang="en-IN" sz="1800" kern="1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IMPACT OF INDUSTRIALIZATION ON CASTE SYSTEM</a:t>
            </a:r>
          </a:p>
          <a:p>
            <a:pPr marL="285750" indent="-285750" algn="just">
              <a:lnSpc>
                <a:spcPct val="107000"/>
              </a:lnSpc>
              <a:spcAft>
                <a:spcPts val="800"/>
              </a:spcAft>
              <a:buFont typeface="Wingdings" panose="05000000000000000000" pitchFamily="2" charset="2"/>
              <a:buChar char="Ø"/>
            </a:pPr>
            <a:r>
              <a:rPr lang="en-IN" sz="1600" dirty="0">
                <a:solidFill>
                  <a:srgbClr val="FF0000"/>
                </a:solidFill>
                <a:effectLst/>
                <a:latin typeface="Times New Roman" panose="02020603050405020304" pitchFamily="18" charset="0"/>
                <a:ea typeface="Calibri" panose="020F0502020204030204" pitchFamily="34" charset="0"/>
              </a:rPr>
              <a:t>Disintegration of Caste System</a:t>
            </a:r>
            <a:endParaRPr lang="en-IN" sz="1600" kern="100" dirty="0">
              <a:solidFill>
                <a:srgbClr val="FF0000"/>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IN" sz="1600" dirty="0">
                <a:solidFill>
                  <a:srgbClr val="FF0000"/>
                </a:solidFill>
                <a:effectLst/>
                <a:latin typeface="Times New Roman" panose="02020603050405020304" pitchFamily="18" charset="0"/>
                <a:ea typeface="Calibri" panose="020F0502020204030204" pitchFamily="34" charset="0"/>
              </a:rPr>
              <a:t>Abolition of System of Caste based Function </a:t>
            </a:r>
          </a:p>
          <a:p>
            <a:pPr marL="285750" indent="-285750" algn="just">
              <a:lnSpc>
                <a:spcPct val="107000"/>
              </a:lnSpc>
              <a:spcAft>
                <a:spcPts val="800"/>
              </a:spcAft>
              <a:buFont typeface="Wingdings" panose="05000000000000000000" pitchFamily="2" charset="2"/>
              <a:buChar char="Ø"/>
            </a:pPr>
            <a:r>
              <a:rPr lang="en-IN" sz="1600" dirty="0">
                <a:solidFill>
                  <a:srgbClr val="FF0000"/>
                </a:solidFill>
                <a:effectLst/>
                <a:latin typeface="Times New Roman" panose="02020603050405020304" pitchFamily="18" charset="0"/>
                <a:ea typeface="Calibri" panose="020F0502020204030204" pitchFamily="34" charset="0"/>
              </a:rPr>
              <a:t>Division   of   Labour   based   on   Specialisation</a:t>
            </a:r>
            <a:endParaRPr lang="en-IN" sz="1600" dirty="0">
              <a:solidFill>
                <a:srgbClr val="FF0000"/>
              </a:solidFill>
              <a:latin typeface="Times New Roman" panose="02020603050405020304" pitchFamily="18" charset="0"/>
              <a:ea typeface="Calibri" panose="020F0502020204030204" pitchFamily="34" charset="0"/>
            </a:endParaRPr>
          </a:p>
          <a:p>
            <a:pPr marL="285750" indent="-285750" algn="just">
              <a:lnSpc>
                <a:spcPct val="107000"/>
              </a:lnSpc>
              <a:spcAft>
                <a:spcPts val="800"/>
              </a:spcAft>
              <a:buFont typeface="Wingdings" panose="05000000000000000000" pitchFamily="2" charset="2"/>
              <a:buChar char="Ø"/>
            </a:pPr>
            <a:r>
              <a:rPr lang="en-IN" sz="1600" dirty="0">
                <a:solidFill>
                  <a:srgbClr val="FF0000"/>
                </a:solidFill>
                <a:effectLst/>
                <a:latin typeface="Times New Roman" panose="02020603050405020304" pitchFamily="18" charset="0"/>
                <a:ea typeface="Calibri" panose="020F0502020204030204" pitchFamily="34" charset="0"/>
              </a:rPr>
              <a:t>Loosening Hold of Untouchability</a:t>
            </a:r>
          </a:p>
          <a:p>
            <a:pPr marL="285750" indent="-285750" algn="just">
              <a:lnSpc>
                <a:spcPct val="107000"/>
              </a:lnSpc>
              <a:spcAft>
                <a:spcPts val="800"/>
              </a:spcAft>
              <a:buFont typeface="Wingdings" panose="05000000000000000000" pitchFamily="2" charset="2"/>
              <a:buChar char="Ø"/>
            </a:pPr>
            <a:r>
              <a:rPr lang="en-IN" sz="1600" dirty="0">
                <a:solidFill>
                  <a:srgbClr val="FF0000"/>
                </a:solidFill>
                <a:effectLst/>
                <a:latin typeface="Times New Roman" panose="02020603050405020304" pitchFamily="18" charset="0"/>
                <a:ea typeface="Calibri" panose="020F0502020204030204" pitchFamily="34" charset="0"/>
              </a:rPr>
              <a:t>Solemnisation   of   Inter   caste   marriage</a:t>
            </a:r>
            <a:endParaRPr lang="en-IN" sz="1400" kern="1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kern="1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IMPACT OF INDUSTRIALIZATION ON RELIGION</a:t>
            </a:r>
          </a:p>
          <a:p>
            <a:pPr marL="285750" indent="-285750" algn="just">
              <a:lnSpc>
                <a:spcPct val="107000"/>
              </a:lnSpc>
              <a:spcAft>
                <a:spcPts val="800"/>
              </a:spcAft>
              <a:buFont typeface="Wingdings" panose="05000000000000000000" pitchFamily="2" charset="2"/>
              <a:buChar char="Ø"/>
            </a:pPr>
            <a:r>
              <a:rPr lang="en-IN" sz="1600" dirty="0">
                <a:solidFill>
                  <a:srgbClr val="FF0000"/>
                </a:solidFill>
                <a:effectLst/>
                <a:latin typeface="Times New Roman" panose="02020603050405020304" pitchFamily="18" charset="0"/>
                <a:ea typeface="Calibri" panose="020F0502020204030204" pitchFamily="34" charset="0"/>
              </a:rPr>
              <a:t>Decline   of   superstitions</a:t>
            </a:r>
            <a:endParaRPr lang="en-IN" sz="1600" kern="100" dirty="0">
              <a:solidFill>
                <a:srgbClr val="FF0000"/>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IN" sz="1600" dirty="0">
                <a:solidFill>
                  <a:srgbClr val="FF0000"/>
                </a:solidFill>
                <a:effectLst/>
                <a:latin typeface="Times New Roman" panose="02020603050405020304" pitchFamily="18" charset="0"/>
                <a:ea typeface="Calibri" panose="020F0502020204030204" pitchFamily="34" charset="0"/>
              </a:rPr>
              <a:t>Development   of   religious   tolerance</a:t>
            </a:r>
            <a:endParaRPr lang="en-IN" sz="1600" kern="100" dirty="0">
              <a:solidFill>
                <a:srgbClr val="FF0000"/>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IN" sz="1600" dirty="0">
                <a:solidFill>
                  <a:srgbClr val="FF0000"/>
                </a:solidFill>
                <a:effectLst/>
                <a:latin typeface="Times New Roman" panose="02020603050405020304" pitchFamily="18" charset="0"/>
                <a:ea typeface="Calibri" panose="020F0502020204030204" pitchFamily="34" charset="0"/>
              </a:rPr>
              <a:t>Secular States</a:t>
            </a:r>
            <a:endParaRPr lang="en-IN" sz="1600" kern="100" dirty="0">
              <a:solidFill>
                <a:srgbClr val="FF0000"/>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kern="1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IMPACT OF INDUSTRIALIZATION ON MORALS</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IN" sz="1600" dirty="0">
                <a:solidFill>
                  <a:srgbClr val="FF0000"/>
                </a:solidFill>
                <a:effectLst/>
                <a:latin typeface="Times New Roman" panose="02020603050405020304" pitchFamily="18" charset="0"/>
                <a:ea typeface="Calibri" panose="020F0502020204030204" pitchFamily="34" charset="0"/>
              </a:rPr>
              <a:t>Rational outlook: </a:t>
            </a:r>
            <a:endParaRPr lang="en-IN" sz="1600" kern="100" dirty="0">
              <a:solidFill>
                <a:srgbClr val="FF0000"/>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IN" sz="1600" dirty="0">
                <a:solidFill>
                  <a:srgbClr val="FF0000"/>
                </a:solidFill>
                <a:effectLst/>
                <a:latin typeface="Times New Roman" panose="02020603050405020304" pitchFamily="18" charset="0"/>
                <a:ea typeface="Calibri" panose="020F0502020204030204" pitchFamily="34" charset="0"/>
              </a:rPr>
              <a:t>Materialistic outlook: </a:t>
            </a:r>
            <a:endParaRPr lang="en-IN" sz="1600" kern="100" dirty="0">
              <a:solidFill>
                <a:srgbClr val="FF0000"/>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IN" sz="1600" dirty="0">
                <a:solidFill>
                  <a:srgbClr val="FF0000"/>
                </a:solidFill>
                <a:effectLst/>
                <a:latin typeface="Times New Roman" panose="02020603050405020304" pitchFamily="18" charset="0"/>
                <a:ea typeface="Calibri" panose="020F0502020204030204" pitchFamily="34" charset="0"/>
              </a:rPr>
              <a:t>Individualism: </a:t>
            </a:r>
            <a:endParaRPr lang="en-IN" sz="1600" kern="100" dirty="0">
              <a:solidFill>
                <a:srgbClr val="FF0000"/>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IN" sz="1600" dirty="0">
                <a:solidFill>
                  <a:srgbClr val="FF0000"/>
                </a:solidFill>
                <a:effectLst/>
                <a:latin typeface="Times New Roman" panose="02020603050405020304" pitchFamily="18" charset="0"/>
                <a:ea typeface="Calibri" panose="020F0502020204030204" pitchFamily="34" charset="0"/>
              </a:rPr>
              <a:t>Increase in rate of crime</a:t>
            </a:r>
            <a:endParaRPr lang="en-IN" sz="16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IN" sz="1600" dirty="0">
                <a:solidFill>
                  <a:srgbClr val="FF0000"/>
                </a:solidFill>
                <a:effectLst/>
                <a:latin typeface="Times New Roman" panose="02020603050405020304" pitchFamily="18" charset="0"/>
                <a:ea typeface="Calibri" panose="020F0502020204030204" pitchFamily="34" charset="0"/>
              </a:rPr>
              <a:t>Loosing of social control</a:t>
            </a:r>
            <a:endParaRPr lang="en-IN" kern="1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36561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452093-2239-AD53-EE32-95CFC54AFFBC}"/>
              </a:ext>
            </a:extLst>
          </p:cNvPr>
          <p:cNvSpPr txBox="1"/>
          <p:nvPr/>
        </p:nvSpPr>
        <p:spPr>
          <a:xfrm>
            <a:off x="1807806" y="746650"/>
            <a:ext cx="6097554" cy="369332"/>
          </a:xfrm>
          <a:prstGeom prst="rect">
            <a:avLst/>
          </a:prstGeom>
          <a:noFill/>
        </p:spPr>
        <p:txBody>
          <a:bodyPr wrap="square">
            <a:spAutoFit/>
          </a:bodyPr>
          <a:lstStyle/>
          <a:p>
            <a:r>
              <a:rPr lang="en-US" dirty="0"/>
              <a:t>.</a:t>
            </a:r>
            <a:endParaRPr lang="en-IN" dirty="0"/>
          </a:p>
        </p:txBody>
      </p:sp>
    </p:spTree>
    <p:extLst>
      <p:ext uri="{BB962C8B-B14F-4D97-AF65-F5344CB8AC3E}">
        <p14:creationId xmlns:p14="http://schemas.microsoft.com/office/powerpoint/2010/main" val="11862791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F56B0AB-82EC-5882-2D61-AA222617C574}"/>
              </a:ext>
            </a:extLst>
          </p:cNvPr>
          <p:cNvSpPr txBox="1"/>
          <p:nvPr/>
        </p:nvSpPr>
        <p:spPr>
          <a:xfrm>
            <a:off x="529389" y="856163"/>
            <a:ext cx="10459453" cy="4479881"/>
          </a:xfrm>
          <a:prstGeom prst="rect">
            <a:avLst/>
          </a:prstGeom>
          <a:noFill/>
        </p:spPr>
        <p:txBody>
          <a:bodyPr wrap="square">
            <a:spAutoFit/>
          </a:bodyPr>
          <a:lstStyle/>
          <a:p>
            <a:r>
              <a:rPr lang="en-US" dirty="0"/>
              <a:t>What is urbanization? definition and meaning</a:t>
            </a:r>
          </a:p>
          <a:p>
            <a:pPr>
              <a:lnSpc>
                <a:spcPct val="150000"/>
              </a:lnSpc>
            </a:pPr>
            <a:r>
              <a:rPr lang="en-US" dirty="0"/>
              <a:t>Urbanization refers to the process of increase in the number of people living in urban areas and the ways in which the population adapts to the change. Urbanization increases with industrialization. As urbanization increases, a number of towns and cities increases, and people begin to live and work in central areas. Urbanization is a result of the historic transformation of human societies, where the rural culture is being replaced by urban culture. The rural culture consists of closeness in relations and communal behavior amongst the members of society. However, the urban culture consists of distant relations and there is competition amongst each other. The lifestyle of cities is very beneficial in terms of cultural and economic factors. </a:t>
            </a:r>
          </a:p>
          <a:p>
            <a:pPr>
              <a:lnSpc>
                <a:spcPct val="150000"/>
              </a:lnSpc>
            </a:pPr>
            <a:endParaRPr lang="en-US" dirty="0"/>
          </a:p>
          <a:p>
            <a:pPr>
              <a:lnSpc>
                <a:spcPct val="150000"/>
              </a:lnSpc>
            </a:pPr>
            <a:r>
              <a:rPr lang="en-IN" sz="1800" dirty="0">
                <a:effectLst/>
                <a:latin typeface="Times New Roman" panose="02020603050405020304" pitchFamily="18" charset="0"/>
                <a:ea typeface="Calibri" panose="020F0502020204030204" pitchFamily="34" charset="0"/>
              </a:rPr>
              <a:t>Broadly, urbanization refers to the growth of towns and cities as people move from rural areas to urban centres with a hope to lead a better life.</a:t>
            </a:r>
            <a:endParaRPr lang="en-IN" dirty="0"/>
          </a:p>
        </p:txBody>
      </p:sp>
    </p:spTree>
    <p:extLst>
      <p:ext uri="{BB962C8B-B14F-4D97-AF65-F5344CB8AC3E}">
        <p14:creationId xmlns:p14="http://schemas.microsoft.com/office/powerpoint/2010/main" val="31839420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00094E-2205-FF2C-13AE-8EF4189D14F1}"/>
              </a:ext>
            </a:extLst>
          </p:cNvPr>
          <p:cNvSpPr txBox="1"/>
          <p:nvPr/>
        </p:nvSpPr>
        <p:spPr>
          <a:xfrm>
            <a:off x="1058779" y="1121334"/>
            <a:ext cx="9320463" cy="3970318"/>
          </a:xfrm>
          <a:prstGeom prst="rect">
            <a:avLst/>
          </a:prstGeom>
          <a:noFill/>
        </p:spPr>
        <p:txBody>
          <a:bodyPr wrap="square">
            <a:spAutoFit/>
          </a:bodyPr>
          <a:lstStyle/>
          <a:p>
            <a:r>
              <a:rPr lang="en-US" dirty="0"/>
              <a:t>Urbanization implies a cultural and social psychological process whereby people acquire the material and non-material culture, including </a:t>
            </a:r>
            <a:r>
              <a:rPr lang="en-US" dirty="0" err="1"/>
              <a:t>behavioural</a:t>
            </a:r>
            <a:r>
              <a:rPr lang="en-US" dirty="0"/>
              <a:t> patterns, forms of organization, and ideas that originated in, or are distinctive of the city.</a:t>
            </a:r>
          </a:p>
          <a:p>
            <a:r>
              <a:rPr lang="en-US" dirty="0">
                <a:highlight>
                  <a:srgbClr val="FFFF00"/>
                </a:highlight>
              </a:rPr>
              <a:t>Urbanization as an Economic Process </a:t>
            </a:r>
          </a:p>
          <a:p>
            <a:r>
              <a:rPr lang="en-US" dirty="0"/>
              <a:t>Urbanization in modern times is essentially an economic process. Today, the city is a focal point of productive activities. It exists and grows on the strength of the economic activities existing within itself. It is the level and nature of economic activity in the city that generates growth and, therefore, further urbanization.</a:t>
            </a:r>
          </a:p>
          <a:p>
            <a:endParaRPr lang="en-US" dirty="0"/>
          </a:p>
          <a:p>
            <a:r>
              <a:rPr lang="en-US" dirty="0"/>
              <a:t>Urbanization as a Geographical Process</a:t>
            </a:r>
          </a:p>
          <a:p>
            <a:r>
              <a:rPr lang="en-US" dirty="0"/>
              <a:t>a) the migration of people from rural villages to towns and cities leading to macro-urbanization b) the migration of people from smaller towns and cities to larger cities and 121 capitals leading to </a:t>
            </a:r>
            <a:r>
              <a:rPr lang="en-US" dirty="0" err="1"/>
              <a:t>metropolisation</a:t>
            </a:r>
            <a:r>
              <a:rPr lang="en-US" dirty="0"/>
              <a:t>.</a:t>
            </a:r>
          </a:p>
          <a:p>
            <a:endParaRPr lang="en-IN" dirty="0"/>
          </a:p>
        </p:txBody>
      </p:sp>
    </p:spTree>
    <p:extLst>
      <p:ext uri="{BB962C8B-B14F-4D97-AF65-F5344CB8AC3E}">
        <p14:creationId xmlns:p14="http://schemas.microsoft.com/office/powerpoint/2010/main" val="1942520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A44A0E-0C0E-C707-2465-B49D7F601DD2}"/>
              </a:ext>
            </a:extLst>
          </p:cNvPr>
          <p:cNvSpPr txBox="1"/>
          <p:nvPr/>
        </p:nvSpPr>
        <p:spPr>
          <a:xfrm>
            <a:off x="1009506" y="325573"/>
            <a:ext cx="9480884" cy="5262979"/>
          </a:xfrm>
          <a:prstGeom prst="rect">
            <a:avLst/>
          </a:prstGeom>
          <a:noFill/>
        </p:spPr>
        <p:txBody>
          <a:bodyPr wrap="square">
            <a:spAutoFit/>
          </a:bodyPr>
          <a:lstStyle/>
          <a:p>
            <a:pPr algn="just"/>
            <a:r>
              <a:rPr lang="en-US" sz="1600" b="1" dirty="0">
                <a:solidFill>
                  <a:srgbClr val="FF0000"/>
                </a:solidFill>
                <a:latin typeface="Times New Roman" panose="02020603050405020304" pitchFamily="18" charset="0"/>
                <a:cs typeface="Times New Roman" panose="02020603050405020304" pitchFamily="18" charset="0"/>
              </a:rPr>
              <a:t>Major Issues related to Sanskritization</a:t>
            </a:r>
            <a:r>
              <a:rPr lang="en-US" sz="1600" dirty="0">
                <a:latin typeface="Times New Roman" panose="02020603050405020304" pitchFamily="18" charset="0"/>
                <a:cs typeface="Times New Roman" panose="02020603050405020304" pitchFamily="18" charset="0"/>
              </a:rPr>
              <a:t>:</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mere fact that it takes caste decades to raise its status indicates the slowness of the process, and slowness is the opposite sign. </a:t>
            </a:r>
            <a:r>
              <a:rPr lang="en-US" sz="1600" b="0" i="0" dirty="0">
                <a:solidFill>
                  <a:srgbClr val="424142"/>
                </a:solidFill>
                <a:effectLst/>
                <a:latin typeface="Times New Roman" panose="02020603050405020304" pitchFamily="18" charset="0"/>
                <a:cs typeface="Times New Roman" panose="02020603050405020304" pitchFamily="18" charset="0"/>
              </a:rPr>
              <a:t>The concept of </a:t>
            </a:r>
            <a:r>
              <a:rPr lang="en-US" sz="1600" b="0" i="0" dirty="0" err="1">
                <a:solidFill>
                  <a:srgbClr val="424142"/>
                </a:solidFill>
                <a:effectLst/>
                <a:latin typeface="Times New Roman" panose="02020603050405020304" pitchFamily="18" charset="0"/>
                <a:cs typeface="Times New Roman" panose="02020603050405020304" pitchFamily="18" charset="0"/>
              </a:rPr>
              <a:t>Sanskritisation</a:t>
            </a:r>
            <a:r>
              <a:rPr lang="en-US" sz="1600" b="0" i="0" dirty="0">
                <a:solidFill>
                  <a:srgbClr val="424142"/>
                </a:solidFill>
                <a:effectLst/>
                <a:latin typeface="Times New Roman" panose="02020603050405020304" pitchFamily="18" charset="0"/>
                <a:cs typeface="Times New Roman" panose="02020603050405020304" pitchFamily="18" charset="0"/>
              </a:rPr>
              <a:t> is very closely related with ‘dominant caste’. It helps in the process of cultural transmission.</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most important factor impeding this process is the antipathy of other castes to the caste that seeks to elevate itself. Political and economic pressures often come. Sometimes even physical violence is used to prevent the lower castes from adopting the customs and rituals of the upper castes.</a:t>
            </a:r>
          </a:p>
          <a:p>
            <a:pPr algn="just"/>
            <a:r>
              <a:rPr lang="en-US" sz="1600" dirty="0">
                <a:latin typeface="Times New Roman" panose="02020603050405020304" pitchFamily="18" charset="0"/>
                <a:cs typeface="Times New Roman" panose="02020603050405020304" pitchFamily="18" charset="0"/>
              </a:rPr>
              <a:t> </a:t>
            </a:r>
          </a:p>
          <a:p>
            <a:pPr algn="just"/>
            <a:r>
              <a:rPr lang="en-US" sz="1600" dirty="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On the other hand, the lower castes adopt the traditional values ​​and customs of the upper castes and try to elevate their status and the upper castes have abandoned some of these practices. Increased industrialization, expanded communication, new occupations, and expanded education are likely to make westernization a more dominant process.</a:t>
            </a:r>
          </a:p>
          <a:p>
            <a:pPr marL="285750"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Another factor that hinders the process of Sanskritization is Westernization. Westernization can be characterized as a transition from the sacred to the mundane.</a:t>
            </a:r>
          </a:p>
          <a:p>
            <a:pPr algn="just"/>
            <a:r>
              <a:rPr lang="en-US" sz="1600" dirty="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Both Sanskritization and Westernization processes occur simultaneously, creating a contradictory or even confusing situation. Most castes face the dilemma of making a choice.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58188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598C10-83CD-2E2B-09EC-321BDF5B2AEE}"/>
              </a:ext>
            </a:extLst>
          </p:cNvPr>
          <p:cNvSpPr txBox="1"/>
          <p:nvPr/>
        </p:nvSpPr>
        <p:spPr>
          <a:xfrm>
            <a:off x="1973178" y="695278"/>
            <a:ext cx="8742948" cy="5896551"/>
          </a:xfrm>
          <a:prstGeom prst="rect">
            <a:avLst/>
          </a:prstGeom>
          <a:noFill/>
        </p:spPr>
        <p:txBody>
          <a:bodyPr wrap="square">
            <a:spAutoFit/>
          </a:bodyPr>
          <a:lstStyle/>
          <a:p>
            <a:pPr algn="just">
              <a:lnSpc>
                <a:spcPct val="107000"/>
              </a:lnSpc>
              <a:spcAft>
                <a:spcPts val="800"/>
              </a:spcAft>
            </a:pPr>
            <a:r>
              <a:rPr lang="en-IN" sz="1800" b="1" kern="1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Causes of Urbanization</a:t>
            </a:r>
          </a:p>
          <a:p>
            <a:pPr marL="285750" indent="-285750" algn="just">
              <a:lnSpc>
                <a:spcPct val="107000"/>
              </a:lnSpc>
              <a:spcAft>
                <a:spcPts val="800"/>
              </a:spcAft>
              <a:buFont typeface="Wingdings" panose="05000000000000000000" pitchFamily="2" charset="2"/>
              <a:buChar char="Ø"/>
            </a:pPr>
            <a:r>
              <a:rPr lang="en-IN" sz="1800" b="1" dirty="0">
                <a:effectLst/>
                <a:latin typeface="Times New Roman" panose="02020603050405020304" pitchFamily="18" charset="0"/>
                <a:ea typeface="Calibri" panose="020F0502020204030204" pitchFamily="34" charset="0"/>
              </a:rPr>
              <a:t>Industrialization</a:t>
            </a:r>
            <a:r>
              <a:rPr lang="en-IN" sz="1800" dirty="0">
                <a:effectLst/>
                <a:latin typeface="Times New Roman" panose="02020603050405020304" pitchFamily="18" charset="0"/>
                <a:ea typeface="Calibri" panose="020F0502020204030204" pitchFamily="34" charset="0"/>
              </a:rPr>
              <a:t>:</a:t>
            </a:r>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IN" sz="1800" b="1" dirty="0">
                <a:effectLst/>
                <a:latin typeface="Times New Roman" panose="02020603050405020304" pitchFamily="18" charset="0"/>
                <a:ea typeface="Calibri" panose="020F0502020204030204" pitchFamily="34" charset="0"/>
              </a:rPr>
              <a:t>Commercialization</a:t>
            </a:r>
          </a:p>
          <a:p>
            <a:pPr marL="285750" indent="-285750" algn="just">
              <a:lnSpc>
                <a:spcPct val="107000"/>
              </a:lnSpc>
              <a:spcAft>
                <a:spcPts val="800"/>
              </a:spcAft>
              <a:buFont typeface="Wingdings" panose="05000000000000000000" pitchFamily="2" charset="2"/>
              <a:buChar char="Ø"/>
            </a:pPr>
            <a:r>
              <a:rPr lang="en-IN" sz="1800" b="1" dirty="0">
                <a:effectLst/>
                <a:latin typeface="Times New Roman" panose="02020603050405020304" pitchFamily="18" charset="0"/>
                <a:ea typeface="Calibri" panose="020F0502020204030204" pitchFamily="34" charset="0"/>
              </a:rPr>
              <a:t>Social benefits</a:t>
            </a:r>
            <a:endParaRPr lang="en-IN" b="1" dirty="0">
              <a:latin typeface="Times New Roman" panose="02020603050405020304" pitchFamily="18" charset="0"/>
              <a:ea typeface="Calibri" panose="020F0502020204030204" pitchFamily="34" charset="0"/>
            </a:endParaRPr>
          </a:p>
          <a:p>
            <a:pPr marL="285750" indent="-285750" algn="just">
              <a:lnSpc>
                <a:spcPct val="107000"/>
              </a:lnSpc>
              <a:spcAft>
                <a:spcPts val="800"/>
              </a:spcAft>
              <a:buFont typeface="Wingdings" panose="05000000000000000000" pitchFamily="2" charset="2"/>
              <a:buChar char="Ø"/>
            </a:pPr>
            <a:r>
              <a:rPr lang="en-IN" sz="1800" b="1" dirty="0">
                <a:effectLst/>
                <a:latin typeface="Times New Roman" panose="02020603050405020304" pitchFamily="18" charset="0"/>
                <a:ea typeface="Calibri" panose="020F0502020204030204" pitchFamily="34" charset="0"/>
              </a:rPr>
              <a:t>Employment opportunities</a:t>
            </a:r>
          </a:p>
          <a:p>
            <a:pPr marL="285750" indent="-285750" algn="just">
              <a:lnSpc>
                <a:spcPct val="107000"/>
              </a:lnSpc>
              <a:spcAft>
                <a:spcPts val="800"/>
              </a:spcAft>
              <a:buFont typeface="Wingdings" panose="05000000000000000000" pitchFamily="2" charset="2"/>
              <a:buChar char="Ø"/>
            </a:pPr>
            <a:r>
              <a:rPr lang="en-IN" sz="1800" b="1" dirty="0">
                <a:effectLst/>
                <a:latin typeface="Times New Roman" panose="02020603050405020304" pitchFamily="18" charset="0"/>
                <a:ea typeface="Calibri" panose="020F0502020204030204" pitchFamily="34" charset="0"/>
              </a:rPr>
              <a:t>Modernization and changed lifestyle:</a:t>
            </a:r>
            <a:endParaRPr lang="en-IN" b="1" dirty="0">
              <a:latin typeface="Times New Roman" panose="02020603050405020304" pitchFamily="18" charset="0"/>
              <a:ea typeface="Calibri" panose="020F0502020204030204" pitchFamily="34" charset="0"/>
            </a:endParaRPr>
          </a:p>
          <a:p>
            <a:pPr marL="285750" indent="-285750" algn="just">
              <a:lnSpc>
                <a:spcPct val="107000"/>
              </a:lnSpc>
              <a:spcAft>
                <a:spcPts val="800"/>
              </a:spcAft>
              <a:buFont typeface="Wingdings" panose="05000000000000000000" pitchFamily="2" charset="2"/>
              <a:buChar char="Ø"/>
            </a:pPr>
            <a:r>
              <a:rPr lang="en-IN" sz="1800" b="1" dirty="0">
                <a:effectLst/>
                <a:latin typeface="Times New Roman" panose="02020603050405020304" pitchFamily="18" charset="0"/>
                <a:ea typeface="Calibri" panose="020F0502020204030204" pitchFamily="34" charset="0"/>
              </a:rPr>
              <a:t>Rural-urban transformation: </a:t>
            </a:r>
          </a:p>
          <a:p>
            <a:pPr algn="just">
              <a:lnSpc>
                <a:spcPct val="107000"/>
              </a:lnSpc>
              <a:spcAft>
                <a:spcPts val="800"/>
              </a:spcAft>
            </a:pPr>
            <a:r>
              <a:rPr lang="en-IN" sz="1800" b="1" kern="1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Effects of Urbanisation </a:t>
            </a:r>
            <a:r>
              <a:rPr lang="en-IN" sz="1800" b="1" dirty="0">
                <a:effectLst/>
                <a:latin typeface="Times New Roman" panose="02020603050405020304" pitchFamily="18" charset="0"/>
                <a:ea typeface="Calibri" panose="020F0502020204030204" pitchFamily="34" charset="0"/>
              </a:rPr>
              <a:t>Positive Effects</a:t>
            </a:r>
          </a:p>
          <a:p>
            <a:pPr algn="just">
              <a:lnSpc>
                <a:spcPct val="107000"/>
              </a:lnSpc>
              <a:spcAft>
                <a:spcPts val="800"/>
              </a:spcAft>
            </a:pPr>
            <a:r>
              <a:rPr lang="en-IN" sz="1800" b="1" dirty="0">
                <a:effectLst/>
                <a:latin typeface="Times New Roman" panose="02020603050405020304" pitchFamily="18" charset="0"/>
                <a:ea typeface="Calibri" panose="020F0502020204030204" pitchFamily="34" charset="0"/>
              </a:rPr>
              <a:t>Better living standards</a:t>
            </a:r>
            <a:endParaRPr lang="en-IN" sz="1800" b="1" kern="1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dirty="0">
                <a:effectLst/>
                <a:latin typeface="Times New Roman" panose="02020603050405020304" pitchFamily="18" charset="0"/>
                <a:ea typeface="Calibri" panose="020F0502020204030204" pitchFamily="34" charset="0"/>
              </a:rPr>
              <a:t>Better market potential</a:t>
            </a:r>
            <a:endParaRPr lang="en-IN" b="1" kern="1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dirty="0">
                <a:effectLst/>
                <a:latin typeface="Times New Roman" panose="02020603050405020304" pitchFamily="18" charset="0"/>
                <a:ea typeface="Calibri" panose="020F0502020204030204" pitchFamily="34" charset="0"/>
              </a:rPr>
              <a:t>Better services</a:t>
            </a:r>
            <a:endParaRPr lang="en-IN" sz="1800" b="1" kern="1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kern="1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Negative Effects:</a:t>
            </a:r>
          </a:p>
          <a:p>
            <a:pPr algn="just">
              <a:lnSpc>
                <a:spcPct val="107000"/>
              </a:lnSpc>
              <a:spcAft>
                <a:spcPts val="800"/>
              </a:spcAft>
            </a:pPr>
            <a:endParaRPr lang="en-IN"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882774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FF25D4-50A8-CBFD-B358-8FE13555C904}"/>
              </a:ext>
            </a:extLst>
          </p:cNvPr>
          <p:cNvSpPr txBox="1"/>
          <p:nvPr/>
        </p:nvSpPr>
        <p:spPr>
          <a:xfrm>
            <a:off x="2374231" y="825079"/>
            <a:ext cx="6096000" cy="5163016"/>
          </a:xfrm>
          <a:prstGeom prst="rect">
            <a:avLst/>
          </a:prstGeom>
          <a:noFill/>
        </p:spPr>
        <p:txBody>
          <a:bodyPr wrap="square">
            <a:spAutoFit/>
          </a:bodyPr>
          <a:lstStyle/>
          <a:p>
            <a:pPr algn="just">
              <a:lnSpc>
                <a:spcPct val="107000"/>
              </a:lnSpc>
              <a:spcAft>
                <a:spcPts val="800"/>
              </a:spcAft>
              <a:defRPr/>
            </a:pPr>
            <a:r>
              <a:rPr lang="en-IN" sz="1800" b="1" kern="1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Negative Effects:</a:t>
            </a:r>
          </a:p>
          <a:p>
            <a:pPr marL="0" marR="0" lvl="0" indent="0" algn="just" defTabSz="914400" rtl="0" eaLnBrk="1" fontAlgn="auto" latinLnBrk="0" hangingPunct="1">
              <a:lnSpc>
                <a:spcPct val="107000"/>
              </a:lnSpc>
              <a:spcBef>
                <a:spcPts val="0"/>
              </a:spcBef>
              <a:spcAft>
                <a:spcPts val="800"/>
              </a:spcAft>
              <a:buClrTx/>
              <a:buSzTx/>
              <a:buFontTx/>
              <a:buNone/>
              <a:tabLst/>
              <a:defRPr/>
            </a:pP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endParaRPr>
          </a:p>
          <a:p>
            <a:pPr marL="285750" marR="0" lvl="0" indent="-285750" algn="just" defTabSz="914400" rtl="0" eaLnBrk="1" fontAlgn="auto" latinLnBrk="0" hangingPunct="1">
              <a:lnSpc>
                <a:spcPct val="107000"/>
              </a:lnSpc>
              <a:spcBef>
                <a:spcPts val="0"/>
              </a:spcBef>
              <a:spcAft>
                <a:spcPts val="800"/>
              </a:spcAft>
              <a:buClrTx/>
              <a:buSzTx/>
              <a:buFont typeface="Wingdings" panose="05000000000000000000" pitchFamily="2" charset="2"/>
              <a:buChar char="Ø"/>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Housing problems    </a:t>
            </a:r>
          </a:p>
          <a:p>
            <a:pPr marL="285750" marR="0" lvl="0" indent="-285750" algn="just" defTabSz="914400" rtl="0" eaLnBrk="1" fontAlgn="auto" latinLnBrk="0" hangingPunct="1">
              <a:lnSpc>
                <a:spcPct val="107000"/>
              </a:lnSpc>
              <a:spcBef>
                <a:spcPts val="0"/>
              </a:spcBef>
              <a:spcAft>
                <a:spcPts val="800"/>
              </a:spcAft>
              <a:buClrTx/>
              <a:buSzTx/>
              <a:buFont typeface="Wingdings" panose="05000000000000000000" pitchFamily="2" charset="2"/>
              <a:buChar char="Ø"/>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 Overcrowding   </a:t>
            </a:r>
            <a:endParaRPr lang="en-IN" b="1" dirty="0">
              <a:solidFill>
                <a:prstClr val="black"/>
              </a:solidFill>
              <a:latin typeface="Times New Roman" panose="02020603050405020304" pitchFamily="18" charset="0"/>
              <a:ea typeface="Calibri" panose="020F0502020204030204" pitchFamily="34" charset="0"/>
            </a:endParaRPr>
          </a:p>
          <a:p>
            <a:pPr marL="285750" marR="0" lvl="0" indent="-285750" algn="just" defTabSz="914400" rtl="0" eaLnBrk="1" fontAlgn="auto" latinLnBrk="0" hangingPunct="1">
              <a:lnSpc>
                <a:spcPct val="107000"/>
              </a:lnSpc>
              <a:spcBef>
                <a:spcPts val="0"/>
              </a:spcBef>
              <a:spcAft>
                <a:spcPts val="800"/>
              </a:spcAft>
              <a:buClrTx/>
              <a:buSzTx/>
              <a:buFont typeface="Wingdings" panose="05000000000000000000" pitchFamily="2" charset="2"/>
              <a:buChar char="Ø"/>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 Unemployment      </a:t>
            </a:r>
          </a:p>
          <a:p>
            <a:pPr marL="285750" marR="0" lvl="0" indent="-285750" algn="just" defTabSz="914400" rtl="0" eaLnBrk="1" fontAlgn="auto" latinLnBrk="0" hangingPunct="1">
              <a:lnSpc>
                <a:spcPct val="107000"/>
              </a:lnSpc>
              <a:spcBef>
                <a:spcPts val="0"/>
              </a:spcBef>
              <a:spcAft>
                <a:spcPts val="800"/>
              </a:spcAft>
              <a:buClrTx/>
              <a:buSzTx/>
              <a:buFont typeface="Wingdings" panose="05000000000000000000" pitchFamily="2" charset="2"/>
              <a:buChar char="Ø"/>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Development of slums</a:t>
            </a:r>
          </a:p>
          <a:p>
            <a:pPr marL="285750" marR="0" lvl="0" indent="-285750" algn="just" defTabSz="914400" rtl="0" eaLnBrk="1" fontAlgn="auto" latinLnBrk="0" hangingPunct="1">
              <a:lnSpc>
                <a:spcPct val="107000"/>
              </a:lnSpc>
              <a:spcBef>
                <a:spcPts val="0"/>
              </a:spcBef>
              <a:spcAft>
                <a:spcPts val="800"/>
              </a:spcAft>
              <a:buClrTx/>
              <a:buSzTx/>
              <a:buFont typeface="Wingdings" panose="05000000000000000000" pitchFamily="2" charset="2"/>
              <a:buChar char="Ø"/>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Water scarcity                   </a:t>
            </a:r>
          </a:p>
          <a:p>
            <a:pPr marL="285750" marR="0" lvl="0" indent="-285750" algn="just" defTabSz="914400" rtl="0" eaLnBrk="1" fontAlgn="auto" latinLnBrk="0" hangingPunct="1">
              <a:lnSpc>
                <a:spcPct val="107000"/>
              </a:lnSpc>
              <a:spcBef>
                <a:spcPts val="0"/>
              </a:spcBef>
              <a:spcAft>
                <a:spcPts val="800"/>
              </a:spcAft>
              <a:buClrTx/>
              <a:buSzTx/>
              <a:buFont typeface="Wingdings" panose="05000000000000000000" pitchFamily="2" charset="2"/>
              <a:buChar char="Ø"/>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  Sanitation problems                            </a:t>
            </a:r>
          </a:p>
          <a:p>
            <a:pPr marL="285750" marR="0" lvl="0" indent="-285750" algn="just" defTabSz="914400" rtl="0" eaLnBrk="1" fontAlgn="auto" latinLnBrk="0" hangingPunct="1">
              <a:lnSpc>
                <a:spcPct val="107000"/>
              </a:lnSpc>
              <a:spcBef>
                <a:spcPts val="0"/>
              </a:spcBef>
              <a:spcAft>
                <a:spcPts val="800"/>
              </a:spcAft>
              <a:buClrTx/>
              <a:buSzTx/>
              <a:buFont typeface="Wingdings" panose="05000000000000000000" pitchFamily="2" charset="2"/>
              <a:buChar char="Ø"/>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   Poor health</a:t>
            </a:r>
          </a:p>
          <a:p>
            <a:pPr marL="285750" marR="0" lvl="0" indent="-285750" algn="just" defTabSz="914400" rtl="0" eaLnBrk="1" fontAlgn="auto" latinLnBrk="0" hangingPunct="1">
              <a:lnSpc>
                <a:spcPct val="107000"/>
              </a:lnSpc>
              <a:spcBef>
                <a:spcPts val="0"/>
              </a:spcBef>
              <a:spcAft>
                <a:spcPts val="800"/>
              </a:spcAft>
              <a:buClrTx/>
              <a:buSzTx/>
              <a:buFont typeface="Wingdings" panose="05000000000000000000" pitchFamily="2" charset="2"/>
              <a:buChar char="Ø"/>
              <a:tabLst/>
              <a:defRPr/>
            </a:pPr>
            <a:r>
              <a:rPr lang="en-IN" sz="1800" b="1" dirty="0">
                <a:effectLst/>
                <a:latin typeface="Times New Roman" panose="02020603050405020304" pitchFamily="18" charset="0"/>
                <a:ea typeface="Calibri" panose="020F0502020204030204" pitchFamily="34" charset="0"/>
              </a:rPr>
              <a:t>Traffic-congestion</a:t>
            </a:r>
            <a:endParaRPr lang="en-IN" b="1" dirty="0">
              <a:solidFill>
                <a:prstClr val="black"/>
              </a:solidFill>
              <a:latin typeface="Times New Roman" panose="02020603050405020304" pitchFamily="18" charset="0"/>
              <a:ea typeface="Calibri" panose="020F0502020204030204" pitchFamily="34" charset="0"/>
            </a:endParaRPr>
          </a:p>
          <a:p>
            <a:pPr marL="285750" marR="0" lvl="0" indent="-285750" algn="just" defTabSz="914400" rtl="0" eaLnBrk="1" fontAlgn="auto" latinLnBrk="0" hangingPunct="1">
              <a:lnSpc>
                <a:spcPct val="107000"/>
              </a:lnSpc>
              <a:spcBef>
                <a:spcPts val="0"/>
              </a:spcBef>
              <a:spcAft>
                <a:spcPts val="800"/>
              </a:spcAft>
              <a:buClrTx/>
              <a:buSzTx/>
              <a:buFont typeface="Wingdings" panose="05000000000000000000" pitchFamily="2" charset="2"/>
              <a:buChar char="Ø"/>
              <a:tabLst/>
              <a:defRPr/>
            </a:pPr>
            <a:r>
              <a:rPr lang="en-IN" sz="1800" b="1" dirty="0">
                <a:effectLst/>
                <a:latin typeface="Times New Roman" panose="02020603050405020304" pitchFamily="18" charset="0"/>
                <a:ea typeface="Calibri" panose="020F0502020204030204" pitchFamily="34" charset="0"/>
              </a:rPr>
              <a:t>Trash disposal</a:t>
            </a:r>
          </a:p>
          <a:p>
            <a:pPr marL="285750" marR="0" lvl="0" indent="-285750" algn="just" defTabSz="914400" rtl="0" eaLnBrk="1" fontAlgn="auto" latinLnBrk="0" hangingPunct="1">
              <a:lnSpc>
                <a:spcPct val="107000"/>
              </a:lnSpc>
              <a:spcBef>
                <a:spcPts val="0"/>
              </a:spcBef>
              <a:spcAft>
                <a:spcPts val="800"/>
              </a:spcAft>
              <a:buClrTx/>
              <a:buSzTx/>
              <a:buFont typeface="Wingdings" panose="05000000000000000000" pitchFamily="2" charset="2"/>
              <a:buChar char="Ø"/>
              <a:tabLst/>
              <a:defRPr/>
            </a:pPr>
            <a:r>
              <a:rPr lang="en-IN" sz="1800" b="1" dirty="0">
                <a:effectLst/>
                <a:latin typeface="Times New Roman" panose="02020603050405020304" pitchFamily="18" charset="0"/>
                <a:ea typeface="Calibri" panose="020F0502020204030204" pitchFamily="34" charset="0"/>
              </a:rPr>
              <a:t>Rising crimes</a:t>
            </a:r>
            <a:endParaRPr lang="en-IN" b="1" dirty="0">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800"/>
              </a:spcAft>
              <a:buClrTx/>
              <a:buSzTx/>
              <a:buFontTx/>
              <a:buNone/>
              <a:tabLst/>
              <a:defRPr/>
            </a:pPr>
            <a:endParaRPr lang="en-IN" dirty="0"/>
          </a:p>
        </p:txBody>
      </p:sp>
    </p:spTree>
    <p:extLst>
      <p:ext uri="{BB962C8B-B14F-4D97-AF65-F5344CB8AC3E}">
        <p14:creationId xmlns:p14="http://schemas.microsoft.com/office/powerpoint/2010/main" val="354152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242B47-DC9C-3AB4-43AD-4906347B4A6C}"/>
              </a:ext>
            </a:extLst>
          </p:cNvPr>
          <p:cNvSpPr txBox="1"/>
          <p:nvPr/>
        </p:nvSpPr>
        <p:spPr>
          <a:xfrm>
            <a:off x="1063691" y="751344"/>
            <a:ext cx="9461240" cy="5355312"/>
          </a:xfrm>
          <a:prstGeom prst="rect">
            <a:avLst/>
          </a:prstGeom>
          <a:noFill/>
        </p:spPr>
        <p:txBody>
          <a:bodyPr wrap="square">
            <a:spAutoFit/>
          </a:bodyPr>
          <a:lstStyle/>
          <a:p>
            <a:pPr algn="just"/>
            <a:r>
              <a:rPr lang="en-US" b="1" dirty="0">
                <a:solidFill>
                  <a:srgbClr val="FF0000"/>
                </a:solidFill>
                <a:latin typeface="Times New Roman" panose="02020603050405020304" pitchFamily="18" charset="0"/>
                <a:cs typeface="Times New Roman" panose="02020603050405020304" pitchFamily="18" charset="0"/>
              </a:rPr>
              <a:t>Effects of Sanskritization on society</a:t>
            </a:r>
            <a:r>
              <a:rPr lang="en-US" dirty="0">
                <a:solidFill>
                  <a:srgbClr val="FF0000"/>
                </a:solidFill>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Sanskritization has an influential effect on society in many ways. </a:t>
            </a:r>
          </a:p>
          <a:p>
            <a:pPr algn="just"/>
            <a:endParaRPr lang="en-US" dirty="0">
              <a:latin typeface="Times New Roman" panose="02020603050405020304" pitchFamily="18" charset="0"/>
              <a:cs typeface="Times New Roman" panose="02020603050405020304" pitchFamily="18" charset="0"/>
            </a:endParaRPr>
          </a:p>
          <a:p>
            <a:pPr algn="just"/>
            <a:r>
              <a:rPr lang="en-US" dirty="0">
                <a:solidFill>
                  <a:srgbClr val="FF0000"/>
                </a:solidFill>
                <a:latin typeface="Times New Roman" panose="02020603050405020304" pitchFamily="18" charset="0"/>
                <a:cs typeface="Times New Roman" panose="02020603050405020304" pitchFamily="18" charset="0"/>
              </a:rPr>
              <a:t>More Equality and Liberty</a:t>
            </a:r>
            <a:r>
              <a:rPr lang="en-US" dirty="0">
                <a:latin typeface="Times New Roman" panose="02020603050405020304" pitchFamily="18" charset="0"/>
                <a:cs typeface="Times New Roman" panose="02020603050405020304" pitchFamily="18" charset="0"/>
              </a:rPr>
              <a:t>: Some scheduled castes adopted upper-caste names, discovered myths about their origin and changed their traditional occupations. Now they sit along with the higher caste on the cots without any fear or hesitation.</a:t>
            </a:r>
          </a:p>
          <a:p>
            <a:pPr algn="just"/>
            <a:endParaRPr lang="en-US" dirty="0">
              <a:latin typeface="Times New Roman" panose="02020603050405020304" pitchFamily="18" charset="0"/>
              <a:cs typeface="Times New Roman" panose="02020603050405020304" pitchFamily="18" charset="0"/>
            </a:endParaRPr>
          </a:p>
          <a:p>
            <a:pPr algn="just"/>
            <a:r>
              <a:rPr lang="en-US" dirty="0" err="1">
                <a:solidFill>
                  <a:srgbClr val="FF0000"/>
                </a:solidFill>
                <a:latin typeface="Times New Roman" panose="02020603050405020304" pitchFamily="18" charset="0"/>
                <a:cs typeface="Times New Roman" panose="02020603050405020304" pitchFamily="18" charset="0"/>
              </a:rPr>
              <a:t>Behavioural</a:t>
            </a:r>
            <a:r>
              <a:rPr lang="en-US" dirty="0">
                <a:solidFill>
                  <a:srgbClr val="FF0000"/>
                </a:solidFill>
                <a:latin typeface="Times New Roman" panose="02020603050405020304" pitchFamily="18" charset="0"/>
                <a:cs typeface="Times New Roman" panose="02020603050405020304" pitchFamily="18" charset="0"/>
              </a:rPr>
              <a:t> change</a:t>
            </a:r>
            <a:r>
              <a:rPr lang="en-US" dirty="0">
                <a:latin typeface="Times New Roman" panose="02020603050405020304" pitchFamily="18" charset="0"/>
                <a:cs typeface="Times New Roman" panose="02020603050405020304" pitchFamily="18" charset="0"/>
              </a:rPr>
              <a:t>: Lower caste adopted other castes living patterns which gave them the liberty to sit and stand before other castes. For example, lower caste people were not keen to keep a clean atmosphere but due to Sanskritization, they started maintaining hygiene. They have left prohibited food. They also keep their houses clean and put on dresses like higher castes. </a:t>
            </a:r>
          </a:p>
          <a:p>
            <a:pPr algn="just"/>
            <a:endParaRPr lang="en-US" dirty="0">
              <a:latin typeface="Times New Roman" panose="02020603050405020304" pitchFamily="18" charset="0"/>
              <a:cs typeface="Times New Roman" panose="02020603050405020304" pitchFamily="18" charset="0"/>
            </a:endParaRPr>
          </a:p>
          <a:p>
            <a:pPr algn="just"/>
            <a:r>
              <a:rPr lang="en-US" dirty="0">
                <a:solidFill>
                  <a:srgbClr val="FF0000"/>
                </a:solidFill>
                <a:latin typeface="Times New Roman" panose="02020603050405020304" pitchFamily="18" charset="0"/>
                <a:cs typeface="Times New Roman" panose="02020603050405020304" pitchFamily="18" charset="0"/>
              </a:rPr>
              <a:t>Value Transmission</a:t>
            </a:r>
            <a:r>
              <a:rPr lang="en-US" dirty="0">
                <a:latin typeface="Times New Roman" panose="02020603050405020304" pitchFamily="18" charset="0"/>
                <a:cs typeface="Times New Roman" panose="02020603050405020304" pitchFamily="18" charset="0"/>
              </a:rPr>
              <a:t>: It helped in socio-economic and cultural value transmission in several groups of society. </a:t>
            </a:r>
          </a:p>
          <a:p>
            <a:pPr algn="just"/>
            <a:endParaRPr lang="en-US" dirty="0">
              <a:latin typeface="Times New Roman" panose="02020603050405020304" pitchFamily="18" charset="0"/>
              <a:cs typeface="Times New Roman" panose="02020603050405020304" pitchFamily="18" charset="0"/>
            </a:endParaRPr>
          </a:p>
          <a:p>
            <a:pPr algn="just"/>
            <a:r>
              <a:rPr lang="en-US" dirty="0">
                <a:solidFill>
                  <a:srgbClr val="FF0000"/>
                </a:solidFill>
                <a:latin typeface="Times New Roman" panose="02020603050405020304" pitchFamily="18" charset="0"/>
                <a:cs typeface="Times New Roman" panose="02020603050405020304" pitchFamily="18" charset="0"/>
              </a:rPr>
              <a:t>Exposure to New ideas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Sanskritisation</a:t>
            </a:r>
            <a:r>
              <a:rPr lang="en-US" dirty="0">
                <a:latin typeface="Times New Roman" panose="02020603050405020304" pitchFamily="18" charset="0"/>
                <a:cs typeface="Times New Roman" panose="02020603050405020304" pitchFamily="18" charset="0"/>
              </a:rPr>
              <a:t> is not just the adoption of new customs and habits, but also includes exposure to new ideas and values appearing in Sanskrit literature. Some of the most common Sanskritic theological ideas like Karma, dharma, </a:t>
            </a:r>
            <a:r>
              <a:rPr lang="en-US" dirty="0" err="1">
                <a:latin typeface="Times New Roman" panose="02020603050405020304" pitchFamily="18" charset="0"/>
                <a:cs typeface="Times New Roman" panose="02020603050405020304" pitchFamily="18" charset="0"/>
              </a:rPr>
              <a:t>Paap</a:t>
            </a:r>
            <a:r>
              <a:rPr lang="en-US" dirty="0">
                <a:latin typeface="Times New Roman" panose="02020603050405020304" pitchFamily="18" charset="0"/>
                <a:cs typeface="Times New Roman" panose="02020603050405020304" pitchFamily="18" charset="0"/>
              </a:rPr>
              <a:t>, Maya, Samsara and Moksha, which become common in the talk of people who are </a:t>
            </a:r>
            <a:r>
              <a:rPr lang="en-US" dirty="0" err="1">
                <a:latin typeface="Times New Roman" panose="02020603050405020304" pitchFamily="18" charset="0"/>
                <a:cs typeface="Times New Roman" panose="02020603050405020304" pitchFamily="18" charset="0"/>
              </a:rPr>
              <a:t>Sanskritised</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39179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4090F7-858B-AEE1-B494-2CD88C63AEF3}"/>
              </a:ext>
            </a:extLst>
          </p:cNvPr>
          <p:cNvSpPr txBox="1"/>
          <p:nvPr/>
        </p:nvSpPr>
        <p:spPr>
          <a:xfrm>
            <a:off x="1073021" y="474345"/>
            <a:ext cx="9470572" cy="5859553"/>
          </a:xfrm>
          <a:prstGeom prst="rect">
            <a:avLst/>
          </a:prstGeom>
          <a:noFill/>
        </p:spPr>
        <p:txBody>
          <a:bodyPr wrap="square">
            <a:spAutoFit/>
          </a:bodyPr>
          <a:lstStyle/>
          <a:p>
            <a:pPr algn="just">
              <a:lnSpc>
                <a:spcPct val="150000"/>
              </a:lnSpc>
            </a:pPr>
            <a:r>
              <a:rPr lang="en-US" dirty="0">
                <a:solidFill>
                  <a:srgbClr val="FF0000"/>
                </a:solidFill>
                <a:latin typeface="Times New Roman" panose="02020603050405020304" pitchFamily="18" charset="0"/>
                <a:cs typeface="Times New Roman" panose="02020603050405020304" pitchFamily="18" charset="0"/>
              </a:rPr>
              <a:t>Redefined Caste System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Sanskritisation</a:t>
            </a:r>
            <a:r>
              <a:rPr lang="en-US" dirty="0">
                <a:latin typeface="Times New Roman" panose="02020603050405020304" pitchFamily="18" charset="0"/>
                <a:cs typeface="Times New Roman" panose="02020603050405020304" pitchFamily="18" charset="0"/>
              </a:rPr>
              <a:t> challenged the then prevalent idea that caste was a rigid and unchanging institution. The concept of </a:t>
            </a:r>
            <a:r>
              <a:rPr lang="en-US" dirty="0" err="1">
                <a:latin typeface="Times New Roman" panose="02020603050405020304" pitchFamily="18" charset="0"/>
                <a:cs typeface="Times New Roman" panose="02020603050405020304" pitchFamily="18" charset="0"/>
              </a:rPr>
              <a:t>Sanskritisation</a:t>
            </a:r>
            <a:r>
              <a:rPr lang="en-US" dirty="0">
                <a:latin typeface="Times New Roman" panose="02020603050405020304" pitchFamily="18" charset="0"/>
                <a:cs typeface="Times New Roman" panose="02020603050405020304" pitchFamily="18" charset="0"/>
              </a:rPr>
              <a:t> addressed the actual complexity and fluidity of caste relations. It brought into academic focus the dynamics of the renegotiation of status by various castes and communities in India.</a:t>
            </a:r>
          </a:p>
          <a:p>
            <a:pPr algn="just">
              <a:lnSpc>
                <a:spcPct val="150000"/>
              </a:lnSpc>
            </a:pPr>
            <a:r>
              <a:rPr lang="en-US" dirty="0">
                <a:solidFill>
                  <a:srgbClr val="FF0000"/>
                </a:solidFill>
                <a:latin typeface="Times New Roman" panose="02020603050405020304" pitchFamily="18" charset="0"/>
                <a:cs typeface="Times New Roman" panose="02020603050405020304" pitchFamily="18" charset="0"/>
              </a:rPr>
              <a:t>Societal Up-gradation of lower caste</a:t>
            </a:r>
            <a:r>
              <a:rPr lang="en-US" dirty="0">
                <a:latin typeface="Times New Roman" panose="02020603050405020304" pitchFamily="18" charset="0"/>
                <a:cs typeface="Times New Roman" panose="02020603050405020304" pitchFamily="18" charset="0"/>
              </a:rPr>
              <a:t>: The low caste individuals are inclined towards Sanskritization because in that way they can elevate their social status and get higher status in the caste hierarchy.</a:t>
            </a:r>
          </a:p>
          <a:p>
            <a:pPr algn="just">
              <a:lnSpc>
                <a:spcPct val="150000"/>
              </a:lnSpc>
            </a:pPr>
            <a:r>
              <a:rPr lang="en-US" dirty="0">
                <a:solidFill>
                  <a:srgbClr val="FF0000"/>
                </a:solidFill>
                <a:latin typeface="Times New Roman" panose="02020603050405020304" pitchFamily="18" charset="0"/>
                <a:cs typeface="Times New Roman" panose="02020603050405020304" pitchFamily="18" charset="0"/>
              </a:rPr>
              <a:t>Reduced Untouchability</a:t>
            </a:r>
            <a:r>
              <a:rPr lang="en-US" dirty="0">
                <a:latin typeface="Times New Roman" panose="02020603050405020304" pitchFamily="18" charset="0"/>
                <a:cs typeface="Times New Roman" panose="02020603050405020304" pitchFamily="18" charset="0"/>
              </a:rPr>
              <a:t>: Now the situation is that the untouchable practice is almost abolished from society.</a:t>
            </a:r>
          </a:p>
          <a:p>
            <a:pPr algn="just">
              <a:lnSpc>
                <a:spcPct val="150000"/>
              </a:lnSpc>
            </a:pPr>
            <a:r>
              <a:rPr lang="en-US" dirty="0">
                <a:solidFill>
                  <a:srgbClr val="FF0000"/>
                </a:solidFill>
                <a:latin typeface="Times New Roman" panose="02020603050405020304" pitchFamily="18" charset="0"/>
                <a:cs typeface="Times New Roman" panose="02020603050405020304" pitchFamily="18" charset="0"/>
              </a:rPr>
              <a:t>Professional Changes</a:t>
            </a:r>
            <a:r>
              <a:rPr lang="en-US" dirty="0">
                <a:latin typeface="Times New Roman" panose="02020603050405020304" pitchFamily="18" charset="0"/>
                <a:cs typeface="Times New Roman" panose="02020603050405020304" pitchFamily="18" charset="0"/>
              </a:rPr>
              <a:t>: The lower caste people have given up un-cleaned occupation to raise their economic status because clean trades are a symbol of social light.</a:t>
            </a:r>
          </a:p>
          <a:p>
            <a:pPr algn="just">
              <a:lnSpc>
                <a:spcPct val="150000"/>
              </a:lnSpc>
            </a:pPr>
            <a:r>
              <a:rPr lang="en-US" dirty="0">
                <a:latin typeface="Times New Roman" panose="02020603050405020304" pitchFamily="18" charset="0"/>
                <a:cs typeface="Times New Roman" panose="02020603050405020304" pitchFamily="18" charset="0"/>
              </a:rPr>
              <a:t>Many scheduled castes and tribes changed their dressing style and eating habits in a similar way of upper castes. But they had to face a lot of violence by upper castes for following their way of life. Though the process is followed by many, only those that are politically or economically powerful succeeded in the process.</a:t>
            </a:r>
          </a:p>
        </p:txBody>
      </p:sp>
    </p:spTree>
    <p:extLst>
      <p:ext uri="{BB962C8B-B14F-4D97-AF65-F5344CB8AC3E}">
        <p14:creationId xmlns:p14="http://schemas.microsoft.com/office/powerpoint/2010/main" val="632518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CAEB6A-243F-AC02-DBA6-5E6E005694DD}"/>
              </a:ext>
            </a:extLst>
          </p:cNvPr>
          <p:cNvSpPr txBox="1"/>
          <p:nvPr/>
        </p:nvSpPr>
        <p:spPr>
          <a:xfrm>
            <a:off x="1670180" y="1170334"/>
            <a:ext cx="8331847" cy="2585323"/>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Sanskritization has prompted the untouchable castes to give up the consumption of liquor, beef, domestic pork or toddy. On this basis Srinivas predicts that “in the next twenty or thirty years the culture of untouchables all over the country will have undergone profound changes.”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Sanskritization appears to be more closely related to religious system but the chief aim of Sanskritization is social. The low caste individuals are inclined towards Sanskritization because that way they can elevate their social status and get higher up and caste-hierarchy. They want a place equal to that of Brahmans and Kshatriyas</a:t>
            </a:r>
          </a:p>
        </p:txBody>
      </p:sp>
    </p:spTree>
    <p:extLst>
      <p:ext uri="{BB962C8B-B14F-4D97-AF65-F5344CB8AC3E}">
        <p14:creationId xmlns:p14="http://schemas.microsoft.com/office/powerpoint/2010/main" val="259784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F27076-B839-7D0F-92A6-29CFEF573164}"/>
              </a:ext>
            </a:extLst>
          </p:cNvPr>
          <p:cNvSpPr txBox="1"/>
          <p:nvPr/>
        </p:nvSpPr>
        <p:spPr>
          <a:xfrm>
            <a:off x="1873120" y="931231"/>
            <a:ext cx="7905362" cy="3416320"/>
          </a:xfrm>
          <a:prstGeom prst="rect">
            <a:avLst/>
          </a:prstGeom>
          <a:noFill/>
        </p:spPr>
        <p:txBody>
          <a:bodyPr wrap="square">
            <a:spAutoFit/>
          </a:bodyPr>
          <a:lstStyle/>
          <a:p>
            <a:pPr algn="just"/>
            <a:r>
              <a:rPr lang="en-US" b="1" dirty="0">
                <a:highlight>
                  <a:srgbClr val="FFFF00"/>
                </a:highlight>
                <a:latin typeface="Times New Roman" panose="02020603050405020304" pitchFamily="18" charset="0"/>
                <a:cs typeface="Times New Roman" panose="02020603050405020304" pitchFamily="18" charset="0"/>
              </a:rPr>
              <a:t>Westernization</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Westernization is a process whereby societies come under or adopt Western culture in areas such as industry, technology, law, politics, economics, lifestyle, diet, clothing, language, alphabet, religion, philosophy, and values. Westernization has been an accelerating influence across the world in the last few centuries,</a:t>
            </a:r>
          </a:p>
          <a:p>
            <a:pPr algn="just"/>
            <a:endParaRPr lang="en-US" dirty="0">
              <a:latin typeface="Times New Roman" panose="02020603050405020304" pitchFamily="18" charset="0"/>
              <a:cs typeface="Times New Roman" panose="02020603050405020304" pitchFamily="18" charset="0"/>
            </a:endParaRPr>
          </a:p>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concept was also constructed by M.N. Srinivas to describe the process of social and cultural mobility in the traditional social structure of India. It has also emerged, in Srinivas’ study of the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Coorgs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of south India. The author has defined westernisation as “the change brought about in Indian society and culture as a result of over 150 years of British rule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7063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CA91C8-E4F6-5EED-07F7-64EE43899FD7}"/>
              </a:ext>
            </a:extLst>
          </p:cNvPr>
          <p:cNvSpPr txBox="1"/>
          <p:nvPr/>
        </p:nvSpPr>
        <p:spPr>
          <a:xfrm>
            <a:off x="1733160" y="603771"/>
            <a:ext cx="8959721" cy="5247590"/>
          </a:xfrm>
          <a:prstGeom prst="rect">
            <a:avLst/>
          </a:prstGeom>
          <a:noFill/>
        </p:spPr>
        <p:txBody>
          <a:bodyPr wrap="square">
            <a:spAutoFit/>
          </a:bodyPr>
          <a:lstStyle/>
          <a:p>
            <a:r>
              <a:rPr lang="en-US" b="1" dirty="0">
                <a:highlight>
                  <a:srgbClr val="FFFF00"/>
                </a:highlight>
                <a:latin typeface="Times New Roman" panose="02020603050405020304" pitchFamily="18" charset="0"/>
                <a:cs typeface="Times New Roman" panose="02020603050405020304" pitchFamily="18" charset="0"/>
              </a:rPr>
              <a:t>Impact of Westernization on Indian Society</a:t>
            </a:r>
          </a:p>
          <a:p>
            <a:endParaRPr lang="en-US" b="1" dirty="0">
              <a:latin typeface="Times New Roman" panose="02020603050405020304" pitchFamily="18" charset="0"/>
              <a:cs typeface="Times New Roman" panose="02020603050405020304" pitchFamily="18" charset="0"/>
            </a:endParaRPr>
          </a:p>
          <a:p>
            <a:pPr algn="just">
              <a:lnSpc>
                <a:spcPct val="150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Growth of a Universalistic Legal System:</a:t>
            </a:r>
            <a:endParaRPr lang="en-IN"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rPr>
              <a:t>The process of westernization brought in its wake new legal norms which contributed to the growth of a universalistic positive form of law in India.</a:t>
            </a:r>
          </a:p>
          <a:p>
            <a:pPr algn="just">
              <a:lnSpc>
                <a:spcPct val="150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Impact of Westernization on Education</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rPr>
              <a:t>Contemporary education is of western origin. Traditionally, the content of education was metaphysical. It was confined to the upper classes or the twice born castes. Its structure was hereditary and closed. But Modern education has a fundamentally different orientation and organization. Its content is liberal and it preaches scientific world-view. Freedom equality, humanism and denial of faith in dogmatism are the major themes of modern education</a:t>
            </a:r>
          </a:p>
          <a:p>
            <a:pPr algn="just">
              <a:lnSpc>
                <a:spcPct val="150000"/>
              </a:lnSpc>
              <a:spcAft>
                <a:spcPts val="800"/>
              </a:spcAft>
            </a:pPr>
            <a:r>
              <a:rPr lang="en-IN" sz="1800"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Impact on the Communication network</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rPr>
              <a:t>The media of communication have been introduced in India through the western contact. Printed newspapers came into existence only after India’s contact with the West. The Britishers introduced the telegraph, railways and modern postal system in India. Similar improvement has also been made in the other media of communication and transport</a:t>
            </a:r>
            <a:endParaRPr lang="en-IN" dirty="0"/>
          </a:p>
        </p:txBody>
      </p:sp>
    </p:spTree>
    <p:extLst>
      <p:ext uri="{BB962C8B-B14F-4D97-AF65-F5344CB8AC3E}">
        <p14:creationId xmlns:p14="http://schemas.microsoft.com/office/powerpoint/2010/main" val="3843483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399D96-8297-D9A5-C95F-50ECD866AB80}"/>
              </a:ext>
            </a:extLst>
          </p:cNvPr>
          <p:cNvSpPr txBox="1"/>
          <p:nvPr/>
        </p:nvSpPr>
        <p:spPr>
          <a:xfrm>
            <a:off x="886408" y="808473"/>
            <a:ext cx="10039739" cy="4452501"/>
          </a:xfrm>
          <a:prstGeom prst="rect">
            <a:avLst/>
          </a:prstGeom>
          <a:noFill/>
        </p:spPr>
        <p:txBody>
          <a:bodyPr wrap="square">
            <a:spAutoFit/>
          </a:bodyPr>
          <a:lstStyle/>
          <a:p>
            <a:pPr algn="just"/>
            <a:r>
              <a:rPr lang="en-US" dirty="0">
                <a:solidFill>
                  <a:srgbClr val="FF0000"/>
                </a:solidFill>
              </a:rPr>
              <a:t> </a:t>
            </a:r>
            <a:r>
              <a:rPr lang="en-US" b="1" dirty="0">
                <a:solidFill>
                  <a:srgbClr val="FF0000"/>
                </a:solidFill>
                <a:latin typeface="Times New Roman" panose="02020603050405020304" pitchFamily="18" charset="0"/>
                <a:cs typeface="Times New Roman" panose="02020603050405020304" pitchFamily="18" charset="0"/>
              </a:rPr>
              <a:t>Growth of Nationalism:</a:t>
            </a:r>
          </a:p>
          <a:p>
            <a:pPr algn="just"/>
            <a:r>
              <a:rPr lang="en-US" dirty="0">
                <a:latin typeface="Times New Roman" panose="02020603050405020304" pitchFamily="18" charset="0"/>
                <a:cs typeface="Times New Roman" panose="02020603050405020304" pitchFamily="18" charset="0"/>
              </a:rPr>
              <a:t>Both Nationalism and democracy in the contemporary form are the gifts of westernization. Nationalism implies consciousness of one’s nationhood. Its sociological manifestation is the idea of nation-state. Democracy is a special form of political organization and system of values on which nation-state can be founded</a:t>
            </a:r>
          </a:p>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Impact on Food habits and Mode of eating: </a:t>
            </a:r>
            <a:endParaRPr lang="en-IN"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Westernization has reached the level of food habits and way of eating. Traditionally, Indians ate their meals sitting on the floor. Food was served either on the leaves or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onbrass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bronze or silver plates. Among the upper castes, and especially among Brahmin, eating was a religious act. </a:t>
            </a:r>
          </a:p>
          <a:p>
            <a:pPr algn="just">
              <a:lnSpc>
                <a:spcPct val="150000"/>
              </a:lnSpc>
              <a:spcAft>
                <a:spcPts val="800"/>
              </a:spcAft>
            </a:pPr>
            <a:r>
              <a:rPr lang="en-IN" sz="1800"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Impact on the Dress Pattern:</a:t>
            </a:r>
            <a:endParaRPr lang="en-IN"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Under the influence of westernization even people living in villages have opted for factory-made clothes like nylon, Terylene,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terycot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etc. in place of home-spun clothes, readymade garments have become popular. The mode of dress has also under gone a drastic change. The old style of shirt has been replaced by the modern style shirts.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066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518</TotalTime>
  <Words>3866</Words>
  <Application>Microsoft Office PowerPoint</Application>
  <PresentationFormat>Widescreen</PresentationFormat>
  <Paragraphs>234</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Bookman Old Style</vt:lpstr>
      <vt:lpstr>Calibri</vt:lpstr>
      <vt:lpstr>Calibri Light</vt:lpstr>
      <vt:lpstr>times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 Cherupelly</dc:creator>
  <cp:lastModifiedBy>Naveen Cherupelly</cp:lastModifiedBy>
  <cp:revision>1</cp:revision>
  <dcterms:created xsi:type="dcterms:W3CDTF">2023-05-12T06:20:05Z</dcterms:created>
  <dcterms:modified xsi:type="dcterms:W3CDTF">2023-05-13T07:52:24Z</dcterms:modified>
</cp:coreProperties>
</file>