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77" r:id="rId7"/>
    <p:sldId id="258" r:id="rId8"/>
    <p:sldId id="279" r:id="rId9"/>
    <p:sldId id="280" r:id="rId10"/>
    <p:sldId id="259" r:id="rId11"/>
    <p:sldId id="260" r:id="rId12"/>
    <p:sldId id="261" r:id="rId13"/>
    <p:sldId id="262" r:id="rId14"/>
    <p:sldId id="263" r:id="rId15"/>
    <p:sldId id="264" r:id="rId16"/>
    <p:sldId id="265" r:id="rId17"/>
    <p:sldId id="270" r:id="rId18"/>
    <p:sldId id="271" r:id="rId19"/>
    <p:sldId id="266" r:id="rId20"/>
    <p:sldId id="267" r:id="rId21"/>
    <p:sldId id="274" r:id="rId22"/>
    <p:sldId id="268" r:id="rId23"/>
    <p:sldId id="272" r:id="rId24"/>
    <p:sldId id="273" r:id="rId25"/>
    <p:sldId id="269" r:id="rId26"/>
    <p:sldId id="27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586"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een Cherupelly" userId="15d89d310a7a582e" providerId="LiveId" clId="{30F35491-766E-4384-8984-38EF039457B2}"/>
    <pc:docChg chg="undo custSel addSld delSld modSld">
      <pc:chgData name="Naveen Cherupelly" userId="15d89d310a7a582e" providerId="LiveId" clId="{30F35491-766E-4384-8984-38EF039457B2}" dt="2023-05-10T11:22:38.547" v="380" actId="27636"/>
      <pc:docMkLst>
        <pc:docMk/>
      </pc:docMkLst>
      <pc:sldChg chg="modSp mod">
        <pc:chgData name="Naveen Cherupelly" userId="15d89d310a7a582e" providerId="LiveId" clId="{30F35491-766E-4384-8984-38EF039457B2}" dt="2023-05-10T11:22:38.547" v="380" actId="27636"/>
        <pc:sldMkLst>
          <pc:docMk/>
          <pc:sldMk cId="0" sldId="257"/>
        </pc:sldMkLst>
        <pc:spChg chg="mod">
          <ac:chgData name="Naveen Cherupelly" userId="15d89d310a7a582e" providerId="LiveId" clId="{30F35491-766E-4384-8984-38EF039457B2}" dt="2023-05-10T11:22:38.547" v="380" actId="27636"/>
          <ac:spMkLst>
            <pc:docMk/>
            <pc:sldMk cId="0" sldId="257"/>
            <ac:spMk id="3" creationId="{00000000-0000-0000-0000-000000000000}"/>
          </ac:spMkLst>
        </pc:spChg>
      </pc:sldChg>
      <pc:sldChg chg="new del">
        <pc:chgData name="Naveen Cherupelly" userId="15d89d310a7a582e" providerId="LiveId" clId="{30F35491-766E-4384-8984-38EF039457B2}" dt="2023-05-10T10:58:46.867" v="2" actId="2696"/>
        <pc:sldMkLst>
          <pc:docMk/>
          <pc:sldMk cId="3185156292" sldId="276"/>
        </pc:sldMkLst>
      </pc:sldChg>
      <pc:sldChg chg="addSp new mod">
        <pc:chgData name="Naveen Cherupelly" userId="15d89d310a7a582e" providerId="LiveId" clId="{30F35491-766E-4384-8984-38EF039457B2}" dt="2023-05-10T10:58:48.697" v="3" actId="22"/>
        <pc:sldMkLst>
          <pc:docMk/>
          <pc:sldMk cId="2622835555" sldId="277"/>
        </pc:sldMkLst>
        <pc:picChg chg="add">
          <ac:chgData name="Naveen Cherupelly" userId="15d89d310a7a582e" providerId="LiveId" clId="{30F35491-766E-4384-8984-38EF039457B2}" dt="2023-05-10T10:58:48.697" v="3" actId="22"/>
          <ac:picMkLst>
            <pc:docMk/>
            <pc:sldMk cId="2622835555" sldId="277"/>
            <ac:picMk id="3" creationId="{D93D8070-CDFA-0E65-FFA2-F1693F8AFF54}"/>
          </ac:picMkLst>
        </pc:picChg>
      </pc:sldChg>
      <pc:sldChg chg="new del">
        <pc:chgData name="Naveen Cherupelly" userId="15d89d310a7a582e" providerId="LiveId" clId="{30F35491-766E-4384-8984-38EF039457B2}" dt="2023-05-10T10:59:40.167" v="6" actId="2696"/>
        <pc:sldMkLst>
          <pc:docMk/>
          <pc:sldMk cId="4152171703" sldId="278"/>
        </pc:sldMkLst>
      </pc:sldChg>
      <pc:sldChg chg="addSp modSp new mod">
        <pc:chgData name="Naveen Cherupelly" userId="15d89d310a7a582e" providerId="LiveId" clId="{30F35491-766E-4384-8984-38EF039457B2}" dt="2023-05-10T11:15:01.583" v="29" actId="1076"/>
        <pc:sldMkLst>
          <pc:docMk/>
          <pc:sldMk cId="1425533355" sldId="279"/>
        </pc:sldMkLst>
        <pc:spChg chg="add mod">
          <ac:chgData name="Naveen Cherupelly" userId="15d89d310a7a582e" providerId="LiveId" clId="{30F35491-766E-4384-8984-38EF039457B2}" dt="2023-05-10T11:15:01.583" v="29" actId="1076"/>
          <ac:spMkLst>
            <pc:docMk/>
            <pc:sldMk cId="1425533355" sldId="279"/>
            <ac:spMk id="5" creationId="{DE2A1B7C-BB94-BCB5-1A27-2C40CBCAFA9D}"/>
          </ac:spMkLst>
        </pc:spChg>
        <pc:picChg chg="add mod">
          <ac:chgData name="Naveen Cherupelly" userId="15d89d310a7a582e" providerId="LiveId" clId="{30F35491-766E-4384-8984-38EF039457B2}" dt="2023-05-10T11:14:06.093" v="20" actId="1076"/>
          <ac:picMkLst>
            <pc:docMk/>
            <pc:sldMk cId="1425533355" sldId="279"/>
            <ac:picMk id="3" creationId="{C9A84A47-A01D-5512-DE72-0EAEF0984F9B}"/>
          </ac:picMkLst>
        </pc:picChg>
      </pc:sldChg>
      <pc:sldChg chg="addSp delSp new mod">
        <pc:chgData name="Naveen Cherupelly" userId="15d89d310a7a582e" providerId="LiveId" clId="{30F35491-766E-4384-8984-38EF039457B2}" dt="2023-05-10T11:11:18.068" v="12" actId="22"/>
        <pc:sldMkLst>
          <pc:docMk/>
          <pc:sldMk cId="3103715263" sldId="280"/>
        </pc:sldMkLst>
        <pc:picChg chg="add del">
          <ac:chgData name="Naveen Cherupelly" userId="15d89d310a7a582e" providerId="LiveId" clId="{30F35491-766E-4384-8984-38EF039457B2}" dt="2023-05-10T11:11:15.690" v="11" actId="22"/>
          <ac:picMkLst>
            <pc:docMk/>
            <pc:sldMk cId="3103715263" sldId="280"/>
            <ac:picMk id="3" creationId="{F4620EB3-B478-1CFC-8B94-4292188F4655}"/>
          </ac:picMkLst>
        </pc:picChg>
        <pc:picChg chg="add">
          <ac:chgData name="Naveen Cherupelly" userId="15d89d310a7a582e" providerId="LiveId" clId="{30F35491-766E-4384-8984-38EF039457B2}" dt="2023-05-10T11:11:18.068" v="12" actId="22"/>
          <ac:picMkLst>
            <pc:docMk/>
            <pc:sldMk cId="3103715263" sldId="280"/>
            <ac:picMk id="5" creationId="{DC4580AA-FD73-EA4E-883B-8A60A993CA10}"/>
          </ac:picMkLst>
        </pc:picChg>
      </pc:sldChg>
      <pc:sldChg chg="addSp new del mod">
        <pc:chgData name="Naveen Cherupelly" userId="15d89d310a7a582e" providerId="LiveId" clId="{30F35491-766E-4384-8984-38EF039457B2}" dt="2023-05-10T11:15:06.325" v="30" actId="2696"/>
        <pc:sldMkLst>
          <pc:docMk/>
          <pc:sldMk cId="1354220362" sldId="281"/>
        </pc:sldMkLst>
        <pc:spChg chg="add">
          <ac:chgData name="Naveen Cherupelly" userId="15d89d310a7a582e" providerId="LiveId" clId="{30F35491-766E-4384-8984-38EF039457B2}" dt="2023-05-10T11:13:48.778" v="14" actId="22"/>
          <ac:spMkLst>
            <pc:docMk/>
            <pc:sldMk cId="1354220362" sldId="281"/>
            <ac:spMk id="3" creationId="{9D2EC818-21A9-7F34-4EFC-6E9DF430DAC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7E1B78-D60B-4FC3-B7E3-03E3CD9B634E}"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en-IN"/>
        </a:p>
      </dgm:t>
    </dgm:pt>
    <dgm:pt modelId="{57BAA7BD-CC68-4079-92D3-FAF8E86849C7}">
      <dgm:prSet phldrT="[Text]" custT="1"/>
      <dgm:spPr/>
      <dgm:t>
        <a:bodyPr/>
        <a:lstStyle/>
        <a:p>
          <a:r>
            <a:rPr lang="en-US" sz="1600" b="1" dirty="0"/>
            <a:t>The institution of culture</a:t>
          </a:r>
          <a:endParaRPr lang="en-IN" sz="1600" b="1" dirty="0"/>
        </a:p>
      </dgm:t>
    </dgm:pt>
    <dgm:pt modelId="{9B4763FF-566E-4D67-B4A9-79A863B16F8D}" type="parTrans" cxnId="{F0C4AB17-FF7B-43C1-A229-D336174A1501}">
      <dgm:prSet/>
      <dgm:spPr/>
      <dgm:t>
        <a:bodyPr/>
        <a:lstStyle/>
        <a:p>
          <a:endParaRPr lang="en-IN"/>
        </a:p>
      </dgm:t>
    </dgm:pt>
    <dgm:pt modelId="{286CEB3C-71E4-4937-ABD1-39BB2FD81D9A}" type="sibTrans" cxnId="{F0C4AB17-FF7B-43C1-A229-D336174A1501}">
      <dgm:prSet/>
      <dgm:spPr/>
      <dgm:t>
        <a:bodyPr/>
        <a:lstStyle/>
        <a:p>
          <a:endParaRPr lang="en-IN"/>
        </a:p>
      </dgm:t>
    </dgm:pt>
    <dgm:pt modelId="{15C05E29-978F-443E-8C56-EFB09BA1128C}">
      <dgm:prSet phldrT="[Text]" custT="1"/>
      <dgm:spPr/>
      <dgm:t>
        <a:bodyPr/>
        <a:lstStyle/>
        <a:p>
          <a:r>
            <a:rPr lang="en-US" sz="1600" b="1" dirty="0"/>
            <a:t>Material culture</a:t>
          </a:r>
          <a:endParaRPr lang="en-IN" sz="1600" b="1" dirty="0"/>
        </a:p>
      </dgm:t>
    </dgm:pt>
    <dgm:pt modelId="{5ACBDBB4-B375-4A8F-8D9F-A5311BF362EC}" type="parTrans" cxnId="{7478E2CB-F5A8-4363-883D-370CC51E591F}">
      <dgm:prSet/>
      <dgm:spPr/>
      <dgm:t>
        <a:bodyPr/>
        <a:lstStyle/>
        <a:p>
          <a:endParaRPr lang="en-IN"/>
        </a:p>
      </dgm:t>
    </dgm:pt>
    <dgm:pt modelId="{FA0E365C-9916-46C8-B3B9-BE1F385F4AA8}" type="sibTrans" cxnId="{7478E2CB-F5A8-4363-883D-370CC51E591F}">
      <dgm:prSet/>
      <dgm:spPr/>
      <dgm:t>
        <a:bodyPr/>
        <a:lstStyle/>
        <a:p>
          <a:endParaRPr lang="en-IN"/>
        </a:p>
      </dgm:t>
    </dgm:pt>
    <dgm:pt modelId="{566624C0-F5E7-4E7D-99D6-F8D878839D16}">
      <dgm:prSet phldrT="[Text]" custT="1"/>
      <dgm:spPr/>
      <dgm:t>
        <a:bodyPr/>
        <a:lstStyle/>
        <a:p>
          <a:r>
            <a:rPr lang="en-US" sz="1400" b="1" dirty="0"/>
            <a:t>Art and crafts</a:t>
          </a:r>
          <a:endParaRPr lang="en-IN" sz="1400" b="1" dirty="0"/>
        </a:p>
      </dgm:t>
    </dgm:pt>
    <dgm:pt modelId="{2C898F4E-C530-4317-98F1-C111E3E9A903}" type="parTrans" cxnId="{F53E488B-6CA2-4B46-AAF0-6B0B61818354}">
      <dgm:prSet/>
      <dgm:spPr/>
      <dgm:t>
        <a:bodyPr/>
        <a:lstStyle/>
        <a:p>
          <a:endParaRPr lang="en-IN"/>
        </a:p>
      </dgm:t>
    </dgm:pt>
    <dgm:pt modelId="{BD9E67D6-3468-40E2-B2DF-033F069E134E}" type="sibTrans" cxnId="{F53E488B-6CA2-4B46-AAF0-6B0B61818354}">
      <dgm:prSet/>
      <dgm:spPr/>
      <dgm:t>
        <a:bodyPr/>
        <a:lstStyle/>
        <a:p>
          <a:endParaRPr lang="en-IN"/>
        </a:p>
      </dgm:t>
    </dgm:pt>
    <dgm:pt modelId="{69918F16-8E09-4992-A929-2C22F56907F4}">
      <dgm:prSet phldrT="[Text]" custT="1"/>
      <dgm:spPr/>
      <dgm:t>
        <a:bodyPr/>
        <a:lstStyle/>
        <a:p>
          <a:r>
            <a:rPr lang="en-US" sz="1600" b="1" dirty="0"/>
            <a:t>Kinship</a:t>
          </a:r>
          <a:endParaRPr lang="en-IN" sz="1600" b="1" dirty="0"/>
        </a:p>
      </dgm:t>
    </dgm:pt>
    <dgm:pt modelId="{ED1162EA-AA3A-4A57-85AA-25668EF4D9BA}" type="parTrans" cxnId="{B70902AE-1D52-4DA2-A91A-4289D85DFDEE}">
      <dgm:prSet/>
      <dgm:spPr/>
      <dgm:t>
        <a:bodyPr/>
        <a:lstStyle/>
        <a:p>
          <a:endParaRPr lang="en-IN"/>
        </a:p>
      </dgm:t>
    </dgm:pt>
    <dgm:pt modelId="{05E2A951-0FC9-46BC-9CB0-E35B513778F5}" type="sibTrans" cxnId="{B70902AE-1D52-4DA2-A91A-4289D85DFDEE}">
      <dgm:prSet/>
      <dgm:spPr/>
      <dgm:t>
        <a:bodyPr/>
        <a:lstStyle/>
        <a:p>
          <a:endParaRPr lang="en-IN"/>
        </a:p>
      </dgm:t>
    </dgm:pt>
    <dgm:pt modelId="{5365E40E-E6EE-4487-8D15-BBE600D9D45F}">
      <dgm:prSet phldrT="[Text]" custT="1"/>
      <dgm:spPr/>
      <dgm:t>
        <a:bodyPr/>
        <a:lstStyle/>
        <a:p>
          <a:r>
            <a:rPr lang="en-US" sz="1400" b="1" dirty="0"/>
            <a:t>Political organization </a:t>
          </a:r>
          <a:endParaRPr lang="en-IN" sz="1400" b="1" dirty="0"/>
        </a:p>
      </dgm:t>
    </dgm:pt>
    <dgm:pt modelId="{398ECD5C-11D7-4BE7-ABC5-D4F0217420CD}" type="parTrans" cxnId="{DD7835A2-1715-492C-AB37-1FC3DE1AA665}">
      <dgm:prSet/>
      <dgm:spPr/>
      <dgm:t>
        <a:bodyPr/>
        <a:lstStyle/>
        <a:p>
          <a:endParaRPr lang="en-IN"/>
        </a:p>
      </dgm:t>
    </dgm:pt>
    <dgm:pt modelId="{6DF86735-4F3E-44F2-B8F9-B8A66267646D}" type="sibTrans" cxnId="{DD7835A2-1715-492C-AB37-1FC3DE1AA665}">
      <dgm:prSet/>
      <dgm:spPr/>
      <dgm:t>
        <a:bodyPr/>
        <a:lstStyle/>
        <a:p>
          <a:endParaRPr lang="en-IN"/>
        </a:p>
      </dgm:t>
    </dgm:pt>
    <dgm:pt modelId="{7554E236-BB89-461E-B285-42AAFCD1CF2C}">
      <dgm:prSet custT="1"/>
      <dgm:spPr/>
      <dgm:t>
        <a:bodyPr/>
        <a:lstStyle/>
        <a:p>
          <a:r>
            <a:rPr lang="en-US" sz="1400" b="1" i="0" dirty="0"/>
            <a:t>Social organizations</a:t>
          </a:r>
          <a:endParaRPr lang="en-IN" sz="1400" b="1" i="0" dirty="0"/>
        </a:p>
      </dgm:t>
    </dgm:pt>
    <dgm:pt modelId="{6CB66AF3-5C6E-4305-AA5F-4B3230ABEF2C}" type="parTrans" cxnId="{2C131161-174E-4B90-8721-D3A4AF19FB6D}">
      <dgm:prSet/>
      <dgm:spPr/>
      <dgm:t>
        <a:bodyPr/>
        <a:lstStyle/>
        <a:p>
          <a:endParaRPr lang="en-IN"/>
        </a:p>
      </dgm:t>
    </dgm:pt>
    <dgm:pt modelId="{6BA540D1-A2CB-4799-B6B2-5D754B2A5E1B}" type="sibTrans" cxnId="{2C131161-174E-4B90-8721-D3A4AF19FB6D}">
      <dgm:prSet/>
      <dgm:spPr/>
      <dgm:t>
        <a:bodyPr/>
        <a:lstStyle/>
        <a:p>
          <a:endParaRPr lang="en-IN"/>
        </a:p>
      </dgm:t>
    </dgm:pt>
    <dgm:pt modelId="{0CD2E591-3BFD-420A-9F91-703D0288864A}">
      <dgm:prSet custT="1"/>
      <dgm:spPr/>
      <dgm:t>
        <a:bodyPr/>
        <a:lstStyle/>
        <a:p>
          <a:r>
            <a:rPr lang="en-US" sz="1400" b="1" dirty="0"/>
            <a:t>Economic organization </a:t>
          </a:r>
          <a:endParaRPr lang="en-IN" sz="1400" b="1" dirty="0"/>
        </a:p>
      </dgm:t>
    </dgm:pt>
    <dgm:pt modelId="{68384D8D-8F13-4DB5-BBF0-984E9863B1B0}" type="parTrans" cxnId="{10384334-56E0-456B-A8F4-8117D2D5E636}">
      <dgm:prSet/>
      <dgm:spPr/>
      <dgm:t>
        <a:bodyPr/>
        <a:lstStyle/>
        <a:p>
          <a:endParaRPr lang="en-IN"/>
        </a:p>
      </dgm:t>
    </dgm:pt>
    <dgm:pt modelId="{E7026F75-2F84-436A-84B9-CED39828FE77}" type="sibTrans" cxnId="{10384334-56E0-456B-A8F4-8117D2D5E636}">
      <dgm:prSet/>
      <dgm:spPr/>
      <dgm:t>
        <a:bodyPr/>
        <a:lstStyle/>
        <a:p>
          <a:endParaRPr lang="en-IN"/>
        </a:p>
      </dgm:t>
    </dgm:pt>
    <dgm:pt modelId="{E7AF2B8C-0BF4-46E9-BE17-7BEECEF250D4}">
      <dgm:prSet custT="1"/>
      <dgm:spPr/>
      <dgm:t>
        <a:bodyPr/>
        <a:lstStyle/>
        <a:p>
          <a:r>
            <a:rPr lang="en-US" sz="1400" b="1" dirty="0"/>
            <a:t>Religious system </a:t>
          </a:r>
          <a:endParaRPr lang="en-IN" sz="1400" b="1" dirty="0"/>
        </a:p>
      </dgm:t>
    </dgm:pt>
    <dgm:pt modelId="{8C5D0E88-AEA8-47A6-8401-33B3209F12F6}" type="parTrans" cxnId="{7D030DEE-699A-435D-96B8-85BE247EBA4C}">
      <dgm:prSet/>
      <dgm:spPr/>
      <dgm:t>
        <a:bodyPr/>
        <a:lstStyle/>
        <a:p>
          <a:endParaRPr lang="en-IN"/>
        </a:p>
      </dgm:t>
    </dgm:pt>
    <dgm:pt modelId="{533818E8-153C-4CDE-9E06-2E35A42DC7F0}" type="sibTrans" cxnId="{7D030DEE-699A-435D-96B8-85BE247EBA4C}">
      <dgm:prSet/>
      <dgm:spPr/>
      <dgm:t>
        <a:bodyPr/>
        <a:lstStyle/>
        <a:p>
          <a:endParaRPr lang="en-IN"/>
        </a:p>
      </dgm:t>
    </dgm:pt>
    <dgm:pt modelId="{17789141-CD2E-46E9-A00C-CA043DF433E3}" type="pres">
      <dgm:prSet presAssocID="{237E1B78-D60B-4FC3-B7E3-03E3CD9B634E}" presName="composite" presStyleCnt="0">
        <dgm:presLayoutVars>
          <dgm:chMax val="1"/>
          <dgm:dir/>
          <dgm:resizeHandles val="exact"/>
        </dgm:presLayoutVars>
      </dgm:prSet>
      <dgm:spPr/>
    </dgm:pt>
    <dgm:pt modelId="{2E8EBC53-1BE8-4382-9248-3EECE0925D86}" type="pres">
      <dgm:prSet presAssocID="{237E1B78-D60B-4FC3-B7E3-03E3CD9B634E}" presName="radial" presStyleCnt="0">
        <dgm:presLayoutVars>
          <dgm:animLvl val="ctr"/>
        </dgm:presLayoutVars>
      </dgm:prSet>
      <dgm:spPr/>
    </dgm:pt>
    <dgm:pt modelId="{C1A5E0C0-2AA9-4843-A084-30BBC424E3AC}" type="pres">
      <dgm:prSet presAssocID="{57BAA7BD-CC68-4079-92D3-FAF8E86849C7}" presName="centerShape" presStyleLbl="vennNode1" presStyleIdx="0" presStyleCnt="8"/>
      <dgm:spPr/>
    </dgm:pt>
    <dgm:pt modelId="{BB498348-1572-4BEF-8D72-CAA47079D44A}" type="pres">
      <dgm:prSet presAssocID="{15C05E29-978F-443E-8C56-EFB09BA1128C}" presName="node" presStyleLbl="vennNode1" presStyleIdx="1" presStyleCnt="8">
        <dgm:presLayoutVars>
          <dgm:bulletEnabled val="1"/>
        </dgm:presLayoutVars>
      </dgm:prSet>
      <dgm:spPr/>
    </dgm:pt>
    <dgm:pt modelId="{2710CBBE-C8D8-47DB-96B6-D34088ACFCDC}" type="pres">
      <dgm:prSet presAssocID="{566624C0-F5E7-4E7D-99D6-F8D878839D16}" presName="node" presStyleLbl="vennNode1" presStyleIdx="2" presStyleCnt="8">
        <dgm:presLayoutVars>
          <dgm:bulletEnabled val="1"/>
        </dgm:presLayoutVars>
      </dgm:prSet>
      <dgm:spPr/>
    </dgm:pt>
    <dgm:pt modelId="{53B94B73-0AE4-4CE0-88BF-2DAE62E8EC38}" type="pres">
      <dgm:prSet presAssocID="{7554E236-BB89-461E-B285-42AAFCD1CF2C}" presName="node" presStyleLbl="vennNode1" presStyleIdx="3" presStyleCnt="8">
        <dgm:presLayoutVars>
          <dgm:bulletEnabled val="1"/>
        </dgm:presLayoutVars>
      </dgm:prSet>
      <dgm:spPr/>
    </dgm:pt>
    <dgm:pt modelId="{B8AB14E1-65D5-4601-A900-59594B6D4607}" type="pres">
      <dgm:prSet presAssocID="{69918F16-8E09-4992-A929-2C22F56907F4}" presName="node" presStyleLbl="vennNode1" presStyleIdx="4" presStyleCnt="8" custRadScaleRad="100143" custRadScaleInc="3089">
        <dgm:presLayoutVars>
          <dgm:bulletEnabled val="1"/>
        </dgm:presLayoutVars>
      </dgm:prSet>
      <dgm:spPr/>
    </dgm:pt>
    <dgm:pt modelId="{B157A83D-2EAF-4BD2-AFAD-B26ADD4F489B}" type="pres">
      <dgm:prSet presAssocID="{0CD2E591-3BFD-420A-9F91-703D0288864A}" presName="node" presStyleLbl="vennNode1" presStyleIdx="5" presStyleCnt="8">
        <dgm:presLayoutVars>
          <dgm:bulletEnabled val="1"/>
        </dgm:presLayoutVars>
      </dgm:prSet>
      <dgm:spPr/>
    </dgm:pt>
    <dgm:pt modelId="{E2EFE770-5253-43FD-B311-67C0E9973E60}" type="pres">
      <dgm:prSet presAssocID="{5365E40E-E6EE-4487-8D15-BBE600D9D45F}" presName="node" presStyleLbl="vennNode1" presStyleIdx="6" presStyleCnt="8">
        <dgm:presLayoutVars>
          <dgm:bulletEnabled val="1"/>
        </dgm:presLayoutVars>
      </dgm:prSet>
      <dgm:spPr/>
    </dgm:pt>
    <dgm:pt modelId="{FBD7A8EF-F8A5-4592-BFB5-AC4725CBB650}" type="pres">
      <dgm:prSet presAssocID="{E7AF2B8C-0BF4-46E9-BE17-7BEECEF250D4}" presName="node" presStyleLbl="vennNode1" presStyleIdx="7" presStyleCnt="8">
        <dgm:presLayoutVars>
          <dgm:bulletEnabled val="1"/>
        </dgm:presLayoutVars>
      </dgm:prSet>
      <dgm:spPr/>
    </dgm:pt>
  </dgm:ptLst>
  <dgm:cxnLst>
    <dgm:cxn modelId="{E4CF4C07-516E-45EC-A6AB-839D9C0F0ED9}" type="presOf" srcId="{15C05E29-978F-443E-8C56-EFB09BA1128C}" destId="{BB498348-1572-4BEF-8D72-CAA47079D44A}" srcOrd="0" destOrd="0" presId="urn:microsoft.com/office/officeart/2005/8/layout/radial3"/>
    <dgm:cxn modelId="{36F61714-D42B-4B9A-A682-4ADA89866CE8}" type="presOf" srcId="{0CD2E591-3BFD-420A-9F91-703D0288864A}" destId="{B157A83D-2EAF-4BD2-AFAD-B26ADD4F489B}" srcOrd="0" destOrd="0" presId="urn:microsoft.com/office/officeart/2005/8/layout/radial3"/>
    <dgm:cxn modelId="{72EFA317-459D-400A-AEBE-4CCDCE2E9875}" type="presOf" srcId="{57BAA7BD-CC68-4079-92D3-FAF8E86849C7}" destId="{C1A5E0C0-2AA9-4843-A084-30BBC424E3AC}" srcOrd="0" destOrd="0" presId="urn:microsoft.com/office/officeart/2005/8/layout/radial3"/>
    <dgm:cxn modelId="{F0C4AB17-FF7B-43C1-A229-D336174A1501}" srcId="{237E1B78-D60B-4FC3-B7E3-03E3CD9B634E}" destId="{57BAA7BD-CC68-4079-92D3-FAF8E86849C7}" srcOrd="0" destOrd="0" parTransId="{9B4763FF-566E-4D67-B4A9-79A863B16F8D}" sibTransId="{286CEB3C-71E4-4937-ABD1-39BB2FD81D9A}"/>
    <dgm:cxn modelId="{10384334-56E0-456B-A8F4-8117D2D5E636}" srcId="{57BAA7BD-CC68-4079-92D3-FAF8E86849C7}" destId="{0CD2E591-3BFD-420A-9F91-703D0288864A}" srcOrd="4" destOrd="0" parTransId="{68384D8D-8F13-4DB5-BBF0-984E9863B1B0}" sibTransId="{E7026F75-2F84-436A-84B9-CED39828FE77}"/>
    <dgm:cxn modelId="{C7052337-6A88-46C0-9E55-21EB2B754462}" type="presOf" srcId="{E7AF2B8C-0BF4-46E9-BE17-7BEECEF250D4}" destId="{FBD7A8EF-F8A5-4592-BFB5-AC4725CBB650}" srcOrd="0" destOrd="0" presId="urn:microsoft.com/office/officeart/2005/8/layout/radial3"/>
    <dgm:cxn modelId="{2C131161-174E-4B90-8721-D3A4AF19FB6D}" srcId="{57BAA7BD-CC68-4079-92D3-FAF8E86849C7}" destId="{7554E236-BB89-461E-B285-42AAFCD1CF2C}" srcOrd="2" destOrd="0" parTransId="{6CB66AF3-5C6E-4305-AA5F-4B3230ABEF2C}" sibTransId="{6BA540D1-A2CB-4799-B6B2-5D754B2A5E1B}"/>
    <dgm:cxn modelId="{BE8C2444-FEF3-40FB-B377-E6CAF317BACB}" type="presOf" srcId="{7554E236-BB89-461E-B285-42AAFCD1CF2C}" destId="{53B94B73-0AE4-4CE0-88BF-2DAE62E8EC38}" srcOrd="0" destOrd="0" presId="urn:microsoft.com/office/officeart/2005/8/layout/radial3"/>
    <dgm:cxn modelId="{B45F1D46-63C3-4482-AE01-DFF96C210DC1}" type="presOf" srcId="{237E1B78-D60B-4FC3-B7E3-03E3CD9B634E}" destId="{17789141-CD2E-46E9-A00C-CA043DF433E3}" srcOrd="0" destOrd="0" presId="urn:microsoft.com/office/officeart/2005/8/layout/radial3"/>
    <dgm:cxn modelId="{97D11177-BCB6-4BCA-B540-030E8F9FE6D0}" type="presOf" srcId="{69918F16-8E09-4992-A929-2C22F56907F4}" destId="{B8AB14E1-65D5-4601-A900-59594B6D4607}" srcOrd="0" destOrd="0" presId="urn:microsoft.com/office/officeart/2005/8/layout/radial3"/>
    <dgm:cxn modelId="{F53E488B-6CA2-4B46-AAF0-6B0B61818354}" srcId="{57BAA7BD-CC68-4079-92D3-FAF8E86849C7}" destId="{566624C0-F5E7-4E7D-99D6-F8D878839D16}" srcOrd="1" destOrd="0" parTransId="{2C898F4E-C530-4317-98F1-C111E3E9A903}" sibTransId="{BD9E67D6-3468-40E2-B2DF-033F069E134E}"/>
    <dgm:cxn modelId="{DD7835A2-1715-492C-AB37-1FC3DE1AA665}" srcId="{57BAA7BD-CC68-4079-92D3-FAF8E86849C7}" destId="{5365E40E-E6EE-4487-8D15-BBE600D9D45F}" srcOrd="5" destOrd="0" parTransId="{398ECD5C-11D7-4BE7-ABC5-D4F0217420CD}" sibTransId="{6DF86735-4F3E-44F2-B8F9-B8A66267646D}"/>
    <dgm:cxn modelId="{B70902AE-1D52-4DA2-A91A-4289D85DFDEE}" srcId="{57BAA7BD-CC68-4079-92D3-FAF8E86849C7}" destId="{69918F16-8E09-4992-A929-2C22F56907F4}" srcOrd="3" destOrd="0" parTransId="{ED1162EA-AA3A-4A57-85AA-25668EF4D9BA}" sibTransId="{05E2A951-0FC9-46BC-9CB0-E35B513778F5}"/>
    <dgm:cxn modelId="{98738CC3-F54F-40AB-8BF1-83944CB276F3}" type="presOf" srcId="{566624C0-F5E7-4E7D-99D6-F8D878839D16}" destId="{2710CBBE-C8D8-47DB-96B6-D34088ACFCDC}" srcOrd="0" destOrd="0" presId="urn:microsoft.com/office/officeart/2005/8/layout/radial3"/>
    <dgm:cxn modelId="{97D2BAC8-A5FA-44B6-B9CF-04D8835D02C6}" type="presOf" srcId="{5365E40E-E6EE-4487-8D15-BBE600D9D45F}" destId="{E2EFE770-5253-43FD-B311-67C0E9973E60}" srcOrd="0" destOrd="0" presId="urn:microsoft.com/office/officeart/2005/8/layout/radial3"/>
    <dgm:cxn modelId="{7478E2CB-F5A8-4363-883D-370CC51E591F}" srcId="{57BAA7BD-CC68-4079-92D3-FAF8E86849C7}" destId="{15C05E29-978F-443E-8C56-EFB09BA1128C}" srcOrd="0" destOrd="0" parTransId="{5ACBDBB4-B375-4A8F-8D9F-A5311BF362EC}" sibTransId="{FA0E365C-9916-46C8-B3B9-BE1F385F4AA8}"/>
    <dgm:cxn modelId="{7D030DEE-699A-435D-96B8-85BE247EBA4C}" srcId="{57BAA7BD-CC68-4079-92D3-FAF8E86849C7}" destId="{E7AF2B8C-0BF4-46E9-BE17-7BEECEF250D4}" srcOrd="6" destOrd="0" parTransId="{8C5D0E88-AEA8-47A6-8401-33B3209F12F6}" sibTransId="{533818E8-153C-4CDE-9E06-2E35A42DC7F0}"/>
    <dgm:cxn modelId="{FFF711F6-B4A4-4C42-941B-E77D5015D347}" type="presParOf" srcId="{17789141-CD2E-46E9-A00C-CA043DF433E3}" destId="{2E8EBC53-1BE8-4382-9248-3EECE0925D86}" srcOrd="0" destOrd="0" presId="urn:microsoft.com/office/officeart/2005/8/layout/radial3"/>
    <dgm:cxn modelId="{97BF4423-4AD7-442C-BCF6-F1CB8B8DAAAC}" type="presParOf" srcId="{2E8EBC53-1BE8-4382-9248-3EECE0925D86}" destId="{C1A5E0C0-2AA9-4843-A084-30BBC424E3AC}" srcOrd="0" destOrd="0" presId="urn:microsoft.com/office/officeart/2005/8/layout/radial3"/>
    <dgm:cxn modelId="{B15E4A24-C903-4CCF-9605-71AFC9830D07}" type="presParOf" srcId="{2E8EBC53-1BE8-4382-9248-3EECE0925D86}" destId="{BB498348-1572-4BEF-8D72-CAA47079D44A}" srcOrd="1" destOrd="0" presId="urn:microsoft.com/office/officeart/2005/8/layout/radial3"/>
    <dgm:cxn modelId="{6393C5FE-D208-4D46-92DB-9165720DF320}" type="presParOf" srcId="{2E8EBC53-1BE8-4382-9248-3EECE0925D86}" destId="{2710CBBE-C8D8-47DB-96B6-D34088ACFCDC}" srcOrd="2" destOrd="0" presId="urn:microsoft.com/office/officeart/2005/8/layout/radial3"/>
    <dgm:cxn modelId="{7AB84B0A-F23B-4E4B-984F-5FCDDED4E1D9}" type="presParOf" srcId="{2E8EBC53-1BE8-4382-9248-3EECE0925D86}" destId="{53B94B73-0AE4-4CE0-88BF-2DAE62E8EC38}" srcOrd="3" destOrd="0" presId="urn:microsoft.com/office/officeart/2005/8/layout/radial3"/>
    <dgm:cxn modelId="{35073FCE-EE76-4DBE-B4D0-CF559C66936C}" type="presParOf" srcId="{2E8EBC53-1BE8-4382-9248-3EECE0925D86}" destId="{B8AB14E1-65D5-4601-A900-59594B6D4607}" srcOrd="4" destOrd="0" presId="urn:microsoft.com/office/officeart/2005/8/layout/radial3"/>
    <dgm:cxn modelId="{5604A104-71D7-41F8-85BF-B0A0CA4E9E6F}" type="presParOf" srcId="{2E8EBC53-1BE8-4382-9248-3EECE0925D86}" destId="{B157A83D-2EAF-4BD2-AFAD-B26ADD4F489B}" srcOrd="5" destOrd="0" presId="urn:microsoft.com/office/officeart/2005/8/layout/radial3"/>
    <dgm:cxn modelId="{32E1A5DA-E500-452E-956E-EC3EFAD2B4F3}" type="presParOf" srcId="{2E8EBC53-1BE8-4382-9248-3EECE0925D86}" destId="{E2EFE770-5253-43FD-B311-67C0E9973E60}" srcOrd="6" destOrd="0" presId="urn:microsoft.com/office/officeart/2005/8/layout/radial3"/>
    <dgm:cxn modelId="{825B8090-AF11-431D-90DE-EB986D518A4C}" type="presParOf" srcId="{2E8EBC53-1BE8-4382-9248-3EECE0925D86}" destId="{FBD7A8EF-F8A5-4592-BFB5-AC4725CBB650}" srcOrd="7"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A5E0C0-2AA9-4843-A084-30BBC424E3AC}">
      <dsp:nvSpPr>
        <dsp:cNvPr id="0" name=""/>
        <dsp:cNvSpPr/>
      </dsp:nvSpPr>
      <dsp:spPr>
        <a:xfrm>
          <a:off x="879499" y="1196730"/>
          <a:ext cx="2279600" cy="227960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t>The institution of culture</a:t>
          </a:r>
          <a:endParaRPr lang="en-IN" sz="1600" b="1" kern="1200" dirty="0"/>
        </a:p>
      </dsp:txBody>
      <dsp:txXfrm>
        <a:off x="1213339" y="1530570"/>
        <a:ext cx="1611920" cy="1611920"/>
      </dsp:txXfrm>
    </dsp:sp>
    <dsp:sp modelId="{BB498348-1572-4BEF-8D72-CAA47079D44A}">
      <dsp:nvSpPr>
        <dsp:cNvPr id="0" name=""/>
        <dsp:cNvSpPr/>
      </dsp:nvSpPr>
      <dsp:spPr>
        <a:xfrm>
          <a:off x="1449399" y="281249"/>
          <a:ext cx="1139800" cy="113980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t>Material culture</a:t>
          </a:r>
          <a:endParaRPr lang="en-IN" sz="1600" b="1" kern="1200" dirty="0"/>
        </a:p>
      </dsp:txBody>
      <dsp:txXfrm>
        <a:off x="1616319" y="448169"/>
        <a:ext cx="805960" cy="805960"/>
      </dsp:txXfrm>
    </dsp:sp>
    <dsp:sp modelId="{2710CBBE-C8D8-47DB-96B6-D34088ACFCDC}">
      <dsp:nvSpPr>
        <dsp:cNvPr id="0" name=""/>
        <dsp:cNvSpPr/>
      </dsp:nvSpPr>
      <dsp:spPr>
        <a:xfrm>
          <a:off x="2610718" y="840510"/>
          <a:ext cx="1139800" cy="113980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Art and crafts</a:t>
          </a:r>
          <a:endParaRPr lang="en-IN" sz="1400" b="1" kern="1200" dirty="0"/>
        </a:p>
      </dsp:txBody>
      <dsp:txXfrm>
        <a:off x="2777638" y="1007430"/>
        <a:ext cx="805960" cy="805960"/>
      </dsp:txXfrm>
    </dsp:sp>
    <dsp:sp modelId="{53B94B73-0AE4-4CE0-88BF-2DAE62E8EC38}">
      <dsp:nvSpPr>
        <dsp:cNvPr id="0" name=""/>
        <dsp:cNvSpPr/>
      </dsp:nvSpPr>
      <dsp:spPr>
        <a:xfrm>
          <a:off x="2897540" y="2097159"/>
          <a:ext cx="1139800" cy="113980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dirty="0"/>
            <a:t>Social organizations</a:t>
          </a:r>
          <a:endParaRPr lang="en-IN" sz="1400" b="1" i="0" kern="1200" dirty="0"/>
        </a:p>
      </dsp:txBody>
      <dsp:txXfrm>
        <a:off x="3064460" y="2264079"/>
        <a:ext cx="805960" cy="805960"/>
      </dsp:txXfrm>
    </dsp:sp>
    <dsp:sp modelId="{B8AB14E1-65D5-4601-A900-59594B6D4607}">
      <dsp:nvSpPr>
        <dsp:cNvPr id="0" name=""/>
        <dsp:cNvSpPr/>
      </dsp:nvSpPr>
      <dsp:spPr>
        <a:xfrm>
          <a:off x="2057401" y="3124204"/>
          <a:ext cx="1139800" cy="113980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t>Kinship</a:t>
          </a:r>
          <a:endParaRPr lang="en-IN" sz="1600" b="1" kern="1200" dirty="0"/>
        </a:p>
      </dsp:txBody>
      <dsp:txXfrm>
        <a:off x="2224321" y="3291124"/>
        <a:ext cx="805960" cy="805960"/>
      </dsp:txXfrm>
    </dsp:sp>
    <dsp:sp modelId="{B157A83D-2EAF-4BD2-AFAD-B26ADD4F489B}">
      <dsp:nvSpPr>
        <dsp:cNvPr id="0" name=""/>
        <dsp:cNvSpPr/>
      </dsp:nvSpPr>
      <dsp:spPr>
        <a:xfrm>
          <a:off x="804916" y="3104913"/>
          <a:ext cx="1139800" cy="113980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Economic organization </a:t>
          </a:r>
          <a:endParaRPr lang="en-IN" sz="1400" b="1" kern="1200" dirty="0"/>
        </a:p>
      </dsp:txBody>
      <dsp:txXfrm>
        <a:off x="971836" y="3271833"/>
        <a:ext cx="805960" cy="805960"/>
      </dsp:txXfrm>
    </dsp:sp>
    <dsp:sp modelId="{E2EFE770-5253-43FD-B311-67C0E9973E60}">
      <dsp:nvSpPr>
        <dsp:cNvPr id="0" name=""/>
        <dsp:cNvSpPr/>
      </dsp:nvSpPr>
      <dsp:spPr>
        <a:xfrm>
          <a:off x="1259" y="2097159"/>
          <a:ext cx="1139800" cy="113980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Political organization </a:t>
          </a:r>
          <a:endParaRPr lang="en-IN" sz="1400" b="1" kern="1200" dirty="0"/>
        </a:p>
      </dsp:txBody>
      <dsp:txXfrm>
        <a:off x="168179" y="2264079"/>
        <a:ext cx="805960" cy="805960"/>
      </dsp:txXfrm>
    </dsp:sp>
    <dsp:sp modelId="{FBD7A8EF-F8A5-4592-BFB5-AC4725CBB650}">
      <dsp:nvSpPr>
        <dsp:cNvPr id="0" name=""/>
        <dsp:cNvSpPr/>
      </dsp:nvSpPr>
      <dsp:spPr>
        <a:xfrm>
          <a:off x="288081" y="840510"/>
          <a:ext cx="1139800" cy="113980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Religious system </a:t>
          </a:r>
          <a:endParaRPr lang="en-IN" sz="1400" b="1" kern="1200" dirty="0"/>
        </a:p>
      </dsp:txBody>
      <dsp:txXfrm>
        <a:off x="455001" y="1007430"/>
        <a:ext cx="805960" cy="805960"/>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46EE62D-4F0C-42E9-8F2D-B0E2F64428B4}" type="datetimeFigureOut">
              <a:rPr lang="en-IN" smtClean="0"/>
              <a:pPr/>
              <a:t>10-05-2023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69292A-7793-4B5C-A4FA-FA6A4C255F4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46EE62D-4F0C-42E9-8F2D-B0E2F64428B4}" type="datetimeFigureOut">
              <a:rPr lang="en-IN" smtClean="0"/>
              <a:pPr/>
              <a:t>10-05-2023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69292A-7793-4B5C-A4FA-FA6A4C255F4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46EE62D-4F0C-42E9-8F2D-B0E2F64428B4}" type="datetimeFigureOut">
              <a:rPr lang="en-IN" smtClean="0"/>
              <a:pPr/>
              <a:t>10-05-2023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69292A-7793-4B5C-A4FA-FA6A4C255F4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46EE62D-4F0C-42E9-8F2D-B0E2F64428B4}" type="datetimeFigureOut">
              <a:rPr lang="en-IN" smtClean="0"/>
              <a:pPr/>
              <a:t>10-05-2023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69292A-7793-4B5C-A4FA-FA6A4C255F4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6EE62D-4F0C-42E9-8F2D-B0E2F64428B4}" type="datetimeFigureOut">
              <a:rPr lang="en-IN" smtClean="0"/>
              <a:pPr/>
              <a:t>10-05-2023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69292A-7793-4B5C-A4FA-FA6A4C255F4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46EE62D-4F0C-42E9-8F2D-B0E2F64428B4}" type="datetimeFigureOut">
              <a:rPr lang="en-IN" smtClean="0"/>
              <a:pPr/>
              <a:t>10-05-2023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69292A-7793-4B5C-A4FA-FA6A4C255F4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46EE62D-4F0C-42E9-8F2D-B0E2F64428B4}" type="datetimeFigureOut">
              <a:rPr lang="en-IN" smtClean="0"/>
              <a:pPr/>
              <a:t>10-05-2023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69292A-7793-4B5C-A4FA-FA6A4C255F4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46EE62D-4F0C-42E9-8F2D-B0E2F64428B4}" type="datetimeFigureOut">
              <a:rPr lang="en-IN" smtClean="0"/>
              <a:pPr/>
              <a:t>10-05-2023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69292A-7793-4B5C-A4FA-FA6A4C255F4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6EE62D-4F0C-42E9-8F2D-B0E2F64428B4}" type="datetimeFigureOut">
              <a:rPr lang="en-IN" smtClean="0"/>
              <a:pPr/>
              <a:t>10-05-2023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69292A-7793-4B5C-A4FA-FA6A4C255F4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6EE62D-4F0C-42E9-8F2D-B0E2F64428B4}" type="datetimeFigureOut">
              <a:rPr lang="en-IN" smtClean="0"/>
              <a:pPr/>
              <a:t>10-05-2023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69292A-7793-4B5C-A4FA-FA6A4C255F4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6EE62D-4F0C-42E9-8F2D-B0E2F64428B4}" type="datetimeFigureOut">
              <a:rPr lang="en-IN" smtClean="0"/>
              <a:pPr/>
              <a:t>10-05-2023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69292A-7793-4B5C-A4FA-FA6A4C255F4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6EE62D-4F0C-42E9-8F2D-B0E2F64428B4}" type="datetimeFigureOut">
              <a:rPr lang="en-IN" smtClean="0"/>
              <a:pPr/>
              <a:t>10-05-2023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69292A-7793-4B5C-A4FA-FA6A4C255F4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businessinsider.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tx2">
                    <a:lumMod val="50000"/>
                  </a:schemeClr>
                </a:solidFill>
              </a:rPr>
              <a:t>Introduction to Anthropology</a:t>
            </a:r>
            <a:endParaRPr lang="en-IN" b="1" dirty="0">
              <a:solidFill>
                <a:schemeClr val="tx2">
                  <a:lumMod val="50000"/>
                </a:schemeClr>
              </a:solidFill>
            </a:endParaRPr>
          </a:p>
        </p:txBody>
      </p:sp>
      <p:sp>
        <p:nvSpPr>
          <p:cNvPr id="3" name="Subtitle 2"/>
          <p:cNvSpPr>
            <a:spLocks noGrp="1"/>
          </p:cNvSpPr>
          <p:nvPr>
            <p:ph type="subTitle" idx="1"/>
          </p:nvPr>
        </p:nvSpPr>
        <p:spPr/>
        <p:txBody>
          <a:bodyPr/>
          <a:lstStyle/>
          <a:p>
            <a:r>
              <a:rPr lang="en-US" dirty="0"/>
              <a:t>Module 1</a:t>
            </a:r>
            <a:endParaRPr lang="en-IN" dirty="0"/>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57200" y="838200"/>
            <a:ext cx="4038600" cy="4525963"/>
          </a:xfrm>
        </p:spPr>
        <p:txBody>
          <a:bodyPr>
            <a:normAutofit fontScale="92500"/>
          </a:bodyPr>
          <a:lstStyle/>
          <a:p>
            <a:pPr algn="just"/>
            <a:r>
              <a:rPr lang="en-US" dirty="0"/>
              <a:t>The culture of a social group includes language, religious beliefs, food preferences, music, work habits, gender roles…and many other learned behaviors and ideas that have come to be widely shared or customary among the group </a:t>
            </a:r>
            <a:endParaRPr lang="en-IN" dirty="0"/>
          </a:p>
          <a:p>
            <a:endParaRPr lang="en-IN" dirty="0"/>
          </a:p>
        </p:txBody>
      </p:sp>
      <p:graphicFrame>
        <p:nvGraphicFramePr>
          <p:cNvPr id="9" name="Content Placeholder 8"/>
          <p:cNvGraphicFramePr>
            <a:graphicFrameLocks noGrp="1"/>
          </p:cNvGraphicFramePr>
          <p:nvPr>
            <p:ph sz="half" idx="2"/>
          </p:nvPr>
        </p:nvGraphicFramePr>
        <p:xfrm>
          <a:off x="4648200" y="990600"/>
          <a:ext cx="4038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6"/>
          <p:cNvPicPr>
            <a:picLocks noChangeAspect="1" noChangeArrowheads="1"/>
          </p:cNvPicPr>
          <p:nvPr/>
        </p:nvPicPr>
        <p:blipFill>
          <a:blip r:embed="rId7" cstate="print"/>
          <a:srcRect/>
          <a:stretch>
            <a:fillRect/>
          </a:stretch>
        </p:blipFill>
        <p:spPr bwMode="auto">
          <a:xfrm>
            <a:off x="762000" y="5334000"/>
            <a:ext cx="3352800" cy="11430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944562"/>
          </a:xfrm>
        </p:spPr>
        <p:txBody>
          <a:bodyPr>
            <a:normAutofit/>
          </a:bodyPr>
          <a:lstStyle/>
          <a:p>
            <a:r>
              <a:rPr lang="en-US" sz="4000" b="1" dirty="0">
                <a:solidFill>
                  <a:schemeClr val="tx2">
                    <a:lumMod val="50000"/>
                  </a:schemeClr>
                </a:solidFill>
              </a:rPr>
              <a:t>Social Anthropology</a:t>
            </a:r>
            <a:endParaRPr lang="en-IN" sz="4000" b="1" dirty="0">
              <a:solidFill>
                <a:schemeClr val="tx2">
                  <a:lumMod val="50000"/>
                </a:schemeClr>
              </a:solidFill>
            </a:endParaRPr>
          </a:p>
        </p:txBody>
      </p:sp>
      <p:sp>
        <p:nvSpPr>
          <p:cNvPr id="6" name="Content Placeholder 5"/>
          <p:cNvSpPr>
            <a:spLocks noGrp="1"/>
          </p:cNvSpPr>
          <p:nvPr>
            <p:ph idx="1"/>
          </p:nvPr>
        </p:nvSpPr>
        <p:spPr>
          <a:xfrm>
            <a:off x="457200" y="1371600"/>
            <a:ext cx="8229600" cy="4754563"/>
          </a:xfrm>
        </p:spPr>
        <p:txBody>
          <a:bodyPr>
            <a:normAutofit fontScale="85000" lnSpcReduction="20000"/>
          </a:bodyPr>
          <a:lstStyle/>
          <a:p>
            <a:pPr algn="just"/>
            <a:r>
              <a:rPr lang="en-IN" dirty="0"/>
              <a:t>Social anthropology was mainly developed in Britain since the early years of the 20th century. Historically, it has been heavily influenced by intellectual traditions coming from continental Europe, especially from France. </a:t>
            </a:r>
          </a:p>
          <a:p>
            <a:pPr algn="just"/>
            <a:endParaRPr lang="en-IN" dirty="0"/>
          </a:p>
          <a:p>
            <a:pPr algn="just"/>
            <a:r>
              <a:rPr lang="en-IN" dirty="0"/>
              <a:t>Its tendency is to emphasise social institutions and their interrelationships. It has gone through many theoretical shifts over the past hundred years, </a:t>
            </a:r>
          </a:p>
          <a:p>
            <a:pPr algn="just"/>
            <a:endParaRPr lang="en-IN" dirty="0"/>
          </a:p>
          <a:p>
            <a:pPr algn="just"/>
            <a:r>
              <a:rPr lang="en-IN" dirty="0"/>
              <a:t>but its emphasis, like that of cultural anthropology, is still on what has been called the ‘deep structure’ of social relations in a particular society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44562"/>
          </a:xfrm>
        </p:spPr>
        <p:txBody>
          <a:bodyPr>
            <a:normAutofit/>
          </a:bodyPr>
          <a:lstStyle/>
          <a:p>
            <a:r>
              <a:rPr lang="en-US" sz="4000" b="1" dirty="0">
                <a:solidFill>
                  <a:schemeClr val="tx2">
                    <a:lumMod val="50000"/>
                  </a:schemeClr>
                </a:solidFill>
              </a:rPr>
              <a:t>Archeological Anthropology </a:t>
            </a:r>
            <a:endParaRPr lang="en-IN" sz="4000" b="1" dirty="0">
              <a:solidFill>
                <a:schemeClr val="tx2">
                  <a:lumMod val="50000"/>
                </a:schemeClr>
              </a:solidFill>
            </a:endParaRPr>
          </a:p>
        </p:txBody>
      </p:sp>
      <p:sp>
        <p:nvSpPr>
          <p:cNvPr id="3" name="Content Placeholder 2"/>
          <p:cNvSpPr>
            <a:spLocks noGrp="1"/>
          </p:cNvSpPr>
          <p:nvPr>
            <p:ph idx="1"/>
          </p:nvPr>
        </p:nvSpPr>
        <p:spPr>
          <a:xfrm>
            <a:off x="533400" y="990600"/>
            <a:ext cx="8229600" cy="4525963"/>
          </a:xfrm>
        </p:spPr>
        <p:txBody>
          <a:bodyPr>
            <a:normAutofit fontScale="92500" lnSpcReduction="20000"/>
          </a:bodyPr>
          <a:lstStyle/>
          <a:p>
            <a:pPr algn="just"/>
            <a:r>
              <a:rPr lang="en-IN" dirty="0"/>
              <a:t>Archaeological anthropology is the study of past humans and cultures through material remains. It involves the excavation, analysis and interpretation of </a:t>
            </a:r>
            <a:r>
              <a:rPr lang="en-IN" dirty="0" err="1"/>
              <a:t>artifacts</a:t>
            </a:r>
            <a:r>
              <a:rPr lang="en-IN" dirty="0"/>
              <a:t>, soils, and cultural processes.</a:t>
            </a:r>
          </a:p>
          <a:p>
            <a:pPr algn="just"/>
            <a:endParaRPr lang="en-IN" dirty="0"/>
          </a:p>
          <a:p>
            <a:pPr algn="just"/>
            <a:r>
              <a:rPr lang="en-US" dirty="0"/>
              <a:t>Archeology encompasses two major areas: </a:t>
            </a:r>
            <a:r>
              <a:rPr lang="en-US" b="1" dirty="0">
                <a:solidFill>
                  <a:schemeClr val="tx2">
                    <a:lumMod val="50000"/>
                  </a:schemeClr>
                </a:solidFill>
              </a:rPr>
              <a:t>prehistoric archeology </a:t>
            </a:r>
            <a:r>
              <a:rPr lang="en-US" dirty="0"/>
              <a:t>which concerns the human past before written records</a:t>
            </a:r>
            <a:r>
              <a:rPr lang="en-US" b="1" dirty="0"/>
              <a:t>. </a:t>
            </a:r>
            <a:r>
              <a:rPr lang="en-US" b="1" dirty="0">
                <a:solidFill>
                  <a:schemeClr val="tx2">
                    <a:lumMod val="50000"/>
                  </a:schemeClr>
                </a:solidFill>
              </a:rPr>
              <a:t>Historical archeology </a:t>
            </a:r>
            <a:r>
              <a:rPr lang="en-US" dirty="0"/>
              <a:t>which deals with the human past in societies that have written documents. </a:t>
            </a:r>
            <a:endParaRPr lang="en-US" b="1" dirty="0"/>
          </a:p>
          <a:p>
            <a:pPr algn="just"/>
            <a:endParaRPr lang="en-US" dirty="0"/>
          </a:p>
          <a:p>
            <a:pPr algn="just"/>
            <a:endParaRPr lang="en-IN" dirty="0"/>
          </a:p>
          <a:p>
            <a:pPr algn="just"/>
            <a:endParaRPr lang="en-IN" dirty="0"/>
          </a:p>
        </p:txBody>
      </p:sp>
      <p:pic>
        <p:nvPicPr>
          <p:cNvPr id="5124" name="Picture 4"/>
          <p:cNvPicPr>
            <a:picLocks noChangeAspect="1" noChangeArrowheads="1"/>
          </p:cNvPicPr>
          <p:nvPr/>
        </p:nvPicPr>
        <p:blipFill>
          <a:blip r:embed="rId2" cstate="print"/>
          <a:srcRect/>
          <a:stretch>
            <a:fillRect/>
          </a:stretch>
        </p:blipFill>
        <p:spPr bwMode="auto">
          <a:xfrm>
            <a:off x="914400" y="5486400"/>
            <a:ext cx="7696200" cy="11430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b="1" dirty="0">
                <a:solidFill>
                  <a:schemeClr val="tx2">
                    <a:lumMod val="50000"/>
                  </a:schemeClr>
                </a:solidFill>
              </a:rPr>
              <a:t>Linguistic Anthropology</a:t>
            </a:r>
            <a:endParaRPr lang="en-IN" sz="4000" b="1" dirty="0">
              <a:solidFill>
                <a:schemeClr val="tx2">
                  <a:lumMod val="50000"/>
                </a:schemeClr>
              </a:solidFill>
            </a:endParaRPr>
          </a:p>
        </p:txBody>
      </p:sp>
      <p:sp>
        <p:nvSpPr>
          <p:cNvPr id="3" name="Content Placeholder 2"/>
          <p:cNvSpPr>
            <a:spLocks noGrp="1"/>
          </p:cNvSpPr>
          <p:nvPr>
            <p:ph idx="1"/>
          </p:nvPr>
        </p:nvSpPr>
        <p:spPr>
          <a:xfrm>
            <a:off x="457200" y="1295400"/>
            <a:ext cx="8229600" cy="4525963"/>
          </a:xfrm>
        </p:spPr>
        <p:txBody>
          <a:bodyPr>
            <a:normAutofit fontScale="85000" lnSpcReduction="20000"/>
          </a:bodyPr>
          <a:lstStyle/>
          <a:p>
            <a:pPr algn="just"/>
            <a:r>
              <a:rPr lang="en-US" dirty="0"/>
              <a:t>Anthropological linguistics is another branch of cultural anthropology. </a:t>
            </a:r>
          </a:p>
          <a:p>
            <a:pPr algn="just"/>
            <a:endParaRPr lang="en-US" dirty="0"/>
          </a:p>
          <a:p>
            <a:pPr algn="just"/>
            <a:r>
              <a:rPr lang="en-US" dirty="0"/>
              <a:t>Linguistics, or the study of languages is one of the older discipline than anthropology, but the early linguistics concentrated on the study of languages that had written for a long time. </a:t>
            </a:r>
          </a:p>
          <a:p>
            <a:pPr algn="just"/>
            <a:endParaRPr lang="en-US" dirty="0"/>
          </a:p>
          <a:p>
            <a:pPr algn="just"/>
            <a:r>
              <a:rPr lang="en-US" dirty="0"/>
              <a:t>Like biological anthropologists linguists study changes that have taken place over times, as well as contemporary variation. The study of how language is used in social contexts is called sociolinguistics.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4953000"/>
          </a:xfrm>
        </p:spPr>
        <p:txBody>
          <a:bodyPr>
            <a:normAutofit fontScale="92500" lnSpcReduction="20000"/>
          </a:bodyPr>
          <a:lstStyle/>
          <a:p>
            <a:pPr algn="just">
              <a:buNone/>
            </a:pPr>
            <a:r>
              <a:rPr lang="en-US" dirty="0"/>
              <a:t>Linguistic anthropology has three subfields:</a:t>
            </a:r>
          </a:p>
          <a:p>
            <a:pPr algn="just"/>
            <a:r>
              <a:rPr lang="en-US" b="1" i="1" dirty="0">
                <a:solidFill>
                  <a:schemeClr val="tx2">
                    <a:lumMod val="75000"/>
                  </a:schemeClr>
                </a:solidFill>
              </a:rPr>
              <a:t>Historical linguistics </a:t>
            </a:r>
            <a:r>
              <a:rPr lang="en-US" dirty="0"/>
              <a:t>the study of language change over time and how languages are related.</a:t>
            </a:r>
          </a:p>
          <a:p>
            <a:pPr algn="just"/>
            <a:endParaRPr lang="en-US" dirty="0"/>
          </a:p>
          <a:p>
            <a:pPr algn="just"/>
            <a:r>
              <a:rPr lang="en-US" b="1" i="1" dirty="0">
                <a:solidFill>
                  <a:schemeClr val="tx2">
                    <a:lumMod val="75000"/>
                  </a:schemeClr>
                </a:solidFill>
              </a:rPr>
              <a:t>Descriptive linguistic</a:t>
            </a:r>
            <a:r>
              <a:rPr lang="en-US" dirty="0"/>
              <a:t> </a:t>
            </a:r>
            <a:r>
              <a:rPr lang="en-US" b="1" i="1" dirty="0">
                <a:solidFill>
                  <a:schemeClr val="tx2">
                    <a:lumMod val="75000"/>
                  </a:schemeClr>
                </a:solidFill>
              </a:rPr>
              <a:t>or structural linguistics </a:t>
            </a:r>
            <a:r>
              <a:rPr lang="en-US" dirty="0"/>
              <a:t>the study of how contemporary languages differ in terms of their formal structure. </a:t>
            </a:r>
          </a:p>
          <a:p>
            <a:pPr algn="just"/>
            <a:endParaRPr lang="en-US" dirty="0"/>
          </a:p>
          <a:p>
            <a:pPr algn="just"/>
            <a:r>
              <a:rPr lang="en-US" b="1" i="1" dirty="0">
                <a:solidFill>
                  <a:schemeClr val="tx2">
                    <a:lumMod val="75000"/>
                  </a:schemeClr>
                </a:solidFill>
              </a:rPr>
              <a:t>Sociolinguistics </a:t>
            </a:r>
            <a:r>
              <a:rPr lang="en-US" dirty="0"/>
              <a:t>the study of the relationships among social variation, social context and linguistic variation, including nonverbal communication </a:t>
            </a:r>
            <a:endParaRPr lang="en-IN" b="1" i="1" dirty="0">
              <a:solidFill>
                <a:schemeClr val="tx2">
                  <a:lumMod val="7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906963"/>
          </a:xfrm>
        </p:spPr>
        <p:txBody>
          <a:bodyPr>
            <a:normAutofit fontScale="70000" lnSpcReduction="20000"/>
          </a:bodyPr>
          <a:lstStyle/>
          <a:p>
            <a:pPr algn="just"/>
            <a:r>
              <a:rPr lang="en-IN" dirty="0"/>
              <a:t>Early in the 19th century, anthropology was a religious philosophy that examined how to view the place of humans in the cosmos. </a:t>
            </a:r>
          </a:p>
          <a:p>
            <a:pPr marL="0" indent="0" algn="just">
              <a:buNone/>
            </a:pPr>
            <a:endParaRPr lang="en-IN" dirty="0"/>
          </a:p>
          <a:p>
            <a:pPr algn="just"/>
            <a:r>
              <a:rPr lang="en-IN" dirty="0"/>
              <a:t>This began to change by the mid-19th century, and people who were to become the founders of what is called anthropology today began to look at the more earthly nature of humanity. One of these individuals was Lewis Henry Morgan. </a:t>
            </a:r>
          </a:p>
          <a:p>
            <a:pPr algn="just"/>
            <a:endParaRPr lang="en-IN" dirty="0"/>
          </a:p>
          <a:p>
            <a:pPr algn="just"/>
            <a:r>
              <a:rPr lang="en-IN" dirty="0"/>
              <a:t>Morgan, who was an attorney, began to work with the Iroquois in the 1840s on legal issues involving railroad right of ways.</a:t>
            </a:r>
          </a:p>
          <a:p>
            <a:pPr algn="just"/>
            <a:endParaRPr lang="en-IN" dirty="0"/>
          </a:p>
          <a:p>
            <a:pPr algn="just"/>
            <a:r>
              <a:rPr lang="en-IN" dirty="0"/>
              <a:t>In India L.P Vidyarthi is known as the</a:t>
            </a:r>
            <a:r>
              <a:rPr lang="en-US" dirty="0"/>
              <a:t> founding father of Action and Applied anthropology in South Asia. </a:t>
            </a:r>
            <a:endParaRPr lang="en-IN" dirty="0"/>
          </a:p>
        </p:txBody>
      </p:sp>
      <p:sp>
        <p:nvSpPr>
          <p:cNvPr id="5" name="Title 1"/>
          <p:cNvSpPr>
            <a:spLocks noGrp="1"/>
          </p:cNvSpPr>
          <p:nvPr>
            <p:ph type="title"/>
          </p:nvPr>
        </p:nvSpPr>
        <p:spPr>
          <a:xfrm>
            <a:off x="457200" y="274638"/>
            <a:ext cx="8229600" cy="944562"/>
          </a:xfrm>
        </p:spPr>
        <p:txBody>
          <a:bodyPr>
            <a:normAutofit/>
          </a:bodyPr>
          <a:lstStyle/>
          <a:p>
            <a:r>
              <a:rPr lang="en-US" sz="4000" b="1" dirty="0">
                <a:solidFill>
                  <a:schemeClr val="tx2">
                    <a:lumMod val="50000"/>
                  </a:schemeClr>
                </a:solidFill>
              </a:rPr>
              <a:t>Applied Anthropology</a:t>
            </a:r>
            <a:endParaRPr lang="en-IN" sz="4000" b="1" dirty="0">
              <a:solidFill>
                <a:schemeClr val="tx2">
                  <a:lumMod val="50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838200"/>
            <a:ext cx="8153400" cy="5287963"/>
          </a:xfrm>
        </p:spPr>
        <p:txBody>
          <a:bodyPr>
            <a:normAutofit fontScale="85000" lnSpcReduction="10000"/>
          </a:bodyPr>
          <a:lstStyle/>
          <a:p>
            <a:pPr algn="just">
              <a:lnSpc>
                <a:spcPct val="90000"/>
              </a:lnSpc>
            </a:pPr>
            <a:r>
              <a:rPr lang="en-US" dirty="0"/>
              <a:t>Applied Anthropology refers to the application of anthropological data, perspectives, theory, and methods to identify, assess, and solve social problems.</a:t>
            </a:r>
          </a:p>
          <a:p>
            <a:pPr algn="just">
              <a:lnSpc>
                <a:spcPct val="90000"/>
              </a:lnSpc>
            </a:pPr>
            <a:endParaRPr lang="en-US" dirty="0"/>
          </a:p>
          <a:p>
            <a:pPr algn="just"/>
            <a:r>
              <a:rPr lang="en-US" dirty="0"/>
              <a:t>Applied anthropologists may be trained in any or all of the subfields of anthropology such as biological anthropologists, applied archeologists, cultural anthropologists, linguistic anthropologists.</a:t>
            </a:r>
          </a:p>
          <a:p>
            <a:pPr algn="just"/>
            <a:endParaRPr lang="en-US" dirty="0"/>
          </a:p>
          <a:p>
            <a:pPr algn="just"/>
            <a:r>
              <a:rPr lang="en-US" dirty="0"/>
              <a:t>Since anthropologists are experts on human problems and social change, they should make policy affecting people.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609600"/>
          </a:xfrm>
        </p:spPr>
        <p:txBody>
          <a:bodyPr>
            <a:normAutofit fontScale="90000"/>
          </a:bodyPr>
          <a:lstStyle/>
          <a:p>
            <a:r>
              <a:rPr lang="en-US" sz="4000" b="1" dirty="0">
                <a:solidFill>
                  <a:schemeClr val="tx2">
                    <a:lumMod val="50000"/>
                  </a:schemeClr>
                </a:solidFill>
              </a:rPr>
              <a:t>Anthropology and other disciplines </a:t>
            </a:r>
            <a:endParaRPr lang="en-IN" sz="4000" b="1" dirty="0">
              <a:solidFill>
                <a:schemeClr val="tx2">
                  <a:lumMod val="50000"/>
                </a:schemeClr>
              </a:solidFill>
            </a:endParaRPr>
          </a:p>
        </p:txBody>
      </p:sp>
      <p:sp>
        <p:nvSpPr>
          <p:cNvPr id="5" name="Content Placeholder 4"/>
          <p:cNvSpPr>
            <a:spLocks noGrp="1"/>
          </p:cNvSpPr>
          <p:nvPr>
            <p:ph idx="1"/>
          </p:nvPr>
        </p:nvSpPr>
        <p:spPr>
          <a:xfrm>
            <a:off x="533400" y="990600"/>
            <a:ext cx="8229600" cy="5181600"/>
          </a:xfrm>
        </p:spPr>
        <p:txBody>
          <a:bodyPr>
            <a:normAutofit/>
          </a:bodyPr>
          <a:lstStyle/>
          <a:p>
            <a:pPr algn="just"/>
            <a:r>
              <a:rPr lang="en-IN" sz="2800" dirty="0"/>
              <a:t>Because of its attention to variation and complexity, anthropology is related to almost every academic discipline. </a:t>
            </a:r>
          </a:p>
          <a:p>
            <a:pPr algn="just"/>
            <a:r>
              <a:rPr lang="en-IN" sz="2800" dirty="0"/>
              <a:t>People trained in anthropology contribute to a range of other academic perspectives</a:t>
            </a:r>
          </a:p>
          <a:p>
            <a:pPr algn="just"/>
            <a:endParaRPr lang="en-IN" sz="2800" dirty="0"/>
          </a:p>
          <a:p>
            <a:pPr algn="just">
              <a:buNone/>
            </a:pPr>
            <a:r>
              <a:rPr lang="en-US" sz="2800" dirty="0">
                <a:solidFill>
                  <a:schemeClr val="accent6">
                    <a:lumMod val="75000"/>
                  </a:schemeClr>
                </a:solidFill>
              </a:rPr>
              <a:t>Arts:</a:t>
            </a:r>
            <a:r>
              <a:rPr lang="en-IN" sz="2800" dirty="0">
                <a:solidFill>
                  <a:schemeClr val="accent6">
                    <a:lumMod val="75000"/>
                  </a:schemeClr>
                </a:solidFill>
              </a:rPr>
              <a:t> </a:t>
            </a:r>
            <a:r>
              <a:rPr lang="en-IN" sz="2800" dirty="0"/>
              <a:t>Archaeologists and cultural anthropologists study art for clues about the culture and social organization of a given people. Archaeologists also seek the origins of humans' capacity for creativity and symbolic expression.</a:t>
            </a:r>
            <a:endParaRPr 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458200" cy="5516563"/>
          </a:xfrm>
        </p:spPr>
        <p:txBody>
          <a:bodyPr>
            <a:normAutofit lnSpcReduction="10000"/>
          </a:bodyPr>
          <a:lstStyle/>
          <a:p>
            <a:pPr algn="just">
              <a:buNone/>
            </a:pPr>
            <a:r>
              <a:rPr lang="en-US" dirty="0">
                <a:solidFill>
                  <a:schemeClr val="accent6">
                    <a:lumMod val="75000"/>
                  </a:schemeClr>
                </a:solidFill>
              </a:rPr>
              <a:t>Economics:</a:t>
            </a:r>
            <a:r>
              <a:rPr lang="en-US" dirty="0"/>
              <a:t> </a:t>
            </a:r>
            <a:r>
              <a:rPr lang="en-IN" dirty="0"/>
              <a:t>economic anthropologists interested in such conventional topics as production, consumption, and exchange, also examine economic thought in non-market societies, ancient civilizations, and societies in transition from one type of economy to another.</a:t>
            </a:r>
          </a:p>
          <a:p>
            <a:pPr algn="just">
              <a:buNone/>
            </a:pPr>
            <a:endParaRPr lang="en-US" dirty="0"/>
          </a:p>
          <a:p>
            <a:pPr algn="just">
              <a:buNone/>
            </a:pPr>
            <a:r>
              <a:rPr lang="en-US" dirty="0">
                <a:solidFill>
                  <a:schemeClr val="accent6">
                    <a:lumMod val="75000"/>
                  </a:schemeClr>
                </a:solidFill>
              </a:rPr>
              <a:t>Political sciences: </a:t>
            </a:r>
            <a:r>
              <a:rPr lang="en-IN" dirty="0"/>
              <a:t>Cultural anthropologists study power too, such as leadership styles in societies of all types, from non-hierarchical ones e.g., hunter-gatherers</a:t>
            </a:r>
            <a:endParaRPr lang="en-US" sz="4000" dirty="0"/>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85800"/>
            <a:ext cx="8229600" cy="5334000"/>
          </a:xfrm>
        </p:spPr>
        <p:txBody>
          <a:bodyPr>
            <a:normAutofit fontScale="92500" lnSpcReduction="20000"/>
          </a:bodyPr>
          <a:lstStyle/>
          <a:p>
            <a:pPr algn="just">
              <a:buNone/>
            </a:pPr>
            <a:r>
              <a:rPr lang="en-US" dirty="0">
                <a:solidFill>
                  <a:schemeClr val="accent6">
                    <a:lumMod val="75000"/>
                  </a:schemeClr>
                </a:solidFill>
              </a:rPr>
              <a:t>Sociology:</a:t>
            </a:r>
            <a:r>
              <a:rPr lang="en-US" dirty="0"/>
              <a:t> </a:t>
            </a:r>
            <a:r>
              <a:rPr lang="en-IN" dirty="0"/>
              <a:t>Sociologists study the organization of people into groups, from smaller ones like the family to larger ones like the corporation. Cultural anthropologists also study social organization, but place greater emphasis on extensive fieldwork</a:t>
            </a:r>
          </a:p>
          <a:p>
            <a:pPr algn="just">
              <a:buNone/>
            </a:pPr>
            <a:endParaRPr lang="en-US" dirty="0"/>
          </a:p>
          <a:p>
            <a:pPr algn="just">
              <a:buNone/>
            </a:pPr>
            <a:r>
              <a:rPr lang="en-US" dirty="0">
                <a:solidFill>
                  <a:schemeClr val="accent6">
                    <a:lumMod val="75000"/>
                  </a:schemeClr>
                </a:solidFill>
              </a:rPr>
              <a:t>Science and Technology: </a:t>
            </a:r>
            <a:r>
              <a:rPr lang="en-IN" dirty="0"/>
              <a:t>Biological anthropologists use their training in anatomy, physiology, developmental biology, and neuroscience to investigate how human biology is distinct from other primates and to understand the basis of modern human diversity.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tx2">
                    <a:lumMod val="50000"/>
                  </a:schemeClr>
                </a:solidFill>
              </a:rPr>
              <a:t>What is Anthropology?</a:t>
            </a:r>
            <a:endParaRPr lang="en-IN" sz="4000" b="1" dirty="0">
              <a:solidFill>
                <a:schemeClr val="tx2">
                  <a:lumMod val="50000"/>
                </a:schemeClr>
              </a:solidFill>
            </a:endParaRPr>
          </a:p>
        </p:txBody>
      </p:sp>
      <p:sp>
        <p:nvSpPr>
          <p:cNvPr id="3" name="Content Placeholder 2"/>
          <p:cNvSpPr>
            <a:spLocks noGrp="1"/>
          </p:cNvSpPr>
          <p:nvPr>
            <p:ph idx="1"/>
          </p:nvPr>
        </p:nvSpPr>
        <p:spPr/>
        <p:txBody>
          <a:bodyPr>
            <a:normAutofit fontScale="92500"/>
          </a:bodyPr>
          <a:lstStyle/>
          <a:p>
            <a:pPr algn="just"/>
            <a:r>
              <a:rPr lang="en-US" sz="1800" dirty="0"/>
              <a:t>The term Anthropology comes from the Greek ‘</a:t>
            </a:r>
            <a:r>
              <a:rPr lang="en-US" sz="1800" b="1" i="1" dirty="0" err="1">
                <a:solidFill>
                  <a:schemeClr val="tx2">
                    <a:lumMod val="50000"/>
                  </a:schemeClr>
                </a:solidFill>
              </a:rPr>
              <a:t>anthropos</a:t>
            </a:r>
            <a:r>
              <a:rPr lang="en-US" sz="1800" b="1" i="1" dirty="0">
                <a:solidFill>
                  <a:schemeClr val="tx2">
                    <a:lumMod val="50000"/>
                  </a:schemeClr>
                </a:solidFill>
              </a:rPr>
              <a:t>’</a:t>
            </a:r>
            <a:r>
              <a:rPr lang="en-US" sz="1800" i="1" dirty="0"/>
              <a:t> </a:t>
            </a:r>
            <a:r>
              <a:rPr lang="en-US" sz="1800" dirty="0"/>
              <a:t> meaning human and </a:t>
            </a:r>
            <a:r>
              <a:rPr lang="en-US" sz="1800" b="1" dirty="0">
                <a:solidFill>
                  <a:schemeClr val="tx2">
                    <a:lumMod val="50000"/>
                  </a:schemeClr>
                </a:solidFill>
              </a:rPr>
              <a:t>‘</a:t>
            </a:r>
            <a:r>
              <a:rPr lang="en-US" sz="1800" b="1" i="1" dirty="0">
                <a:solidFill>
                  <a:schemeClr val="tx2">
                    <a:lumMod val="50000"/>
                  </a:schemeClr>
                </a:solidFill>
              </a:rPr>
              <a:t>logos’  </a:t>
            </a:r>
            <a:r>
              <a:rPr lang="en-US" sz="1800" dirty="0"/>
              <a:t>meaning </a:t>
            </a:r>
            <a:r>
              <a:rPr lang="en-US" sz="1800" i="1" dirty="0"/>
              <a:t>study. Thus Anthropology is a science or discourse of man. </a:t>
            </a:r>
            <a:r>
              <a:rPr lang="en-US" sz="1800" dirty="0"/>
              <a:t>It began to be used in English possibly via French </a:t>
            </a:r>
            <a:r>
              <a:rPr lang="en-US" sz="1800" i="1" dirty="0"/>
              <a:t>Anthropologie </a:t>
            </a:r>
            <a:r>
              <a:rPr lang="en-US" sz="1800" dirty="0"/>
              <a:t>by the early 18</a:t>
            </a:r>
            <a:r>
              <a:rPr lang="en-US" sz="1800" baseline="30000" dirty="0"/>
              <a:t>th</a:t>
            </a:r>
            <a:r>
              <a:rPr lang="en-US" sz="1800" dirty="0"/>
              <a:t> Century .</a:t>
            </a:r>
          </a:p>
          <a:p>
            <a:pPr algn="just"/>
            <a:endParaRPr lang="en-US" sz="1800" dirty="0"/>
          </a:p>
          <a:p>
            <a:pPr algn="just"/>
            <a:r>
              <a:rPr lang="en-US" sz="1800" dirty="0"/>
              <a:t>Anthropology: “ the science of humanity,” which studies human beings in aspects ranging from the biology and evolutionary history of HOMO sapiens </a:t>
            </a:r>
            <a:r>
              <a:rPr lang="en-US" sz="1800" dirty="0" err="1"/>
              <a:t>ot</a:t>
            </a:r>
            <a:r>
              <a:rPr lang="en-US" sz="1800" dirty="0"/>
              <a:t> the features of society and culture that decisively distinguish humans from other animal species.</a:t>
            </a:r>
          </a:p>
          <a:p>
            <a:pPr algn="just"/>
            <a:endParaRPr lang="en-US" sz="1800" dirty="0"/>
          </a:p>
          <a:p>
            <a:pPr algn="just"/>
            <a:r>
              <a:rPr lang="en-US" sz="1800" dirty="0"/>
              <a:t> More precisely, anthropology may be called "the science of man and his works and </a:t>
            </a:r>
            <a:r>
              <a:rPr lang="en-US" sz="1800" dirty="0" err="1"/>
              <a:t>behaviour</a:t>
            </a:r>
            <a:r>
              <a:rPr lang="en-US" sz="1800" dirty="0"/>
              <a:t>". Anthropologists are interested in all aspects of the human species and human </a:t>
            </a:r>
            <a:r>
              <a:rPr lang="en-US" sz="1800" dirty="0" err="1"/>
              <a:t>behaviour</a:t>
            </a:r>
            <a:r>
              <a:rPr lang="en-US" sz="1800" dirty="0"/>
              <a:t>, in all places and at all times, from the origin and evolution of the species through its prehistoric civilizations down to the present situation.</a:t>
            </a:r>
          </a:p>
          <a:p>
            <a:pPr algn="just"/>
            <a:r>
              <a:rPr lang="en-US" sz="1800" dirty="0"/>
              <a:t>Anthropologists study human </a:t>
            </a:r>
            <a:r>
              <a:rPr lang="en-US" sz="1800" dirty="0" err="1"/>
              <a:t>behaviour</a:t>
            </a:r>
            <a:r>
              <a:rPr lang="en-US" sz="1800" dirty="0"/>
              <a:t> not concerned with particular men as such but with men in "groups", with races and peoples and their happenings and doings.</a:t>
            </a:r>
          </a:p>
          <a:p>
            <a:pPr algn="just"/>
            <a:endParaRPr 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4000" b="1" dirty="0">
                <a:solidFill>
                  <a:srgbClr val="002060"/>
                </a:solidFill>
              </a:rPr>
              <a:t>Business Anthropology</a:t>
            </a:r>
            <a:endParaRPr lang="en-IN" sz="4000" b="1" dirty="0">
              <a:solidFill>
                <a:srgbClr val="002060"/>
              </a:solidFill>
            </a:endParaRPr>
          </a:p>
        </p:txBody>
      </p:sp>
      <p:sp>
        <p:nvSpPr>
          <p:cNvPr id="6" name="Content Placeholder 5"/>
          <p:cNvSpPr>
            <a:spLocks noGrp="1"/>
          </p:cNvSpPr>
          <p:nvPr>
            <p:ph idx="1"/>
          </p:nvPr>
        </p:nvSpPr>
        <p:spPr>
          <a:xfrm>
            <a:off x="457200" y="1066800"/>
            <a:ext cx="8305800" cy="5181600"/>
          </a:xfrm>
        </p:spPr>
        <p:txBody>
          <a:bodyPr>
            <a:normAutofit fontScale="92500" lnSpcReduction="10000"/>
          </a:bodyPr>
          <a:lstStyle/>
          <a:p>
            <a:pPr algn="just"/>
            <a:r>
              <a:rPr lang="en-IN" dirty="0"/>
              <a:t>Business anthropology is an important  subfield of anthropology.  Business anthropology apply anthropological theories and practices to the needs of private sector organizations, especially industrial firms.</a:t>
            </a:r>
          </a:p>
          <a:p>
            <a:pPr algn="just"/>
            <a:endParaRPr lang="en-IN" dirty="0"/>
          </a:p>
          <a:p>
            <a:pPr algn="just"/>
            <a:r>
              <a:rPr lang="en-IN" dirty="0"/>
              <a:t>Area most work on: (1) marketing and consumer </a:t>
            </a:r>
            <a:r>
              <a:rPr lang="en-IN" dirty="0" err="1"/>
              <a:t>behavior</a:t>
            </a:r>
            <a:r>
              <a:rPr lang="en-IN" dirty="0"/>
              <a:t>, (2) organizational theory and culture, and (3) international business, especially international marketing, intercultural management, and intercultural communication.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77500" lnSpcReduction="20000"/>
          </a:bodyPr>
          <a:lstStyle/>
          <a:p>
            <a:pPr algn="just"/>
            <a:r>
              <a:rPr lang="en-IN" dirty="0"/>
              <a:t>Business anthropology is a practice-oriented scholastic field in which  anthropologists apply anthropological theories and methods to identify and solve real business problems in everyday life.</a:t>
            </a:r>
          </a:p>
          <a:p>
            <a:pPr algn="just"/>
            <a:endParaRPr lang="en-IN" dirty="0"/>
          </a:p>
          <a:p>
            <a:pPr algn="just"/>
            <a:r>
              <a:rPr lang="en-IN" dirty="0"/>
              <a:t>According to </a:t>
            </a:r>
            <a:r>
              <a:rPr lang="en-IN" i="1" dirty="0">
                <a:hlinkClick r:id="rId2"/>
              </a:rPr>
              <a:t>Business Insider</a:t>
            </a:r>
            <a:r>
              <a:rPr lang="en-IN" dirty="0"/>
              <a:t>, currently major companies are increasingly seeking business anthropologists. </a:t>
            </a:r>
          </a:p>
          <a:p>
            <a:pPr algn="just"/>
            <a:endParaRPr lang="en-IN" dirty="0"/>
          </a:p>
          <a:p>
            <a:pPr algn="just"/>
            <a:r>
              <a:rPr lang="en-IN" dirty="0"/>
              <a:t>For example, </a:t>
            </a:r>
            <a:r>
              <a:rPr lang="en-IN" dirty="0">
                <a:solidFill>
                  <a:srgbClr val="FF0000"/>
                </a:solidFill>
              </a:rPr>
              <a:t>Google</a:t>
            </a:r>
            <a:r>
              <a:rPr lang="en-IN" dirty="0"/>
              <a:t> has hired anthropologists to study the meaning of mobile. </a:t>
            </a:r>
            <a:r>
              <a:rPr lang="en-IN" dirty="0">
                <a:solidFill>
                  <a:srgbClr val="FF0000"/>
                </a:solidFill>
              </a:rPr>
              <a:t>Intel</a:t>
            </a:r>
            <a:r>
              <a:rPr lang="en-IN" dirty="0"/>
              <a:t> has hired cultural anthropologists to find out how people living outside the US live their lives. According to the </a:t>
            </a:r>
            <a:r>
              <a:rPr lang="en-IN" i="1" dirty="0"/>
              <a:t>New York Times</a:t>
            </a:r>
            <a:r>
              <a:rPr lang="en-IN" dirty="0"/>
              <a:t>, Genevieve Bell, as a cultural anthropologist at </a:t>
            </a:r>
            <a:r>
              <a:rPr lang="en-IN" dirty="0">
                <a:solidFill>
                  <a:srgbClr val="FF0000"/>
                </a:solidFill>
              </a:rPr>
              <a:t>Intel Labs</a:t>
            </a:r>
            <a:r>
              <a:rPr lang="en-IN" dirty="0"/>
              <a:t>, runs a team of about 100 researchers. The </a:t>
            </a:r>
            <a:r>
              <a:rPr lang="en-IN" dirty="0">
                <a:solidFill>
                  <a:srgbClr val="FF0000"/>
                </a:solidFill>
              </a:rPr>
              <a:t>team studies how consumers interact with electronics and develops new technology experiences for them</a:t>
            </a:r>
            <a:r>
              <a:rPr lang="en-IN" dirty="0"/>
              <a:t>.</a:t>
            </a:r>
          </a:p>
          <a:p>
            <a:pPr algn="just"/>
            <a:endParaRPr lang="en-US" dirty="0"/>
          </a:p>
          <a:p>
            <a:pPr algn="just"/>
            <a:endParaRPr lang="en-IN" dirty="0"/>
          </a:p>
          <a:p>
            <a:pPr algn="just">
              <a:buNone/>
            </a:pP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IN" i="1" dirty="0"/>
          </a:p>
          <a:p>
            <a:pPr algn="ctr">
              <a:buNone/>
            </a:pPr>
            <a:endParaRPr lang="en-IN" i="1" dirty="0"/>
          </a:p>
          <a:p>
            <a:pPr algn="ctr">
              <a:buNone/>
            </a:pPr>
            <a:endParaRPr lang="en-IN" b="1" i="1" dirty="0">
              <a:solidFill>
                <a:schemeClr val="tx2">
                  <a:lumMod val="50000"/>
                </a:schemeClr>
              </a:solidFill>
            </a:endParaRPr>
          </a:p>
          <a:p>
            <a:pPr algn="ctr">
              <a:buNone/>
            </a:pPr>
            <a:endParaRPr lang="en-IN" b="1" i="1" dirty="0">
              <a:solidFill>
                <a:schemeClr val="tx2">
                  <a:lumMod val="50000"/>
                </a:schemeClr>
              </a:solidFill>
            </a:endParaRPr>
          </a:p>
          <a:p>
            <a:pPr algn="ctr">
              <a:buNone/>
            </a:pPr>
            <a:r>
              <a:rPr lang="en-IN" b="1" i="1" dirty="0">
                <a:solidFill>
                  <a:schemeClr val="tx2">
                    <a:lumMod val="50000"/>
                  </a:schemeClr>
                </a:solidFill>
              </a:rPr>
              <a:t>The purpose of anthropology is to make the world safe for human differences.  </a:t>
            </a:r>
            <a:r>
              <a:rPr lang="en-IN" b="1" dirty="0">
                <a:solidFill>
                  <a:schemeClr val="tx2">
                    <a:lumMod val="50000"/>
                  </a:schemeClr>
                </a:solidFill>
              </a:rPr>
              <a:t>― Ruth Benedict</a:t>
            </a:r>
          </a:p>
        </p:txBody>
      </p:sp>
      <p:pic>
        <p:nvPicPr>
          <p:cNvPr id="4" name="Picture 2" descr="C:\Users\Madhulika\Desktop\VIT\Lectures\businessbooks.png"/>
          <p:cNvPicPr>
            <a:picLocks noChangeAspect="1" noChangeArrowheads="1"/>
          </p:cNvPicPr>
          <p:nvPr/>
        </p:nvPicPr>
        <p:blipFill>
          <a:blip r:embed="rId2" cstate="print"/>
          <a:srcRect/>
          <a:stretch>
            <a:fillRect/>
          </a:stretch>
        </p:blipFill>
        <p:spPr bwMode="auto">
          <a:xfrm>
            <a:off x="2133600" y="990600"/>
            <a:ext cx="4953000" cy="275844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A3F381-B277-456A-8B77-D81D4F26E24C}"/>
              </a:ext>
            </a:extLst>
          </p:cNvPr>
          <p:cNvSpPr>
            <a:spLocks noGrp="1"/>
          </p:cNvSpPr>
          <p:nvPr>
            <p:ph idx="1"/>
          </p:nvPr>
        </p:nvSpPr>
        <p:spPr>
          <a:xfrm>
            <a:off x="457200" y="914400"/>
            <a:ext cx="8229600" cy="5211763"/>
          </a:xfrm>
        </p:spPr>
        <p:txBody>
          <a:bodyPr/>
          <a:lstStyle/>
          <a:p>
            <a:endParaRPr lang="en-IN" dirty="0"/>
          </a:p>
          <a:p>
            <a:endParaRPr lang="en-IN" dirty="0"/>
          </a:p>
          <a:p>
            <a:endParaRPr lang="en-IN" dirty="0"/>
          </a:p>
          <a:p>
            <a:r>
              <a:rPr lang="en-IN" dirty="0"/>
              <a:t>Share your ideas of business and see where anthropological knowledge can be applied…</a:t>
            </a:r>
          </a:p>
        </p:txBody>
      </p:sp>
    </p:spTree>
    <p:extLst>
      <p:ext uri="{BB962C8B-B14F-4D97-AF65-F5344CB8AC3E}">
        <p14:creationId xmlns:p14="http://schemas.microsoft.com/office/powerpoint/2010/main" val="3631855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3D8070-CDFA-0E65-FFA2-F1693F8AFF54}"/>
              </a:ext>
            </a:extLst>
          </p:cNvPr>
          <p:cNvPicPr>
            <a:picLocks noChangeAspect="1"/>
          </p:cNvPicPr>
          <p:nvPr/>
        </p:nvPicPr>
        <p:blipFill>
          <a:blip r:embed="rId2"/>
          <a:stretch>
            <a:fillRect/>
          </a:stretch>
        </p:blipFill>
        <p:spPr>
          <a:xfrm>
            <a:off x="83431" y="1036112"/>
            <a:ext cx="8977138" cy="4785775"/>
          </a:xfrm>
          <a:prstGeom prst="rect">
            <a:avLst/>
          </a:prstGeom>
        </p:spPr>
      </p:pic>
    </p:spTree>
    <p:extLst>
      <p:ext uri="{BB962C8B-B14F-4D97-AF65-F5344CB8AC3E}">
        <p14:creationId xmlns:p14="http://schemas.microsoft.com/office/powerpoint/2010/main" val="2622835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1" dirty="0">
                <a:solidFill>
                  <a:schemeClr val="tx2">
                    <a:lumMod val="50000"/>
                  </a:schemeClr>
                </a:solidFill>
              </a:rPr>
              <a:t>Definition of Anthropology</a:t>
            </a:r>
            <a:endParaRPr lang="en-IN" sz="4000" b="1" dirty="0">
              <a:solidFill>
                <a:schemeClr val="tx2">
                  <a:lumMod val="50000"/>
                </a:schemeClr>
              </a:solidFill>
            </a:endParaRPr>
          </a:p>
        </p:txBody>
      </p:sp>
      <p:sp>
        <p:nvSpPr>
          <p:cNvPr id="3" name="Content Placeholder 2"/>
          <p:cNvSpPr>
            <a:spLocks noGrp="1"/>
          </p:cNvSpPr>
          <p:nvPr>
            <p:ph idx="1"/>
          </p:nvPr>
        </p:nvSpPr>
        <p:spPr>
          <a:xfrm>
            <a:off x="457200" y="1189037"/>
            <a:ext cx="8229600" cy="5059363"/>
          </a:xfrm>
        </p:spPr>
        <p:txBody>
          <a:bodyPr>
            <a:normAutofit fontScale="85000" lnSpcReduction="10000"/>
          </a:bodyPr>
          <a:lstStyle/>
          <a:p>
            <a:pPr algn="just"/>
            <a:r>
              <a:rPr lang="en-US" dirty="0"/>
              <a:t>Oxford dictionary: </a:t>
            </a:r>
            <a:r>
              <a:rPr lang="en-IN" dirty="0"/>
              <a:t>Anthropology</a:t>
            </a:r>
            <a:r>
              <a:rPr lang="en-IN" b="1" dirty="0"/>
              <a:t> </a:t>
            </a:r>
            <a:r>
              <a:rPr lang="en-IN" dirty="0"/>
              <a:t>is the study of </a:t>
            </a:r>
            <a:r>
              <a:rPr lang="en-IN" b="1" dirty="0">
                <a:solidFill>
                  <a:schemeClr val="tx2">
                    <a:lumMod val="50000"/>
                  </a:schemeClr>
                </a:solidFill>
              </a:rPr>
              <a:t>human societies and cultures</a:t>
            </a:r>
            <a:r>
              <a:rPr lang="en-IN" dirty="0"/>
              <a:t> and their development.</a:t>
            </a:r>
          </a:p>
          <a:p>
            <a:pPr algn="just"/>
            <a:r>
              <a:rPr lang="en-US" dirty="0"/>
              <a:t>Encyclopedia </a:t>
            </a:r>
            <a:r>
              <a:rPr lang="en-US" dirty="0" err="1"/>
              <a:t>Britanica</a:t>
            </a:r>
            <a:r>
              <a:rPr lang="en-US" dirty="0"/>
              <a:t>: </a:t>
            </a:r>
            <a:r>
              <a:rPr lang="en-IN" dirty="0"/>
              <a:t>Anthropology is the study of </a:t>
            </a:r>
            <a:r>
              <a:rPr lang="en-IN" b="1" dirty="0">
                <a:solidFill>
                  <a:schemeClr val="tx2">
                    <a:lumMod val="50000"/>
                  </a:schemeClr>
                </a:solidFill>
              </a:rPr>
              <a:t>humans and human behaviour and Societies </a:t>
            </a:r>
            <a:r>
              <a:rPr lang="en-IN" dirty="0"/>
              <a:t>in the past and present.</a:t>
            </a:r>
          </a:p>
          <a:p>
            <a:pPr algn="just"/>
            <a:r>
              <a:rPr lang="en-IN" i="1" dirty="0"/>
              <a:t>Anthropology is the most humanistic of the sciences and the most scientific of the humanities.</a:t>
            </a:r>
            <a:r>
              <a:rPr lang="en-IN" dirty="0"/>
              <a:t>  — </a:t>
            </a:r>
            <a:r>
              <a:rPr lang="en-IN" b="1" dirty="0">
                <a:solidFill>
                  <a:schemeClr val="tx2">
                    <a:lumMod val="50000"/>
                  </a:schemeClr>
                </a:solidFill>
              </a:rPr>
              <a:t>Alfred L. Kroeber</a:t>
            </a:r>
          </a:p>
          <a:p>
            <a:pPr algn="just"/>
            <a:r>
              <a:rPr lang="en-IN" i="1" dirty="0"/>
              <a:t>Like mathematics or music, anthropology is one of the few genuine vocations. One can discover it in oneself even when one is taught nothing about it.</a:t>
            </a:r>
            <a:r>
              <a:rPr lang="en-IN" dirty="0"/>
              <a:t>  — </a:t>
            </a:r>
            <a:r>
              <a:rPr lang="en-IN" b="1" dirty="0">
                <a:solidFill>
                  <a:schemeClr val="tx2">
                    <a:lumMod val="50000"/>
                  </a:schemeClr>
                </a:solidFill>
              </a:rPr>
              <a:t>Claude Lévi-Strauss</a:t>
            </a:r>
          </a:p>
          <a:p>
            <a:pPr algn="just"/>
            <a:endParaRPr lang="en-IN" b="1" dirty="0">
              <a:solidFill>
                <a:schemeClr val="tx2">
                  <a:lumMod val="50000"/>
                </a:schemeClr>
              </a:solidFill>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A84A47-A01D-5512-DE72-0EAEF0984F9B}"/>
              </a:ext>
            </a:extLst>
          </p:cNvPr>
          <p:cNvPicPr>
            <a:picLocks noChangeAspect="1"/>
          </p:cNvPicPr>
          <p:nvPr/>
        </p:nvPicPr>
        <p:blipFill>
          <a:blip r:embed="rId2"/>
          <a:stretch>
            <a:fillRect/>
          </a:stretch>
        </p:blipFill>
        <p:spPr>
          <a:xfrm>
            <a:off x="533050" y="615077"/>
            <a:ext cx="8077900" cy="2690093"/>
          </a:xfrm>
          <a:prstGeom prst="rect">
            <a:avLst/>
          </a:prstGeom>
        </p:spPr>
      </p:pic>
      <p:sp>
        <p:nvSpPr>
          <p:cNvPr id="5" name="TextBox 4">
            <a:extLst>
              <a:ext uri="{FF2B5EF4-FFF2-40B4-BE49-F238E27FC236}">
                <a16:creationId xmlns:a16="http://schemas.microsoft.com/office/drawing/2014/main" id="{DE2A1B7C-BB94-BCB5-1A27-2C40CBCAFA9D}"/>
              </a:ext>
            </a:extLst>
          </p:cNvPr>
          <p:cNvSpPr txBox="1"/>
          <p:nvPr/>
        </p:nvSpPr>
        <p:spPr>
          <a:xfrm>
            <a:off x="838550" y="3124200"/>
            <a:ext cx="7772400" cy="3366563"/>
          </a:xfrm>
          <a:prstGeom prst="rect">
            <a:avLst/>
          </a:prstGeom>
          <a:noFill/>
        </p:spPr>
        <p:txBody>
          <a:bodyPr wrap="square">
            <a:spAutoFit/>
          </a:bodyPr>
          <a:lstStyle/>
          <a:p>
            <a:pPr>
              <a:lnSpc>
                <a:spcPct val="150000"/>
              </a:lnSpc>
            </a:pPr>
            <a:r>
              <a:rPr lang="en-US" b="1" dirty="0"/>
              <a:t>Scope of Anthropology</a:t>
            </a:r>
          </a:p>
          <a:p>
            <a:pPr algn="just">
              <a:lnSpc>
                <a:spcPct val="150000"/>
              </a:lnSpc>
            </a:pPr>
            <a:r>
              <a:rPr lang="en-US" dirty="0">
                <a:solidFill>
                  <a:srgbClr val="FF0000"/>
                </a:solidFill>
                <a:latin typeface="Times New Roman" panose="02020603050405020304" pitchFamily="18" charset="0"/>
                <a:cs typeface="Times New Roman" panose="02020603050405020304" pitchFamily="18" charset="0"/>
              </a:rPr>
              <a:t>Anthropology has two main branches</a:t>
            </a:r>
            <a:r>
              <a:rPr lang="en-US" dirty="0">
                <a:latin typeface="Times New Roman" panose="02020603050405020304" pitchFamily="18" charset="0"/>
                <a:cs typeface="Times New Roman" panose="02020603050405020304" pitchFamily="18" charset="0"/>
              </a:rPr>
              <a:t>-</a:t>
            </a:r>
          </a:p>
          <a:p>
            <a:pPr algn="just">
              <a:lnSpc>
                <a:spcPct val="150000"/>
              </a:lnSpc>
            </a:pPr>
            <a:r>
              <a:rPr lang="en-US" dirty="0">
                <a:solidFill>
                  <a:srgbClr val="0070C0"/>
                </a:solidFill>
                <a:latin typeface="Times New Roman" panose="02020603050405020304" pitchFamily="18" charset="0"/>
                <a:cs typeface="Times New Roman" panose="02020603050405020304" pitchFamily="18" charset="0"/>
              </a:rPr>
              <a:t>Physical Anthropology and</a:t>
            </a:r>
          </a:p>
          <a:p>
            <a:pPr algn="just">
              <a:lnSpc>
                <a:spcPct val="150000"/>
              </a:lnSpc>
            </a:pPr>
            <a:r>
              <a:rPr lang="en-US" dirty="0">
                <a:solidFill>
                  <a:srgbClr val="0070C0"/>
                </a:solidFill>
                <a:latin typeface="Times New Roman" panose="02020603050405020304" pitchFamily="18" charset="0"/>
                <a:cs typeface="Times New Roman" panose="02020603050405020304" pitchFamily="18" charset="0"/>
              </a:rPr>
              <a:t>Cultural Anthropology</a:t>
            </a:r>
            <a:r>
              <a:rPr lang="en-US" dirty="0">
                <a:latin typeface="Times New Roman" panose="02020603050405020304" pitchFamily="18" charset="0"/>
                <a:cs typeface="Times New Roman" panose="02020603050405020304" pitchFamily="18" charset="0"/>
              </a:rPr>
              <a:t>.</a:t>
            </a:r>
          </a:p>
          <a:p>
            <a:pPr algn="just">
              <a:lnSpc>
                <a:spcPct val="150000"/>
              </a:lnSpc>
            </a:pPr>
            <a:r>
              <a:rPr lang="en-US" dirty="0">
                <a:latin typeface="Times New Roman" panose="02020603050405020304" pitchFamily="18" charset="0"/>
                <a:cs typeface="Times New Roman" panose="02020603050405020304" pitchFamily="18" charset="0"/>
              </a:rPr>
              <a:t>But in Europe except in England, U.S.A., Australia and other English speaking countries including India, Anthropology means both physical and cultural anthropology and the term ethnology is rarely used for cultural anthropology. Ethnography has been known as merely a descriptive study of human culture.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5533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4580AA-FD73-EA4E-883B-8A60A993CA10}"/>
              </a:ext>
            </a:extLst>
          </p:cNvPr>
          <p:cNvPicPr>
            <a:picLocks noChangeAspect="1"/>
          </p:cNvPicPr>
          <p:nvPr/>
        </p:nvPicPr>
        <p:blipFill>
          <a:blip r:embed="rId2"/>
          <a:stretch>
            <a:fillRect/>
          </a:stretch>
        </p:blipFill>
        <p:spPr>
          <a:xfrm>
            <a:off x="472084" y="75909"/>
            <a:ext cx="8199831" cy="6706181"/>
          </a:xfrm>
          <a:prstGeom prst="rect">
            <a:avLst/>
          </a:prstGeom>
        </p:spPr>
      </p:pic>
    </p:spTree>
    <p:extLst>
      <p:ext uri="{BB962C8B-B14F-4D97-AF65-F5344CB8AC3E}">
        <p14:creationId xmlns:p14="http://schemas.microsoft.com/office/powerpoint/2010/main" val="3103715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tx2">
                    <a:lumMod val="50000"/>
                  </a:schemeClr>
                </a:solidFill>
              </a:rPr>
              <a:t>Sub-disciplines of anthropology</a:t>
            </a:r>
            <a:endParaRPr lang="en-IN" sz="4000" b="1" dirty="0">
              <a:solidFill>
                <a:schemeClr val="tx2">
                  <a:lumMod val="50000"/>
                </a:schemeClr>
              </a:solidFill>
            </a:endParaRPr>
          </a:p>
        </p:txBody>
      </p:sp>
      <p:sp>
        <p:nvSpPr>
          <p:cNvPr id="3" name="Content Placeholder 2"/>
          <p:cNvSpPr>
            <a:spLocks noGrp="1"/>
          </p:cNvSpPr>
          <p:nvPr>
            <p:ph sz="half" idx="1"/>
          </p:nvPr>
        </p:nvSpPr>
        <p:spPr/>
        <p:txBody>
          <a:bodyPr>
            <a:normAutofit/>
          </a:bodyPr>
          <a:lstStyle/>
          <a:p>
            <a:pPr algn="just"/>
            <a:r>
              <a:rPr lang="en-US" dirty="0"/>
              <a:t>Biological Anthropology</a:t>
            </a:r>
          </a:p>
          <a:p>
            <a:pPr algn="just">
              <a:buNone/>
            </a:pPr>
            <a:endParaRPr lang="en-US" dirty="0"/>
          </a:p>
          <a:p>
            <a:r>
              <a:rPr lang="en-US" dirty="0"/>
              <a:t>Social and Cultural Anthropology</a:t>
            </a:r>
          </a:p>
          <a:p>
            <a:endParaRPr lang="en-US" dirty="0"/>
          </a:p>
          <a:p>
            <a:r>
              <a:rPr lang="en-US" dirty="0"/>
              <a:t>Archeological Anthropology</a:t>
            </a:r>
          </a:p>
          <a:p>
            <a:endParaRPr lang="en-US" dirty="0"/>
          </a:p>
          <a:p>
            <a:r>
              <a:rPr lang="en-US" dirty="0"/>
              <a:t>Linguistic Anthropology</a:t>
            </a:r>
          </a:p>
          <a:p>
            <a:endParaRPr lang="en-IN" dirty="0"/>
          </a:p>
        </p:txBody>
      </p:sp>
      <p:pic>
        <p:nvPicPr>
          <p:cNvPr id="3074" name="Picture 2" descr="C:\Users\Madhulika\Desktop\VIT\header-bg.jpg"/>
          <p:cNvPicPr>
            <a:picLocks noGrp="1" noChangeAspect="1" noChangeArrowheads="1"/>
          </p:cNvPicPr>
          <p:nvPr>
            <p:ph sz="half" idx="2"/>
          </p:nvPr>
        </p:nvPicPr>
        <p:blipFill>
          <a:blip r:embed="rId2" cstate="print"/>
          <a:srcRect l="13208" t="3634" r="5660"/>
          <a:stretch>
            <a:fillRect/>
          </a:stretch>
        </p:blipFill>
        <p:spPr bwMode="auto">
          <a:xfrm>
            <a:off x="5029200" y="2743200"/>
            <a:ext cx="3429000" cy="30480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68362"/>
          </a:xfrm>
        </p:spPr>
        <p:txBody>
          <a:bodyPr>
            <a:normAutofit/>
          </a:bodyPr>
          <a:lstStyle/>
          <a:p>
            <a:r>
              <a:rPr lang="en-US" sz="4000" b="1" dirty="0">
                <a:solidFill>
                  <a:schemeClr val="tx2">
                    <a:lumMod val="50000"/>
                  </a:schemeClr>
                </a:solidFill>
              </a:rPr>
              <a:t>Biological Anthropology</a:t>
            </a:r>
            <a:endParaRPr lang="en-IN" sz="4000" b="1" dirty="0">
              <a:solidFill>
                <a:schemeClr val="tx2">
                  <a:lumMod val="50000"/>
                </a:schemeClr>
              </a:solidFill>
            </a:endParaRPr>
          </a:p>
        </p:txBody>
      </p:sp>
      <p:sp>
        <p:nvSpPr>
          <p:cNvPr id="3" name="Content Placeholder 2"/>
          <p:cNvSpPr>
            <a:spLocks noGrp="1"/>
          </p:cNvSpPr>
          <p:nvPr>
            <p:ph idx="1"/>
          </p:nvPr>
        </p:nvSpPr>
        <p:spPr>
          <a:xfrm>
            <a:off x="457200" y="1066800"/>
            <a:ext cx="8305800" cy="4724400"/>
          </a:xfrm>
        </p:spPr>
        <p:txBody>
          <a:bodyPr>
            <a:normAutofit fontScale="77500" lnSpcReduction="20000"/>
          </a:bodyPr>
          <a:lstStyle/>
          <a:p>
            <a:pPr algn="just"/>
            <a:r>
              <a:rPr lang="en-IN" dirty="0"/>
              <a:t>Physical/ biological anthropology is the study of the past and present evolution of the human species and is especially concerned with understanding the causes of present human diversity. </a:t>
            </a:r>
          </a:p>
          <a:p>
            <a:pPr algn="just"/>
            <a:endParaRPr lang="en-IN" dirty="0"/>
          </a:p>
          <a:p>
            <a:pPr algn="just"/>
            <a:r>
              <a:rPr lang="en-IN" dirty="0"/>
              <a:t>It encompasses fields as disparate as human palaeontology, evolutionary biology, human genetics, comparative anatomy and </a:t>
            </a:r>
            <a:r>
              <a:rPr lang="en-IN" dirty="0">
                <a:solidFill>
                  <a:srgbClr val="0070C0"/>
                </a:solidFill>
              </a:rPr>
              <a:t>physiology, primate behaviour, human behavioural ecology, and human biology. </a:t>
            </a:r>
          </a:p>
          <a:p>
            <a:pPr algn="just"/>
            <a:endParaRPr lang="en-IN" dirty="0">
              <a:solidFill>
                <a:srgbClr val="0070C0"/>
              </a:solidFill>
            </a:endParaRPr>
          </a:p>
          <a:p>
            <a:pPr algn="just"/>
            <a:r>
              <a:rPr lang="en-IN" dirty="0"/>
              <a:t>Human biology broadly covers the areas of modern human biological variation, human ecology, nutrition and demography.</a:t>
            </a:r>
          </a:p>
        </p:txBody>
      </p:sp>
      <p:pic>
        <p:nvPicPr>
          <p:cNvPr id="5" name="Picture 2"/>
          <p:cNvPicPr>
            <a:picLocks noChangeAspect="1" noChangeArrowheads="1"/>
          </p:cNvPicPr>
          <p:nvPr/>
        </p:nvPicPr>
        <p:blipFill>
          <a:blip r:embed="rId2" cstate="print"/>
          <a:srcRect/>
          <a:stretch>
            <a:fillRect/>
          </a:stretch>
        </p:blipFill>
        <p:spPr bwMode="auto">
          <a:xfrm>
            <a:off x="685800" y="5638800"/>
            <a:ext cx="7848600" cy="1237861"/>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1" dirty="0">
                <a:solidFill>
                  <a:schemeClr val="tx2">
                    <a:lumMod val="50000"/>
                  </a:schemeClr>
                </a:solidFill>
              </a:rPr>
              <a:t>Cultural Anthropology</a:t>
            </a:r>
            <a:endParaRPr lang="en-IN" sz="4000" b="1" dirty="0">
              <a:solidFill>
                <a:schemeClr val="tx2">
                  <a:lumMod val="50000"/>
                </a:schemeClr>
              </a:solidFill>
            </a:endParaRPr>
          </a:p>
        </p:txBody>
      </p:sp>
      <p:sp>
        <p:nvSpPr>
          <p:cNvPr id="3" name="Content Placeholder 2"/>
          <p:cNvSpPr>
            <a:spLocks noGrp="1"/>
          </p:cNvSpPr>
          <p:nvPr>
            <p:ph idx="1"/>
          </p:nvPr>
        </p:nvSpPr>
        <p:spPr>
          <a:xfrm>
            <a:off x="457200" y="1143000"/>
            <a:ext cx="8229600" cy="5105400"/>
          </a:xfrm>
        </p:spPr>
        <p:txBody>
          <a:bodyPr>
            <a:normAutofit fontScale="92500" lnSpcReduction="10000"/>
          </a:bodyPr>
          <a:lstStyle/>
          <a:p>
            <a:pPr algn="just"/>
            <a:r>
              <a:rPr lang="en-IN" dirty="0"/>
              <a:t>Cultural anthropology relates to the </a:t>
            </a:r>
            <a:r>
              <a:rPr lang="en-IN" dirty="0">
                <a:solidFill>
                  <a:srgbClr val="0070C0"/>
                </a:solidFill>
              </a:rPr>
              <a:t>coherence of cultures</a:t>
            </a:r>
            <a:r>
              <a:rPr lang="en-IN" dirty="0"/>
              <a:t>, including their rules of behaviour, language, material creations and ideas about the world. </a:t>
            </a:r>
          </a:p>
          <a:p>
            <a:pPr algn="just"/>
            <a:endParaRPr lang="en-IN" dirty="0"/>
          </a:p>
          <a:p>
            <a:pPr algn="just"/>
            <a:r>
              <a:rPr lang="en-US" dirty="0"/>
              <a:t>Cultural anthropology is concerned with </a:t>
            </a:r>
            <a:r>
              <a:rPr lang="en-US" dirty="0">
                <a:solidFill>
                  <a:srgbClr val="0070C0"/>
                </a:solidFill>
              </a:rPr>
              <a:t>universal variation in culture</a:t>
            </a:r>
            <a:r>
              <a:rPr lang="en-US" dirty="0"/>
              <a:t> in the past and present. </a:t>
            </a:r>
          </a:p>
          <a:p>
            <a:pPr algn="just"/>
            <a:endParaRPr lang="en-US" dirty="0"/>
          </a:p>
          <a:p>
            <a:pPr algn="just"/>
            <a:r>
              <a:rPr lang="en-US" dirty="0"/>
              <a:t>The term culture refers to customary ways of thinking and behaving of a particular population or society.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78AAEED5A4CF04CBC5250646B27184A" ma:contentTypeVersion="2" ma:contentTypeDescription="Create a new document." ma:contentTypeScope="" ma:versionID="87287876fde5fd11051c6dad2a1142fc">
  <xsd:schema xmlns:xsd="http://www.w3.org/2001/XMLSchema" xmlns:xs="http://www.w3.org/2001/XMLSchema" xmlns:p="http://schemas.microsoft.com/office/2006/metadata/properties" xmlns:ns2="cca209b4-5564-40de-9c5c-61802ab54d9a" targetNamespace="http://schemas.microsoft.com/office/2006/metadata/properties" ma:root="true" ma:fieldsID="1489c740147562f9fae2716b60859039" ns2:_="">
    <xsd:import namespace="cca209b4-5564-40de-9c5c-61802ab54d9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a209b4-5564-40de-9c5c-61802ab54d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3E4ED5-0839-40F8-B298-DDB4412E6A96}">
  <ds:schemaRefs>
    <ds:schemaRef ds:uri="http://schemas.microsoft.com/sharepoint/v3/contenttype/forms"/>
  </ds:schemaRefs>
</ds:datastoreItem>
</file>

<file path=customXml/itemProps2.xml><?xml version="1.0" encoding="utf-8"?>
<ds:datastoreItem xmlns:ds="http://schemas.openxmlformats.org/officeDocument/2006/customXml" ds:itemID="{FF1F0CDC-03A9-4730-BA5B-02BA87E4491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ADD9A0F-1C1F-4A81-A5A5-98E8197E5E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a209b4-5564-40de-9c5c-61802ab54d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24</TotalTime>
  <Words>1463</Words>
  <Application>Microsoft Office PowerPoint</Application>
  <PresentationFormat>On-screen Show (4:3)</PresentationFormat>
  <Paragraphs>114</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Times New Roman</vt:lpstr>
      <vt:lpstr>Office Theme</vt:lpstr>
      <vt:lpstr>Introduction to Anthropology</vt:lpstr>
      <vt:lpstr>What is Anthropology?</vt:lpstr>
      <vt:lpstr>PowerPoint Presentation</vt:lpstr>
      <vt:lpstr>Definition of Anthropology</vt:lpstr>
      <vt:lpstr>PowerPoint Presentation</vt:lpstr>
      <vt:lpstr>PowerPoint Presentation</vt:lpstr>
      <vt:lpstr>Sub-disciplines of anthropology</vt:lpstr>
      <vt:lpstr>Biological Anthropology</vt:lpstr>
      <vt:lpstr>Cultural Anthropology</vt:lpstr>
      <vt:lpstr>PowerPoint Presentation</vt:lpstr>
      <vt:lpstr>Social Anthropology</vt:lpstr>
      <vt:lpstr>Archeological Anthropology </vt:lpstr>
      <vt:lpstr>Linguistic Anthropology</vt:lpstr>
      <vt:lpstr>PowerPoint Presentation</vt:lpstr>
      <vt:lpstr>Applied Anthropology</vt:lpstr>
      <vt:lpstr>PowerPoint Presentation</vt:lpstr>
      <vt:lpstr>Anthropology and other disciplines </vt:lpstr>
      <vt:lpstr>PowerPoint Presentation</vt:lpstr>
      <vt:lpstr>PowerPoint Presentation</vt:lpstr>
      <vt:lpstr>Business Anthropology</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Anthropology</dc:title>
  <dc:creator>Madhulika</dc:creator>
  <cp:lastModifiedBy>Naveen Cherupelly</cp:lastModifiedBy>
  <cp:revision>50</cp:revision>
  <dcterms:created xsi:type="dcterms:W3CDTF">2018-08-01T17:40:37Z</dcterms:created>
  <dcterms:modified xsi:type="dcterms:W3CDTF">2023-05-10T11:22:45Z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0x010100C78AAEED5A4CF04CBC5250646B27184A</vt:lpwstr>
  </property>
</Properties>
</file>