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59" r:id="rId5"/>
    <p:sldId id="260" r:id="rId6"/>
    <p:sldId id="261" r:id="rId7"/>
    <p:sldId id="263" r:id="rId8"/>
    <p:sldId id="264" r:id="rId9"/>
    <p:sldId id="266" r:id="rId10"/>
    <p:sldId id="267"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Cherupelly" userId="15d89d310a7a582e" providerId="LiveId" clId="{B6A4987D-84FA-4110-BE47-31CE65604B95}"/>
    <pc:docChg chg="modSld">
      <pc:chgData name="Naveen Cherupelly" userId="15d89d310a7a582e" providerId="LiveId" clId="{B6A4987D-84FA-4110-BE47-31CE65604B95}" dt="2023-05-12T05:53:51.801" v="46" actId="2710"/>
      <pc:docMkLst>
        <pc:docMk/>
      </pc:docMkLst>
      <pc:sldChg chg="modSp mod">
        <pc:chgData name="Naveen Cherupelly" userId="15d89d310a7a582e" providerId="LiveId" clId="{B6A4987D-84FA-4110-BE47-31CE65604B95}" dt="2023-05-12T05:49:22.548" v="11" actId="12"/>
        <pc:sldMkLst>
          <pc:docMk/>
          <pc:sldMk cId="2382519448" sldId="257"/>
        </pc:sldMkLst>
        <pc:spChg chg="mod">
          <ac:chgData name="Naveen Cherupelly" userId="15d89d310a7a582e" providerId="LiveId" clId="{B6A4987D-84FA-4110-BE47-31CE65604B95}" dt="2023-05-12T05:49:22.548" v="11" actId="12"/>
          <ac:spMkLst>
            <pc:docMk/>
            <pc:sldMk cId="2382519448" sldId="257"/>
            <ac:spMk id="3" creationId="{2234E270-4A1A-AD79-A23C-458627BD4CD7}"/>
          </ac:spMkLst>
        </pc:spChg>
      </pc:sldChg>
      <pc:sldChg chg="modSp mod">
        <pc:chgData name="Naveen Cherupelly" userId="15d89d310a7a582e" providerId="LiveId" clId="{B6A4987D-84FA-4110-BE47-31CE65604B95}" dt="2023-05-12T05:50:11.237" v="24" actId="123"/>
        <pc:sldMkLst>
          <pc:docMk/>
          <pc:sldMk cId="2086776546" sldId="258"/>
        </pc:sldMkLst>
        <pc:spChg chg="mod">
          <ac:chgData name="Naveen Cherupelly" userId="15d89d310a7a582e" providerId="LiveId" clId="{B6A4987D-84FA-4110-BE47-31CE65604B95}" dt="2023-05-12T05:50:11.237" v="24" actId="123"/>
          <ac:spMkLst>
            <pc:docMk/>
            <pc:sldMk cId="2086776546" sldId="258"/>
            <ac:spMk id="3" creationId="{3DFCD963-E71B-E701-034B-CFFE3FE8B4AE}"/>
          </ac:spMkLst>
        </pc:spChg>
      </pc:sldChg>
      <pc:sldChg chg="modSp mod">
        <pc:chgData name="Naveen Cherupelly" userId="15d89d310a7a582e" providerId="LiveId" clId="{B6A4987D-84FA-4110-BE47-31CE65604B95}" dt="2023-05-12T05:50:53.338" v="35" actId="12"/>
        <pc:sldMkLst>
          <pc:docMk/>
          <pc:sldMk cId="408283619" sldId="259"/>
        </pc:sldMkLst>
        <pc:spChg chg="mod">
          <ac:chgData name="Naveen Cherupelly" userId="15d89d310a7a582e" providerId="LiveId" clId="{B6A4987D-84FA-4110-BE47-31CE65604B95}" dt="2023-05-12T05:50:53.338" v="35" actId="12"/>
          <ac:spMkLst>
            <pc:docMk/>
            <pc:sldMk cId="408283619" sldId="259"/>
            <ac:spMk id="3" creationId="{6B93DDE2-1728-C055-724D-64219BBA468A}"/>
          </ac:spMkLst>
        </pc:spChg>
      </pc:sldChg>
      <pc:sldChg chg="modSp mod">
        <pc:chgData name="Naveen Cherupelly" userId="15d89d310a7a582e" providerId="LiveId" clId="{B6A4987D-84FA-4110-BE47-31CE65604B95}" dt="2023-05-12T05:53:51.801" v="46" actId="2710"/>
        <pc:sldMkLst>
          <pc:docMk/>
          <pc:sldMk cId="1561057303" sldId="260"/>
        </pc:sldMkLst>
        <pc:spChg chg="mod">
          <ac:chgData name="Naveen Cherupelly" userId="15d89d310a7a582e" providerId="LiveId" clId="{B6A4987D-84FA-4110-BE47-31CE65604B95}" dt="2023-05-12T05:53:51.801" v="46" actId="2710"/>
          <ac:spMkLst>
            <pc:docMk/>
            <pc:sldMk cId="1561057303" sldId="260"/>
            <ac:spMk id="3" creationId="{16055259-820D-F2FC-51D8-4FED5A4AD8A2}"/>
          </ac:spMkLst>
        </pc:spChg>
      </pc:sldChg>
    </pc:docChg>
  </pc:docChgLst>
  <pc:docChgLst>
    <pc:chgData name="Naveen Cherupelly" userId="15d89d310a7a582e" providerId="LiveId" clId="{CDC203D6-4278-478D-91E7-AE71A8AE0896}"/>
    <pc:docChg chg="modSld">
      <pc:chgData name="Naveen Cherupelly" userId="15d89d310a7a582e" providerId="LiveId" clId="{CDC203D6-4278-478D-91E7-AE71A8AE0896}" dt="2023-05-31T08:26:12.554" v="0" actId="1076"/>
      <pc:docMkLst>
        <pc:docMk/>
      </pc:docMkLst>
      <pc:sldChg chg="modSp mod">
        <pc:chgData name="Naveen Cherupelly" userId="15d89d310a7a582e" providerId="LiveId" clId="{CDC203D6-4278-478D-91E7-AE71A8AE0896}" dt="2023-05-31T08:26:12.554" v="0" actId="1076"/>
        <pc:sldMkLst>
          <pc:docMk/>
          <pc:sldMk cId="2187876684" sldId="265"/>
        </pc:sldMkLst>
        <pc:spChg chg="mod">
          <ac:chgData name="Naveen Cherupelly" userId="15d89d310a7a582e" providerId="LiveId" clId="{CDC203D6-4278-478D-91E7-AE71A8AE0896}" dt="2023-05-31T08:26:12.554" v="0" actId="1076"/>
          <ac:spMkLst>
            <pc:docMk/>
            <pc:sldMk cId="2187876684" sldId="265"/>
            <ac:spMk id="3" creationId="{F7D7AA6F-EF10-1924-1C62-E5F7DE67C8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8BE8-BAFD-5C5B-756C-FBB0F4A49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7BFFBE-3EBE-E906-998D-ACF37DEDB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7E1096-27B4-7E90-9BB0-8AB745D8A005}"/>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5" name="Footer Placeholder 4">
            <a:extLst>
              <a:ext uri="{FF2B5EF4-FFF2-40B4-BE49-F238E27FC236}">
                <a16:creationId xmlns:a16="http://schemas.microsoft.com/office/drawing/2014/main" id="{C165FF3D-C5C1-07DB-C7B5-41BCBE858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9B7DD-A669-87BA-1963-5D1BF50A9852}"/>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317526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DACD-C23E-559A-D680-FD71EA915D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6821FD-3054-B65F-41A0-A4139244A4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6BD4E-9327-DEC6-0DCE-EB31191E1A4F}"/>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5" name="Footer Placeholder 4">
            <a:extLst>
              <a:ext uri="{FF2B5EF4-FFF2-40B4-BE49-F238E27FC236}">
                <a16:creationId xmlns:a16="http://schemas.microsoft.com/office/drawing/2014/main" id="{ED9BEEEC-24D6-DEEC-A04E-CE3571553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7388BD-C007-3350-F2BE-7538BC5EFB95}"/>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166626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C1D258-CE4A-061B-D1F8-34F259B98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4B9C8F-A4E4-39C0-890A-37FB04422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61A49-AA38-1BEE-4209-79657BEB226D}"/>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5" name="Footer Placeholder 4">
            <a:extLst>
              <a:ext uri="{FF2B5EF4-FFF2-40B4-BE49-F238E27FC236}">
                <a16:creationId xmlns:a16="http://schemas.microsoft.com/office/drawing/2014/main" id="{026C2934-4F7F-F9BF-DCB9-A18413DCC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5BFB51-3A84-5E81-0E2D-C75E3A3E0128}"/>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80069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71F9-961C-8B16-7CD4-0A660F6A4B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F926C-E86D-28B9-036E-F014039238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E9CF9C-2003-0616-9579-E374CC14BD07}"/>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5" name="Footer Placeholder 4">
            <a:extLst>
              <a:ext uri="{FF2B5EF4-FFF2-40B4-BE49-F238E27FC236}">
                <a16:creationId xmlns:a16="http://schemas.microsoft.com/office/drawing/2014/main" id="{E23802B0-6305-F6A1-A8EB-35E4B86B0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68C39-B7C1-82E8-20F4-EFE1E4FD8249}"/>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264933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02B6-FCC3-BAF6-AC4E-59A861F8A1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F984C2-5C5A-0C7D-171D-BC8E093E4A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EAEF9-C322-71BC-5DDF-21EC5A2451FE}"/>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5" name="Footer Placeholder 4">
            <a:extLst>
              <a:ext uri="{FF2B5EF4-FFF2-40B4-BE49-F238E27FC236}">
                <a16:creationId xmlns:a16="http://schemas.microsoft.com/office/drawing/2014/main" id="{CBB0A14C-ED62-FFC6-1A9A-373B46547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8F74F3-1D0F-CFE5-372E-837645E482A9}"/>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13915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A9E8-D6F7-880A-F36C-9C87303BB9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4B22B2-EA6B-AFEA-B09B-96948004F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833B1D-8D63-E78E-0415-7FFBC0550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50BAED-2356-B6DD-7C8A-06EE2E3C8FE2}"/>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6" name="Footer Placeholder 5">
            <a:extLst>
              <a:ext uri="{FF2B5EF4-FFF2-40B4-BE49-F238E27FC236}">
                <a16:creationId xmlns:a16="http://schemas.microsoft.com/office/drawing/2014/main" id="{4FA05563-7CB3-AAF0-1030-6A756CD0FE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0FC8A-CDEB-820A-CE99-6D0B9DE655F6}"/>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113220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E399-8A34-6442-D5A0-F159602C5E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412FAC-3748-E79C-AA53-731598D86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08837-F20E-414F-3B2E-AC8C42A3D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0CE2A5-5C45-AA99-7644-08693E7AC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C41EAA-E8AD-C79D-CCE2-390086FB5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A88C8F-ABE6-DFC3-F9F9-F7367723AAAD}"/>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8" name="Footer Placeholder 7">
            <a:extLst>
              <a:ext uri="{FF2B5EF4-FFF2-40B4-BE49-F238E27FC236}">
                <a16:creationId xmlns:a16="http://schemas.microsoft.com/office/drawing/2014/main" id="{33DD58C6-87AD-A6A5-7BFA-50CE792F32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8D06AD-D1A1-0905-D350-046C9482E43B}"/>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362481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88E3-6365-B801-2C2A-C2E0DC47A1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9F2486-A69C-5248-CD40-01416DA5BD03}"/>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4" name="Footer Placeholder 3">
            <a:extLst>
              <a:ext uri="{FF2B5EF4-FFF2-40B4-BE49-F238E27FC236}">
                <a16:creationId xmlns:a16="http://schemas.microsoft.com/office/drawing/2014/main" id="{A68AA38E-4E3F-3347-898F-58303AED3C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1FDC22-3776-1A01-F75A-6896FEC14776}"/>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27269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C2FEA1-0D4B-3C00-FEF7-54BF9AECE941}"/>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3" name="Footer Placeholder 2">
            <a:extLst>
              <a:ext uri="{FF2B5EF4-FFF2-40B4-BE49-F238E27FC236}">
                <a16:creationId xmlns:a16="http://schemas.microsoft.com/office/drawing/2014/main" id="{F173B50D-359D-2A37-F109-4C15CD4087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90CE82-61FF-EF52-66D8-E8A843E34566}"/>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14282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2F06-6DE6-2029-BE74-23D0068EF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74A27-9718-F840-1109-1124CB203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1163D7-B23F-2833-CD12-7CC2CCC1A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2F544-1928-0732-2172-BC460B30DFD9}"/>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6" name="Footer Placeholder 5">
            <a:extLst>
              <a:ext uri="{FF2B5EF4-FFF2-40B4-BE49-F238E27FC236}">
                <a16:creationId xmlns:a16="http://schemas.microsoft.com/office/drawing/2014/main" id="{5CB695D0-47AD-C9B1-E469-9F129026F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4D9F39-3D94-32EC-67BD-A27BABE8B0D7}"/>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126873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90B5-66FC-3682-D035-066E5E5AE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60994B-21B0-BCAC-0171-6413AB599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C6EF85-AF9A-48C2-A740-0F1C17DC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50F0B-6350-8149-FA8C-AB20A32965B4}"/>
              </a:ext>
            </a:extLst>
          </p:cNvPr>
          <p:cNvSpPr>
            <a:spLocks noGrp="1"/>
          </p:cNvSpPr>
          <p:nvPr>
            <p:ph type="dt" sz="half" idx="10"/>
          </p:nvPr>
        </p:nvSpPr>
        <p:spPr/>
        <p:txBody>
          <a:bodyPr/>
          <a:lstStyle/>
          <a:p>
            <a:fld id="{D1015087-F378-4382-BD25-F3F78A05EE71}" type="datetimeFigureOut">
              <a:rPr lang="en-IN" smtClean="0"/>
              <a:t>31-05-2023</a:t>
            </a:fld>
            <a:endParaRPr lang="en-IN"/>
          </a:p>
        </p:txBody>
      </p:sp>
      <p:sp>
        <p:nvSpPr>
          <p:cNvPr id="6" name="Footer Placeholder 5">
            <a:extLst>
              <a:ext uri="{FF2B5EF4-FFF2-40B4-BE49-F238E27FC236}">
                <a16:creationId xmlns:a16="http://schemas.microsoft.com/office/drawing/2014/main" id="{B930FF61-F086-703D-7ED7-CB815A48D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F56861-6C15-3A24-1B86-3964FF7D9D58}"/>
              </a:ext>
            </a:extLst>
          </p:cNvPr>
          <p:cNvSpPr>
            <a:spLocks noGrp="1"/>
          </p:cNvSpPr>
          <p:nvPr>
            <p:ph type="sldNum" sz="quarter" idx="12"/>
          </p:nvPr>
        </p:nvSpPr>
        <p:spPr/>
        <p:txBody>
          <a:bodyPr/>
          <a:lstStyle/>
          <a:p>
            <a:fld id="{26243C1B-0ACC-4665-A179-F0506C356FA9}" type="slidenum">
              <a:rPr lang="en-IN" smtClean="0"/>
              <a:t>‹#›</a:t>
            </a:fld>
            <a:endParaRPr lang="en-IN"/>
          </a:p>
        </p:txBody>
      </p:sp>
    </p:spTree>
    <p:extLst>
      <p:ext uri="{BB962C8B-B14F-4D97-AF65-F5344CB8AC3E}">
        <p14:creationId xmlns:p14="http://schemas.microsoft.com/office/powerpoint/2010/main" val="347729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816A1-D59B-974E-72B6-BF4FD7729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67D16C-AD8A-1C9B-AFCD-DBA2F0DB9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9DA5E-BC56-A8C3-C201-62B7D81334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15087-F378-4382-BD25-F3F78A05EE71}" type="datetimeFigureOut">
              <a:rPr lang="en-IN" smtClean="0"/>
              <a:t>31-05-2023</a:t>
            </a:fld>
            <a:endParaRPr lang="en-IN"/>
          </a:p>
        </p:txBody>
      </p:sp>
      <p:sp>
        <p:nvSpPr>
          <p:cNvPr id="5" name="Footer Placeholder 4">
            <a:extLst>
              <a:ext uri="{FF2B5EF4-FFF2-40B4-BE49-F238E27FC236}">
                <a16:creationId xmlns:a16="http://schemas.microsoft.com/office/drawing/2014/main" id="{85F8A0B8-4F6C-C192-9B5E-F391C3C98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49DB53-F7DA-ED24-83A0-7200EAC01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3C1B-0ACC-4665-A179-F0506C356FA9}" type="slidenum">
              <a:rPr lang="en-IN" smtClean="0"/>
              <a:t>‹#›</a:t>
            </a:fld>
            <a:endParaRPr lang="en-IN"/>
          </a:p>
        </p:txBody>
      </p:sp>
    </p:spTree>
    <p:extLst>
      <p:ext uri="{BB962C8B-B14F-4D97-AF65-F5344CB8AC3E}">
        <p14:creationId xmlns:p14="http://schemas.microsoft.com/office/powerpoint/2010/main" val="117581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4E270-4A1A-AD79-A23C-458627BD4CD7}"/>
              </a:ext>
            </a:extLst>
          </p:cNvPr>
          <p:cNvSpPr txBox="1"/>
          <p:nvPr/>
        </p:nvSpPr>
        <p:spPr>
          <a:xfrm>
            <a:off x="1232452" y="473048"/>
            <a:ext cx="10270435" cy="502855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Social change is a change in the social structures and functions of those Structures. The term social change is also used to indicate the changes that take place in human interactions and interrelations. For example Change in Structure and Functions of family (Joint to Nuclear Structure of Family and Change in functions of family).</a:t>
            </a:r>
          </a:p>
          <a:p>
            <a:pPr marL="285750" indent="-285750" algn="just">
              <a:lnSpc>
                <a:spcPct val="150000"/>
              </a:lnSpc>
              <a:buFont typeface="Wingdings" panose="05000000000000000000" pitchFamily="2" charset="2"/>
              <a:buChar char="Ø"/>
            </a:pPr>
            <a:r>
              <a:rPr lang="en-US" b="0" i="0" dirty="0">
                <a:solidFill>
                  <a:srgbClr val="303030"/>
                </a:solidFill>
                <a:effectLst/>
                <a:latin typeface="Times New Roman" panose="02020603050405020304" pitchFamily="18" charset="0"/>
                <a:cs typeface="Times New Roman" panose="02020603050405020304" pitchFamily="18" charset="0"/>
              </a:rPr>
              <a:t>For</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Maciver</a:t>
            </a:r>
            <a:r>
              <a:rPr lang="en-US" b="1" i="0" dirty="0">
                <a:solidFill>
                  <a:srgbClr val="FF0000"/>
                </a:solidFill>
                <a:effectLst/>
                <a:latin typeface="Times New Roman" panose="02020603050405020304" pitchFamily="18" charset="0"/>
                <a:cs typeface="Times New Roman" panose="02020603050405020304" pitchFamily="18" charset="0"/>
              </a:rPr>
              <a:t> and Page, </a:t>
            </a:r>
            <a:r>
              <a:rPr lang="en-US" b="0" i="0" dirty="0">
                <a:solidFill>
                  <a:srgbClr val="303030"/>
                </a:solidFill>
                <a:effectLst/>
                <a:latin typeface="Times New Roman" panose="02020603050405020304" pitchFamily="18" charset="0"/>
                <a:cs typeface="Times New Roman" panose="02020603050405020304" pitchFamily="18" charset="0"/>
              </a:rPr>
              <a:t>Society is a web of social relationships and hence social change means change in the system of social relationships. These are understood in terms of social processes and social interactions and social organization.</a:t>
            </a:r>
          </a:p>
          <a:p>
            <a:pPr marL="285750" indent="-285750" algn="just">
              <a:lnSpc>
                <a:spcPct val="150000"/>
              </a:lnSpc>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Auguste Comte</a:t>
            </a:r>
            <a:r>
              <a:rPr lang="en-US" b="1" i="0" dirty="0">
                <a:solidFill>
                  <a:srgbClr val="303030"/>
                </a:solidFill>
                <a:effectLst/>
                <a:latin typeface="Times New Roman" panose="02020603050405020304" pitchFamily="18" charset="0"/>
                <a:cs typeface="Times New Roman" panose="02020603050405020304" pitchFamily="18" charset="0"/>
              </a:rPr>
              <a:t> t</a:t>
            </a:r>
            <a:r>
              <a:rPr lang="en-US" b="0" i="0" dirty="0">
                <a:solidFill>
                  <a:srgbClr val="303030"/>
                </a:solidFill>
                <a:effectLst/>
                <a:latin typeface="Times New Roman" panose="02020603050405020304" pitchFamily="18" charset="0"/>
                <a:cs typeface="Times New Roman" panose="02020603050405020304" pitchFamily="18" charset="0"/>
              </a:rPr>
              <a:t>he father of Sociology has posed two problems- the question of social statics and the question of social dynamics, what is and how it changes. The sociologists not only outline the structure of the society but also seek to know its causes also.</a:t>
            </a:r>
          </a:p>
          <a:p>
            <a:pPr marL="285750" indent="-285750" algn="just">
              <a:lnSpc>
                <a:spcPct val="150000"/>
              </a:lnSpc>
              <a:buFont typeface="Wingdings" panose="05000000000000000000" pitchFamily="2" charset="2"/>
              <a:buChar char="Ø"/>
            </a:pPr>
            <a:r>
              <a:rPr lang="en-US" b="1" i="0" dirty="0">
                <a:solidFill>
                  <a:srgbClr val="303030"/>
                </a:solidFill>
                <a:effectLst/>
                <a:latin typeface="Times New Roman" panose="02020603050405020304" pitchFamily="18" charset="0"/>
                <a:cs typeface="Times New Roman" panose="02020603050405020304" pitchFamily="18" charset="0"/>
              </a:rPr>
              <a:t>According to </a:t>
            </a:r>
            <a:r>
              <a:rPr lang="en-US" b="1" i="0" dirty="0">
                <a:solidFill>
                  <a:srgbClr val="FF0000"/>
                </a:solidFill>
                <a:effectLst/>
                <a:latin typeface="Times New Roman" panose="02020603050405020304" pitchFamily="18" charset="0"/>
                <a:cs typeface="Times New Roman" panose="02020603050405020304" pitchFamily="18" charset="0"/>
              </a:rPr>
              <a:t>Morris Ginsberg </a:t>
            </a:r>
            <a:r>
              <a:rPr lang="en-US" b="0" i="0" dirty="0">
                <a:solidFill>
                  <a:srgbClr val="303030"/>
                </a:solidFill>
                <a:effectLst/>
                <a:latin typeface="Times New Roman" panose="02020603050405020304" pitchFamily="18" charset="0"/>
                <a:cs typeface="Times New Roman" panose="02020603050405020304" pitchFamily="18" charset="0"/>
              </a:rPr>
              <a:t>social change is a change in the social structure.</a:t>
            </a:r>
          </a:p>
          <a:p>
            <a:pPr algn="just">
              <a:lnSpc>
                <a:spcPct val="150000"/>
              </a:lnSpc>
            </a:pPr>
            <a:r>
              <a:rPr lang="en-US" b="0" i="0" dirty="0">
                <a:solidFill>
                  <a:srgbClr val="303030"/>
                </a:solidFill>
                <a:effectLst/>
                <a:latin typeface="Times New Roman" panose="02020603050405020304" pitchFamily="18" charset="0"/>
                <a:cs typeface="Times New Roman" panose="02020603050405020304" pitchFamily="18" charset="0"/>
              </a:rPr>
              <a:t>Change is the law of nature. What is today shall be different from what it would be tomorrow.  The social structure is subject to incessant change..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519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C930D0-9180-3AE5-04B1-C9113C12C48A}"/>
              </a:ext>
            </a:extLst>
          </p:cNvPr>
          <p:cNvPicPr>
            <a:picLocks noChangeAspect="1"/>
          </p:cNvPicPr>
          <p:nvPr/>
        </p:nvPicPr>
        <p:blipFill>
          <a:blip r:embed="rId2"/>
          <a:stretch>
            <a:fillRect/>
          </a:stretch>
        </p:blipFill>
        <p:spPr>
          <a:xfrm>
            <a:off x="1157812" y="1184715"/>
            <a:ext cx="9876376" cy="4488569"/>
          </a:xfrm>
          <a:prstGeom prst="rect">
            <a:avLst/>
          </a:prstGeom>
        </p:spPr>
      </p:pic>
    </p:spTree>
    <p:extLst>
      <p:ext uri="{BB962C8B-B14F-4D97-AF65-F5344CB8AC3E}">
        <p14:creationId xmlns:p14="http://schemas.microsoft.com/office/powerpoint/2010/main" val="86032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90CCBA-723D-CFD0-26A3-E8D5DBB02501}"/>
              </a:ext>
            </a:extLst>
          </p:cNvPr>
          <p:cNvPicPr>
            <a:picLocks noChangeAspect="1"/>
          </p:cNvPicPr>
          <p:nvPr/>
        </p:nvPicPr>
        <p:blipFill>
          <a:blip r:embed="rId2"/>
          <a:stretch>
            <a:fillRect/>
          </a:stretch>
        </p:blipFill>
        <p:spPr>
          <a:xfrm>
            <a:off x="1119709" y="1702920"/>
            <a:ext cx="9952582" cy="3452159"/>
          </a:xfrm>
          <a:prstGeom prst="rect">
            <a:avLst/>
          </a:prstGeom>
        </p:spPr>
      </p:pic>
    </p:spTree>
    <p:extLst>
      <p:ext uri="{BB962C8B-B14F-4D97-AF65-F5344CB8AC3E}">
        <p14:creationId xmlns:p14="http://schemas.microsoft.com/office/powerpoint/2010/main" val="318186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D7AA6F-EF10-1924-1C62-E5F7DE67C817}"/>
              </a:ext>
            </a:extLst>
          </p:cNvPr>
          <p:cNvSpPr txBox="1"/>
          <p:nvPr/>
        </p:nvSpPr>
        <p:spPr>
          <a:xfrm>
            <a:off x="404191" y="446029"/>
            <a:ext cx="11383618" cy="6204776"/>
          </a:xfrm>
          <a:prstGeom prst="rect">
            <a:avLst/>
          </a:prstGeom>
          <a:noFill/>
        </p:spPr>
        <p:txBody>
          <a:bodyPr wrap="square">
            <a:spAutoFit/>
          </a:bodyPr>
          <a:lstStyle/>
          <a:p>
            <a:endParaRPr lang="en-IN" dirty="0"/>
          </a:p>
          <a:p>
            <a:pPr algn="just">
              <a:lnSpc>
                <a:spcPct val="115000"/>
              </a:lnSpc>
              <a:spcAft>
                <a:spcPts val="2035"/>
              </a:spcAft>
            </a:pPr>
            <a:r>
              <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Inevitable</a:t>
            </a:r>
            <a:endParaRPr lang="en-IN" sz="16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2035"/>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mentioned earlier, social change is a phenomenon tied to the very root of human society, therefore it is inevitable and unavoidable. Social change may take place without society being acutely aware of the process.</a:t>
            </a:r>
          </a:p>
          <a:p>
            <a:pPr algn="just">
              <a:lnSpc>
                <a:spcPct val="115000"/>
              </a:lnSpc>
              <a:spcAft>
                <a:spcPts val="2035"/>
              </a:spcAft>
            </a:pPr>
            <a:r>
              <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Ubiquitous</a:t>
            </a:r>
            <a:endParaRPr lang="en-IN"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effectLst/>
                <a:latin typeface="Times New Roman" panose="02020603050405020304" pitchFamily="18" charset="0"/>
                <a:ea typeface="Times New Roman" panose="02020603050405020304" pitchFamily="18" charset="0"/>
              </a:rPr>
              <a:t>Social change is not a concept tied down to one society, it is not unique to particular geographical locations or subsets of society but occurs across all societies. No society remains static and unchanging</a:t>
            </a:r>
          </a:p>
          <a:p>
            <a:endPar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2035"/>
              </a:spcAft>
            </a:pPr>
            <a:r>
              <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Multi-leveled</a:t>
            </a:r>
            <a:endParaRPr lang="en-IN"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effectLst/>
                <a:latin typeface="Times New Roman" panose="02020603050405020304" pitchFamily="18" charset="0"/>
                <a:ea typeface="Times New Roman" panose="02020603050405020304" pitchFamily="18" charset="0"/>
              </a:rPr>
              <a:t>As discussed above, change occurs both on a micro and macro level. Certain definitions of social change look at the concept to understand how social structures evolve and introduce new social institutions. </a:t>
            </a:r>
          </a:p>
          <a:p>
            <a:endPar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2035"/>
              </a:spcAft>
            </a:pPr>
            <a:r>
              <a:rPr lang="en-US" sz="1600" b="1" dirty="0">
                <a:solidFill>
                  <a:srgbClr val="FF0000"/>
                </a:solidFill>
                <a:effectLst/>
                <a:latin typeface="Bookman Old Style" panose="02050604050505020204" pitchFamily="18" charset="0"/>
                <a:ea typeface="Times New Roman" panose="02020603050405020304" pitchFamily="18" charset="0"/>
                <a:cs typeface="Times New Roman" panose="02020603050405020304" pitchFamily="18" charset="0"/>
              </a:rPr>
              <a:t>Contagious</a:t>
            </a:r>
            <a:endParaRPr lang="en-IN" sz="16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15000"/>
              </a:lnSpc>
              <a:spcAft>
                <a:spcPts val="2035"/>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Especially in the present day, given how interwoven and connected one society is with another, social change is contagious in the sense that change in one society can inflict change in another.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8787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E93D6-5480-F2D6-42C2-6491CD3EC469}"/>
              </a:ext>
            </a:extLst>
          </p:cNvPr>
          <p:cNvPicPr>
            <a:picLocks noChangeAspect="1"/>
          </p:cNvPicPr>
          <p:nvPr/>
        </p:nvPicPr>
        <p:blipFill>
          <a:blip r:embed="rId2"/>
          <a:stretch>
            <a:fillRect/>
          </a:stretch>
        </p:blipFill>
        <p:spPr>
          <a:xfrm>
            <a:off x="3024874" y="1257112"/>
            <a:ext cx="6142252" cy="4343776"/>
          </a:xfrm>
          <a:prstGeom prst="rect">
            <a:avLst/>
          </a:prstGeom>
        </p:spPr>
      </p:pic>
    </p:spTree>
    <p:extLst>
      <p:ext uri="{BB962C8B-B14F-4D97-AF65-F5344CB8AC3E}">
        <p14:creationId xmlns:p14="http://schemas.microsoft.com/office/powerpoint/2010/main" val="99650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FCD963-E71B-E701-034B-CFFE3FE8B4AE}"/>
              </a:ext>
            </a:extLst>
          </p:cNvPr>
          <p:cNvSpPr txBox="1"/>
          <p:nvPr/>
        </p:nvSpPr>
        <p:spPr>
          <a:xfrm>
            <a:off x="940904" y="498976"/>
            <a:ext cx="10363200" cy="5355312"/>
          </a:xfrm>
          <a:prstGeom prst="rect">
            <a:avLst/>
          </a:prstGeom>
          <a:noFill/>
        </p:spPr>
        <p:txBody>
          <a:bodyPr wrap="square">
            <a:spAutoFit/>
          </a:bodyPr>
          <a:lstStyle/>
          <a:p>
            <a:pPr>
              <a:lnSpc>
                <a:spcPct val="150000"/>
              </a:lnSpc>
            </a:pPr>
            <a:r>
              <a:rPr lang="en-US" b="1" dirty="0">
                <a:solidFill>
                  <a:srgbClr val="FF0000"/>
                </a:solidFill>
                <a:latin typeface="Times New Roman" panose="02020603050405020304" pitchFamily="18" charset="0"/>
                <a:cs typeface="Times New Roman" panose="02020603050405020304" pitchFamily="18" charset="0"/>
              </a:rPr>
              <a:t>Forms of Social Change</a:t>
            </a:r>
          </a:p>
          <a:p>
            <a:pPr>
              <a:lnSpc>
                <a:spcPct val="150000"/>
              </a:lnSpc>
            </a:pPr>
            <a:r>
              <a:rPr lang="en-US" dirty="0">
                <a:latin typeface="Times New Roman" panose="02020603050405020304" pitchFamily="18" charset="0"/>
                <a:cs typeface="Times New Roman" panose="02020603050405020304" pitchFamily="18" charset="0"/>
              </a:rPr>
              <a:t>Generally social change occurs in two forms.</a:t>
            </a:r>
          </a:p>
          <a:p>
            <a:pPr algn="just">
              <a:lnSpc>
                <a:spcPct val="150000"/>
              </a:lnSpc>
            </a:pPr>
            <a:r>
              <a:rPr lang="en-US" b="1" dirty="0">
                <a:solidFill>
                  <a:srgbClr val="FF0000"/>
                </a:solidFill>
                <a:latin typeface="Times New Roman" panose="02020603050405020304" pitchFamily="18" charset="0"/>
                <a:cs typeface="Times New Roman" panose="02020603050405020304" pitchFamily="18" charset="0"/>
              </a:rPr>
              <a:t>Change in the system</a:t>
            </a:r>
            <a:r>
              <a:rPr lang="en-US" dirty="0">
                <a:latin typeface="Times New Roman" panose="02020603050405020304" pitchFamily="18" charset="0"/>
                <a:cs typeface="Times New Roman" panose="02020603050405020304" pitchFamily="18" charset="0"/>
              </a:rPr>
              <a:t>:- It means all the small changes occurring in the system come under this form of social change. Karl Marx has described it in the form of quantitative changes. Such changes keep going on in all the societies like premature communism, ancient society, similarly plenty of changes coming up in modern societies in all areas are the ways of change in the system. Given so much importance to children and women in today’s family, is indicator of change in relations. Parsons has also talked about such kind of change.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FF0000"/>
                </a:solidFill>
                <a:effectLst/>
                <a:latin typeface="Times New Roman" panose="02020603050405020304" pitchFamily="18" charset="0"/>
                <a:cs typeface="Times New Roman" panose="02020603050405020304" pitchFamily="18" charset="0"/>
              </a:rPr>
              <a:t>Change of the system</a:t>
            </a:r>
            <a:r>
              <a:rPr lang="en-US" b="1" i="0" dirty="0">
                <a:solidFill>
                  <a:srgbClr val="303030"/>
                </a:solidFill>
                <a:effectLst/>
                <a:latin typeface="Times New Roman" panose="02020603050405020304" pitchFamily="18" charset="0"/>
                <a:cs typeface="Times New Roman" panose="02020603050405020304" pitchFamily="18" charset="0"/>
              </a:rPr>
              <a:t>:- </a:t>
            </a:r>
            <a:r>
              <a:rPr lang="en-US" b="0" i="0" dirty="0">
                <a:solidFill>
                  <a:srgbClr val="303030"/>
                </a:solidFill>
                <a:effectLst/>
                <a:latin typeface="Times New Roman" panose="02020603050405020304" pitchFamily="18" charset="0"/>
                <a:cs typeface="Times New Roman" panose="02020603050405020304" pitchFamily="18" charset="0"/>
              </a:rPr>
              <a:t>Though, this form of change, brings change in the whole system, for </a:t>
            </a:r>
            <a:r>
              <a:rPr lang="en-US" b="0" i="0" dirty="0" err="1">
                <a:solidFill>
                  <a:srgbClr val="303030"/>
                </a:solidFill>
                <a:effectLst/>
                <a:latin typeface="Times New Roman" panose="02020603050405020304" pitchFamily="18" charset="0"/>
                <a:cs typeface="Times New Roman" panose="02020603050405020304" pitchFamily="18" charset="0"/>
              </a:rPr>
              <a:t>eg</a:t>
            </a:r>
            <a:r>
              <a:rPr lang="en-US" b="0" i="0" dirty="0">
                <a:solidFill>
                  <a:srgbClr val="303030"/>
                </a:solidFill>
                <a:effectLst/>
                <a:latin typeface="Times New Roman" panose="02020603050405020304" pitchFamily="18" charset="0"/>
                <a:cs typeface="Times New Roman" panose="02020603050405020304" pitchFamily="18" charset="0"/>
              </a:rPr>
              <a:t> the qualitative change explained by Karl Marx described, this kind of change, because under qualitative change, the whole system is replaced by another system. Similarly, if it happens that in India, caste system in completely abolished and absolute class system is established then it would be said to be change of the system.</a:t>
            </a:r>
          </a:p>
          <a:p>
            <a:endParaRPr lang="en-IN" dirty="0"/>
          </a:p>
        </p:txBody>
      </p:sp>
    </p:spTree>
    <p:extLst>
      <p:ext uri="{BB962C8B-B14F-4D97-AF65-F5344CB8AC3E}">
        <p14:creationId xmlns:p14="http://schemas.microsoft.com/office/powerpoint/2010/main" val="208677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3DDE2-1728-C055-724D-64219BBA468A}"/>
              </a:ext>
            </a:extLst>
          </p:cNvPr>
          <p:cNvSpPr txBox="1"/>
          <p:nvPr/>
        </p:nvSpPr>
        <p:spPr>
          <a:xfrm>
            <a:off x="821635" y="879905"/>
            <a:ext cx="10190922" cy="5587876"/>
          </a:xfrm>
          <a:prstGeom prst="rect">
            <a:avLst/>
          </a:prstGeom>
          <a:noFill/>
        </p:spPr>
        <p:txBody>
          <a:bodyPr wrap="square">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Direction of Social Change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Though there is not any fixed direction of change and so there is nothing absolute to describe it. But </a:t>
            </a:r>
            <a:r>
              <a:rPr lang="en-US" dirty="0" err="1">
                <a:latin typeface="Times New Roman" panose="02020603050405020304" pitchFamily="18" charset="0"/>
                <a:cs typeface="Times New Roman" panose="02020603050405020304" pitchFamily="18" charset="0"/>
              </a:rPr>
              <a:t>maclver</a:t>
            </a:r>
            <a:r>
              <a:rPr lang="en-US" dirty="0">
                <a:latin typeface="Times New Roman" panose="02020603050405020304" pitchFamily="18" charset="0"/>
                <a:cs typeface="Times New Roman" panose="02020603050405020304" pitchFamily="18" charset="0"/>
              </a:rPr>
              <a:t> and Page have given, in general, the following directions of change</a:t>
            </a:r>
          </a:p>
          <a:p>
            <a:pPr algn="just">
              <a:lnSpc>
                <a:spcPct val="150000"/>
              </a:lnSpc>
            </a:pPr>
            <a:r>
              <a:rPr lang="en-US" dirty="0">
                <a:latin typeface="Times New Roman" panose="02020603050405020304" pitchFamily="18" charset="0"/>
                <a:cs typeface="Times New Roman" panose="02020603050405020304" pitchFamily="18" charset="0"/>
              </a:rPr>
              <a:t>Forward direction of change: Shows a definite positive change. This is usually seen in the field of science and technology, which in turn, change the existence of life and knowledge.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Downward/Backward direction of change:– Some changes occur, upwards initially but later on a process of degeneration starts, economic change in the best example of it. Metropolitan cities also decay after a big change. In International market also this kind of change in seen.</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Wave Like change: – Another direction of change happens as a wave ambulance like motion and example of such kind of changes are seen in the field of fashion, styles of living, attires etc. Which after sometime repeat itself. It does not have any fixed direction of high level of change</a:t>
            </a:r>
            <a:r>
              <a:rPr lang="en-US" dirty="0"/>
              <a:t>.</a:t>
            </a:r>
            <a:endParaRPr lang="en-IN" dirty="0"/>
          </a:p>
        </p:txBody>
      </p:sp>
    </p:spTree>
    <p:extLst>
      <p:ext uri="{BB962C8B-B14F-4D97-AF65-F5344CB8AC3E}">
        <p14:creationId xmlns:p14="http://schemas.microsoft.com/office/powerpoint/2010/main" val="40828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55259-820D-F2FC-51D8-4FED5A4AD8A2}"/>
              </a:ext>
            </a:extLst>
          </p:cNvPr>
          <p:cNvSpPr txBox="1"/>
          <p:nvPr/>
        </p:nvSpPr>
        <p:spPr>
          <a:xfrm>
            <a:off x="1563756" y="817172"/>
            <a:ext cx="9064487" cy="3920560"/>
          </a:xfrm>
          <a:prstGeom prst="rect">
            <a:avLst/>
          </a:prstGeom>
          <a:noFill/>
        </p:spPr>
        <p:txBody>
          <a:bodyPr wrap="square">
            <a:spAutoFit/>
          </a:bodyPr>
          <a:lstStyle/>
          <a:p>
            <a:r>
              <a:rPr lang="en-US" b="1" dirty="0">
                <a:solidFill>
                  <a:srgbClr val="FF0000"/>
                </a:solidFill>
              </a:rPr>
              <a:t>Factors of Social Change</a:t>
            </a:r>
          </a:p>
          <a:p>
            <a:endParaRPr lang="en-US" dirty="0"/>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Internal Factors</a:t>
            </a:r>
            <a:r>
              <a:rPr lang="en-US" dirty="0">
                <a:latin typeface="Times New Roman" panose="02020603050405020304" pitchFamily="18" charset="0"/>
                <a:cs typeface="Times New Roman" panose="02020603050405020304" pitchFamily="18" charset="0"/>
              </a:rPr>
              <a:t>:- Change in population and geographical conditions, change in production process migration, Individual interests, communal conflicts, change in physical consumerism like in science and technology industrialization, urbanization, consumerism lifestyle etc.</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External Factors</a:t>
            </a:r>
            <a:r>
              <a:rPr lang="en-US" dirty="0">
                <a:latin typeface="Times New Roman" panose="02020603050405020304" pitchFamily="18" charset="0"/>
                <a:cs typeface="Times New Roman" panose="02020603050405020304" pitchFamily="18" charset="0"/>
              </a:rPr>
              <a:t>:– Cultural contact is the main external factor, which could be direct or indirect and which beings change in the form of acculturation, assimilation and diffusion for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India realized change under the direct influence of Islam and Western culture and especially westernization has put a great impact on our societies, in all spheres of life.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05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EA64C2-1BDC-1B21-FF81-9F9957B44EDB}"/>
              </a:ext>
            </a:extLst>
          </p:cNvPr>
          <p:cNvSpPr txBox="1"/>
          <p:nvPr/>
        </p:nvSpPr>
        <p:spPr>
          <a:xfrm>
            <a:off x="1577008" y="335845"/>
            <a:ext cx="9037983" cy="6186309"/>
          </a:xfrm>
          <a:prstGeom prst="rect">
            <a:avLst/>
          </a:prstGeom>
          <a:noFill/>
        </p:spPr>
        <p:txBody>
          <a:bodyPr wrap="square">
            <a:spAutoFit/>
          </a:bodyPr>
          <a:lstStyle/>
          <a:p>
            <a:r>
              <a:rPr lang="en-IN" dirty="0"/>
              <a:t>Nature of Social Change</a:t>
            </a:r>
          </a:p>
          <a:p>
            <a:endParaRPr lang="en-IN" dirty="0"/>
          </a:p>
          <a:p>
            <a:endParaRPr lang="en-IN" dirty="0"/>
          </a:p>
          <a:p>
            <a:pPr marL="285750" indent="-285750" algn="just">
              <a:buFont typeface="Wingdings" panose="05000000000000000000" pitchFamily="2" charset="2"/>
              <a:buChar char="Ø"/>
            </a:pPr>
            <a:r>
              <a:rPr lang="en-US" b="1" i="0" dirty="0">
                <a:solidFill>
                  <a:srgbClr val="FF0000"/>
                </a:solidFill>
                <a:effectLst/>
                <a:latin typeface="Garamond" panose="02020404030301010803" pitchFamily="18" charset="0"/>
              </a:rPr>
              <a:t>Social change is a universal phenomenon. Social change occurs in all societies.  No society remains completely static.</a:t>
            </a:r>
          </a:p>
          <a:p>
            <a:pPr marL="285750" indent="-285750" algn="just">
              <a:buFont typeface="Wingdings" panose="05000000000000000000" pitchFamily="2" charset="2"/>
              <a:buChar char="Ø"/>
            </a:pPr>
            <a:endParaRPr lang="en-US" b="1" dirty="0">
              <a:solidFill>
                <a:srgbClr val="FF0000"/>
              </a:solidFill>
              <a:latin typeface="Garamond" panose="02020404030301010803" pitchFamily="18" charset="0"/>
            </a:endParaRPr>
          </a:p>
          <a:p>
            <a:pPr marL="285750" indent="-285750" algn="just">
              <a:buFont typeface="Wingdings" panose="05000000000000000000" pitchFamily="2" charset="2"/>
              <a:buChar char="Ø"/>
            </a:pPr>
            <a:r>
              <a:rPr lang="en-US" b="1" i="0" dirty="0">
                <a:solidFill>
                  <a:srgbClr val="FF0000"/>
                </a:solidFill>
                <a:effectLst/>
                <a:latin typeface="Garamond" panose="02020404030301010803" pitchFamily="18" charset="0"/>
              </a:rPr>
              <a:t>Social change is community change. Social change does not refer to the change in the life of an individual or the life patterns of several individuals.</a:t>
            </a:r>
          </a:p>
          <a:p>
            <a:pPr marL="285750" indent="-285750" algn="just">
              <a:buFont typeface="Wingdings" panose="05000000000000000000" pitchFamily="2" charset="2"/>
              <a:buChar char="Ø"/>
            </a:pPr>
            <a:endParaRPr lang="en-US" b="1" dirty="0">
              <a:solidFill>
                <a:srgbClr val="FF0000"/>
              </a:solidFill>
              <a:latin typeface="Garamond" panose="02020404030301010803" pitchFamily="18" charset="0"/>
            </a:endParaRPr>
          </a:p>
          <a:p>
            <a:pPr marL="285750" indent="-285750" algn="just">
              <a:buFont typeface="Wingdings" panose="05000000000000000000" pitchFamily="2" charset="2"/>
              <a:buChar char="Ø"/>
            </a:pPr>
            <a:r>
              <a:rPr lang="en-US" b="1" i="0" dirty="0">
                <a:solidFill>
                  <a:srgbClr val="FF0000"/>
                </a:solidFill>
                <a:effectLst/>
                <a:latin typeface="Garamond" panose="02020404030301010803" pitchFamily="18" charset="0"/>
              </a:rPr>
              <a:t>Speed of social change is not uniform. While social change occurs in all societies, its speed is not uniform in every society.</a:t>
            </a:r>
            <a:r>
              <a:rPr lang="en-US" b="1" i="0" dirty="0">
                <a:solidFill>
                  <a:srgbClr val="303030"/>
                </a:solidFill>
                <a:effectLst/>
                <a:latin typeface="Garamond" panose="02020404030301010803" pitchFamily="18" charset="0"/>
              </a:rPr>
              <a:t> </a:t>
            </a:r>
            <a:endParaRPr lang="en-US" b="1" i="0" dirty="0">
              <a:solidFill>
                <a:srgbClr val="FF0000"/>
              </a:solidFill>
              <a:effectLst/>
              <a:latin typeface="Garamond" panose="02020404030301010803" pitchFamily="18" charset="0"/>
            </a:endParaRPr>
          </a:p>
          <a:p>
            <a:pPr marL="285750" indent="-285750" algn="just">
              <a:buFont typeface="Wingdings" panose="05000000000000000000" pitchFamily="2" charset="2"/>
              <a:buChar char="Ø"/>
            </a:pPr>
            <a:endParaRPr lang="en-US" b="1" dirty="0">
              <a:solidFill>
                <a:srgbClr val="FF0000"/>
              </a:solidFill>
              <a:latin typeface="Garamond" panose="02020404030301010803" pitchFamily="18" charset="0"/>
            </a:endParaRPr>
          </a:p>
          <a:p>
            <a:pPr marL="285750" indent="-285750" algn="just">
              <a:buFont typeface="Wingdings" panose="05000000000000000000" pitchFamily="2" charset="2"/>
              <a:buChar char="Ø"/>
            </a:pPr>
            <a:r>
              <a:rPr lang="en-US" b="1" i="0" dirty="0">
                <a:solidFill>
                  <a:srgbClr val="FF0000"/>
                </a:solidFill>
                <a:effectLst/>
                <a:latin typeface="Garamond" panose="02020404030301010803" pitchFamily="18" charset="0"/>
              </a:rPr>
              <a:t>Nature and speed of social change is affected by and related to time factor. The speed of social change is not uniform in each age or period in the same society.</a:t>
            </a:r>
          </a:p>
          <a:p>
            <a:pPr marL="285750" indent="-285750" algn="just">
              <a:buFont typeface="Wingdings" panose="05000000000000000000" pitchFamily="2" charset="2"/>
              <a:buChar char="Ø"/>
            </a:pPr>
            <a:r>
              <a:rPr lang="en-US" b="1" i="0" dirty="0">
                <a:solidFill>
                  <a:srgbClr val="FF0000"/>
                </a:solidFill>
                <a:effectLst/>
                <a:latin typeface="Garamond" panose="02020404030301010803" pitchFamily="18" charset="0"/>
              </a:rPr>
              <a:t>Social change occurs as an essential law. Change is the law of nature.  Social change also is natural.</a:t>
            </a:r>
          </a:p>
          <a:p>
            <a:pPr marL="285750" indent="-285750" algn="just">
              <a:buFont typeface="Wingdings" panose="05000000000000000000" pitchFamily="2" charset="2"/>
              <a:buChar char="Ø"/>
            </a:pPr>
            <a:endParaRPr lang="en-US" b="1" dirty="0">
              <a:solidFill>
                <a:srgbClr val="FF0000"/>
              </a:solidFill>
              <a:latin typeface="Garamond" panose="02020404030301010803" pitchFamily="18" charset="0"/>
            </a:endParaRPr>
          </a:p>
          <a:p>
            <a:pPr marL="285750" indent="-285750" algn="just">
              <a:buFont typeface="Wingdings" panose="05000000000000000000" pitchFamily="2" charset="2"/>
              <a:buChar char="Ø"/>
            </a:pPr>
            <a:r>
              <a:rPr lang="en-US" b="1" i="0" dirty="0">
                <a:solidFill>
                  <a:srgbClr val="FF0000"/>
                </a:solidFill>
                <a:effectLst/>
                <a:latin typeface="Garamond" panose="02020404030301010803" pitchFamily="18" charset="0"/>
              </a:rPr>
              <a:t>Definite prediction of social change is not possible. It is difficult to make any prediction about the exact forms of social change.</a:t>
            </a:r>
            <a:r>
              <a:rPr lang="en-US" b="1" i="0" dirty="0">
                <a:solidFill>
                  <a:srgbClr val="303030"/>
                </a:solidFill>
                <a:effectLst/>
                <a:latin typeface="Garamond" panose="02020404030301010803" pitchFamily="18" charset="0"/>
              </a:rPr>
              <a:t> </a:t>
            </a:r>
            <a:r>
              <a:rPr lang="en-US" b="0" i="0" dirty="0">
                <a:solidFill>
                  <a:srgbClr val="303030"/>
                </a:solidFill>
                <a:effectLst/>
                <a:latin typeface="Garamond" panose="02020404030301010803" pitchFamily="18" charset="0"/>
              </a:rPr>
              <a:t> </a:t>
            </a:r>
            <a:endParaRPr lang="en-US" b="1" i="0" dirty="0">
              <a:solidFill>
                <a:srgbClr val="FF0000"/>
              </a:solidFill>
              <a:effectLst/>
              <a:latin typeface="Garamond" panose="02020404030301010803" pitchFamily="18" charset="0"/>
            </a:endParaRPr>
          </a:p>
          <a:p>
            <a:pPr marL="285750" indent="-285750" algn="just">
              <a:buFont typeface="Wingdings" panose="05000000000000000000" pitchFamily="2" charset="2"/>
              <a:buChar char="Ø"/>
            </a:pPr>
            <a:r>
              <a:rPr lang="en-US" b="1" i="0" dirty="0">
                <a:solidFill>
                  <a:srgbClr val="FF0000"/>
                </a:solidFill>
                <a:effectLst/>
                <a:latin typeface="Garamond" panose="02020404030301010803" pitchFamily="18" charset="0"/>
              </a:rPr>
              <a:t>Social change results from the interaction of a number of factors</a:t>
            </a:r>
            <a:r>
              <a:rPr lang="en-US" b="1" i="0" dirty="0">
                <a:solidFill>
                  <a:srgbClr val="303030"/>
                </a:solidFill>
                <a:effectLst/>
                <a:latin typeface="Garamond" panose="02020404030301010803" pitchFamily="18" charset="0"/>
              </a:rPr>
              <a:t>.</a:t>
            </a:r>
            <a:endParaRPr lang="en-US" b="1" dirty="0">
              <a:solidFill>
                <a:srgbClr val="FF0000"/>
              </a:solidFill>
              <a:latin typeface="Garamond" panose="02020404030301010803" pitchFamily="18" charset="0"/>
            </a:endParaRPr>
          </a:p>
          <a:p>
            <a:pPr marL="285750" indent="-285750" algn="just">
              <a:buFont typeface="Wingdings" panose="05000000000000000000" pitchFamily="2" charset="2"/>
              <a:buChar char="Ø"/>
            </a:pPr>
            <a:r>
              <a:rPr lang="en-US" b="1" i="0" dirty="0">
                <a:solidFill>
                  <a:srgbClr val="FF0000"/>
                </a:solidFill>
                <a:effectLst/>
                <a:latin typeface="Garamond" panose="02020404030301010803" pitchFamily="18" charset="0"/>
              </a:rPr>
              <a:t>Social change are chiefly those of modification or of replacement. Social changes may be broadly categorized as modifications or replacements.</a:t>
            </a:r>
            <a:endParaRPr lang="en-IN" dirty="0">
              <a:latin typeface="Garamond" panose="02020404030301010803" pitchFamily="18" charset="0"/>
            </a:endParaRPr>
          </a:p>
        </p:txBody>
      </p:sp>
    </p:spTree>
    <p:extLst>
      <p:ext uri="{BB962C8B-B14F-4D97-AF65-F5344CB8AC3E}">
        <p14:creationId xmlns:p14="http://schemas.microsoft.com/office/powerpoint/2010/main" val="82444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8087B2-DB29-5D4D-6719-F88F00854210}"/>
              </a:ext>
            </a:extLst>
          </p:cNvPr>
          <p:cNvPicPr>
            <a:picLocks noChangeAspect="1"/>
          </p:cNvPicPr>
          <p:nvPr/>
        </p:nvPicPr>
        <p:blipFill>
          <a:blip r:embed="rId2"/>
          <a:stretch>
            <a:fillRect/>
          </a:stretch>
        </p:blipFill>
        <p:spPr>
          <a:xfrm>
            <a:off x="2826736" y="1112319"/>
            <a:ext cx="6538527" cy="4633362"/>
          </a:xfrm>
          <a:prstGeom prst="rect">
            <a:avLst/>
          </a:prstGeom>
        </p:spPr>
      </p:pic>
    </p:spTree>
    <p:extLst>
      <p:ext uri="{BB962C8B-B14F-4D97-AF65-F5344CB8AC3E}">
        <p14:creationId xmlns:p14="http://schemas.microsoft.com/office/powerpoint/2010/main" val="64552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FA3B7-ECD6-3B3C-FF72-BE589B691EDE}"/>
              </a:ext>
            </a:extLst>
          </p:cNvPr>
          <p:cNvPicPr>
            <a:picLocks noChangeAspect="1"/>
          </p:cNvPicPr>
          <p:nvPr/>
        </p:nvPicPr>
        <p:blipFill>
          <a:blip r:embed="rId2"/>
          <a:stretch>
            <a:fillRect/>
          </a:stretch>
        </p:blipFill>
        <p:spPr>
          <a:xfrm>
            <a:off x="2293290" y="1055164"/>
            <a:ext cx="7605419" cy="4747671"/>
          </a:xfrm>
          <a:prstGeom prst="rect">
            <a:avLst/>
          </a:prstGeom>
        </p:spPr>
      </p:pic>
    </p:spTree>
    <p:extLst>
      <p:ext uri="{BB962C8B-B14F-4D97-AF65-F5344CB8AC3E}">
        <p14:creationId xmlns:p14="http://schemas.microsoft.com/office/powerpoint/2010/main" val="126963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08F9D-5297-1A35-BA12-374468BA0A18}"/>
              </a:ext>
            </a:extLst>
          </p:cNvPr>
          <p:cNvPicPr>
            <a:picLocks noChangeAspect="1"/>
          </p:cNvPicPr>
          <p:nvPr/>
        </p:nvPicPr>
        <p:blipFill>
          <a:blip r:embed="rId2"/>
          <a:stretch>
            <a:fillRect/>
          </a:stretch>
        </p:blipFill>
        <p:spPr>
          <a:xfrm>
            <a:off x="1034564" y="800067"/>
            <a:ext cx="9937341" cy="4595258"/>
          </a:xfrm>
          <a:prstGeom prst="rect">
            <a:avLst/>
          </a:prstGeom>
        </p:spPr>
      </p:pic>
    </p:spTree>
    <p:extLst>
      <p:ext uri="{BB962C8B-B14F-4D97-AF65-F5344CB8AC3E}">
        <p14:creationId xmlns:p14="http://schemas.microsoft.com/office/powerpoint/2010/main" val="1701469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1009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Calibri Light</vt:lpstr>
      <vt:lpstr>Garamond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Cherupelly</dc:creator>
  <cp:lastModifiedBy>Naveen Cherupelly</cp:lastModifiedBy>
  <cp:revision>1</cp:revision>
  <dcterms:created xsi:type="dcterms:W3CDTF">2023-05-12T04:40:37Z</dcterms:created>
  <dcterms:modified xsi:type="dcterms:W3CDTF">2023-05-31T08:26:16Z</dcterms:modified>
</cp:coreProperties>
</file>