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36496EF-1B83-4E87-9369-47D8C0C94DAA}" type="datetimeFigureOut">
              <a:rPr lang="en-IN" smtClean="0"/>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D84D71-85F2-4957-AF8F-6AAF905440E3}" type="slidenum">
              <a:rPr lang="en-IN" smtClean="0"/>
              <a:t>‹#›</a:t>
            </a:fld>
            <a:endParaRPr lang="en-IN"/>
          </a:p>
        </p:txBody>
      </p:sp>
    </p:spTree>
    <p:extLst>
      <p:ext uri="{BB962C8B-B14F-4D97-AF65-F5344CB8AC3E}">
        <p14:creationId xmlns:p14="http://schemas.microsoft.com/office/powerpoint/2010/main" val="34054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6496EF-1B83-4E87-9369-47D8C0C94DAA}" type="datetimeFigureOut">
              <a:rPr lang="en-IN" smtClean="0"/>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D84D71-85F2-4957-AF8F-6AAF905440E3}" type="slidenum">
              <a:rPr lang="en-IN" smtClean="0"/>
              <a:t>‹#›</a:t>
            </a:fld>
            <a:endParaRPr lang="en-IN"/>
          </a:p>
        </p:txBody>
      </p:sp>
    </p:spTree>
    <p:extLst>
      <p:ext uri="{BB962C8B-B14F-4D97-AF65-F5344CB8AC3E}">
        <p14:creationId xmlns:p14="http://schemas.microsoft.com/office/powerpoint/2010/main" val="2008015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6496EF-1B83-4E87-9369-47D8C0C94DAA}" type="datetimeFigureOut">
              <a:rPr lang="en-IN" smtClean="0"/>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D84D71-85F2-4957-AF8F-6AAF905440E3}" type="slidenum">
              <a:rPr lang="en-IN" smtClean="0"/>
              <a:t>‹#›</a:t>
            </a:fld>
            <a:endParaRPr lang="en-IN"/>
          </a:p>
        </p:txBody>
      </p:sp>
    </p:spTree>
    <p:extLst>
      <p:ext uri="{BB962C8B-B14F-4D97-AF65-F5344CB8AC3E}">
        <p14:creationId xmlns:p14="http://schemas.microsoft.com/office/powerpoint/2010/main" val="1145871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6496EF-1B83-4E87-9369-47D8C0C94DAA}" type="datetimeFigureOut">
              <a:rPr lang="en-IN" smtClean="0"/>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D84D71-85F2-4957-AF8F-6AAF905440E3}" type="slidenum">
              <a:rPr lang="en-IN" smtClean="0"/>
              <a:t>‹#›</a:t>
            </a:fld>
            <a:endParaRPr lang="en-IN"/>
          </a:p>
        </p:txBody>
      </p:sp>
    </p:spTree>
    <p:extLst>
      <p:ext uri="{BB962C8B-B14F-4D97-AF65-F5344CB8AC3E}">
        <p14:creationId xmlns:p14="http://schemas.microsoft.com/office/powerpoint/2010/main" val="1858961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6496EF-1B83-4E87-9369-47D8C0C94DAA}" type="datetimeFigureOut">
              <a:rPr lang="en-IN" smtClean="0"/>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D84D71-85F2-4957-AF8F-6AAF905440E3}" type="slidenum">
              <a:rPr lang="en-IN" smtClean="0"/>
              <a:t>‹#›</a:t>
            </a:fld>
            <a:endParaRPr lang="en-IN"/>
          </a:p>
        </p:txBody>
      </p:sp>
    </p:spTree>
    <p:extLst>
      <p:ext uri="{BB962C8B-B14F-4D97-AF65-F5344CB8AC3E}">
        <p14:creationId xmlns:p14="http://schemas.microsoft.com/office/powerpoint/2010/main" val="3487018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36496EF-1B83-4E87-9369-47D8C0C94DAA}" type="datetimeFigureOut">
              <a:rPr lang="en-IN" smtClean="0"/>
              <a:t>29-10-2020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D84D71-85F2-4957-AF8F-6AAF905440E3}" type="slidenum">
              <a:rPr lang="en-IN" smtClean="0"/>
              <a:t>‹#›</a:t>
            </a:fld>
            <a:endParaRPr lang="en-IN"/>
          </a:p>
        </p:txBody>
      </p:sp>
    </p:spTree>
    <p:extLst>
      <p:ext uri="{BB962C8B-B14F-4D97-AF65-F5344CB8AC3E}">
        <p14:creationId xmlns:p14="http://schemas.microsoft.com/office/powerpoint/2010/main" val="2972433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36496EF-1B83-4E87-9369-47D8C0C94DAA}" type="datetimeFigureOut">
              <a:rPr lang="en-IN" smtClean="0"/>
              <a:t>29-10-2020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D84D71-85F2-4957-AF8F-6AAF905440E3}" type="slidenum">
              <a:rPr lang="en-IN" smtClean="0"/>
              <a:t>‹#›</a:t>
            </a:fld>
            <a:endParaRPr lang="en-IN"/>
          </a:p>
        </p:txBody>
      </p:sp>
    </p:spTree>
    <p:extLst>
      <p:ext uri="{BB962C8B-B14F-4D97-AF65-F5344CB8AC3E}">
        <p14:creationId xmlns:p14="http://schemas.microsoft.com/office/powerpoint/2010/main" val="2022215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36496EF-1B83-4E87-9369-47D8C0C94DAA}" type="datetimeFigureOut">
              <a:rPr lang="en-IN" smtClean="0"/>
              <a:t>29-10-2020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D84D71-85F2-4957-AF8F-6AAF905440E3}" type="slidenum">
              <a:rPr lang="en-IN" smtClean="0"/>
              <a:t>‹#›</a:t>
            </a:fld>
            <a:endParaRPr lang="en-IN"/>
          </a:p>
        </p:txBody>
      </p:sp>
    </p:spTree>
    <p:extLst>
      <p:ext uri="{BB962C8B-B14F-4D97-AF65-F5344CB8AC3E}">
        <p14:creationId xmlns:p14="http://schemas.microsoft.com/office/powerpoint/2010/main" val="3201768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6496EF-1B83-4E87-9369-47D8C0C94DAA}" type="datetimeFigureOut">
              <a:rPr lang="en-IN" smtClean="0"/>
              <a:t>29-10-2020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D84D71-85F2-4957-AF8F-6AAF905440E3}" type="slidenum">
              <a:rPr lang="en-IN" smtClean="0"/>
              <a:t>‹#›</a:t>
            </a:fld>
            <a:endParaRPr lang="en-IN"/>
          </a:p>
        </p:txBody>
      </p:sp>
    </p:spTree>
    <p:extLst>
      <p:ext uri="{BB962C8B-B14F-4D97-AF65-F5344CB8AC3E}">
        <p14:creationId xmlns:p14="http://schemas.microsoft.com/office/powerpoint/2010/main" val="3873233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36496EF-1B83-4E87-9369-47D8C0C94DAA}" type="datetimeFigureOut">
              <a:rPr lang="en-IN" smtClean="0"/>
              <a:t>29-10-2020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D84D71-85F2-4957-AF8F-6AAF905440E3}" type="slidenum">
              <a:rPr lang="en-IN" smtClean="0"/>
              <a:t>‹#›</a:t>
            </a:fld>
            <a:endParaRPr lang="en-IN"/>
          </a:p>
        </p:txBody>
      </p:sp>
    </p:spTree>
    <p:extLst>
      <p:ext uri="{BB962C8B-B14F-4D97-AF65-F5344CB8AC3E}">
        <p14:creationId xmlns:p14="http://schemas.microsoft.com/office/powerpoint/2010/main" val="3714990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36496EF-1B83-4E87-9369-47D8C0C94DAA}" type="datetimeFigureOut">
              <a:rPr lang="en-IN" smtClean="0"/>
              <a:t>29-10-2020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D84D71-85F2-4957-AF8F-6AAF905440E3}" type="slidenum">
              <a:rPr lang="en-IN" smtClean="0"/>
              <a:t>‹#›</a:t>
            </a:fld>
            <a:endParaRPr lang="en-IN"/>
          </a:p>
        </p:txBody>
      </p:sp>
    </p:spTree>
    <p:extLst>
      <p:ext uri="{BB962C8B-B14F-4D97-AF65-F5344CB8AC3E}">
        <p14:creationId xmlns:p14="http://schemas.microsoft.com/office/powerpoint/2010/main" val="232467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6496EF-1B83-4E87-9369-47D8C0C94DAA}" type="datetimeFigureOut">
              <a:rPr lang="en-IN" smtClean="0"/>
              <a:t>29-10-2020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D84D71-85F2-4957-AF8F-6AAF905440E3}" type="slidenum">
              <a:rPr lang="en-IN" smtClean="0"/>
              <a:t>‹#›</a:t>
            </a:fld>
            <a:endParaRPr lang="en-IN"/>
          </a:p>
        </p:txBody>
      </p:sp>
    </p:spTree>
    <p:extLst>
      <p:ext uri="{BB962C8B-B14F-4D97-AF65-F5344CB8AC3E}">
        <p14:creationId xmlns:p14="http://schemas.microsoft.com/office/powerpoint/2010/main" val="2996448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epw.in/system/files/pdf/1961_13/15/sanskritisation.pdf" TargetMode="External"/><Relationship Id="rId2" Type="http://schemas.openxmlformats.org/officeDocument/2006/relationships/hyperlink" Target="https://aptitudeamplifier.blogspot.com/2017/02/brahminization.html" TargetMode="External"/><Relationship Id="rId1" Type="http://schemas.openxmlformats.org/officeDocument/2006/relationships/slideLayout" Target="../slideLayouts/slideLayout2.xml"/><Relationship Id="rId5" Type="http://schemas.openxmlformats.org/officeDocument/2006/relationships/hyperlink" Target="https://www.thehindu.com/todays-paper/tp-features/tp-fridayreview/sanskritization-and-culture/article5326946.ece" TargetMode="External"/><Relationship Id="rId4" Type="http://schemas.openxmlformats.org/officeDocument/2006/relationships/hyperlink" Target="http://kanikapanwar.blogspot.com/2015/09/sanskritization-and-brahminization.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CAUSES FOR THE CHANGES IN CASTE SYSTEM</a:t>
            </a:r>
            <a:r>
              <a:rPr lang="en-IN" dirty="0" smtClean="0"/>
              <a:t/>
            </a:r>
            <a:br>
              <a:rPr lang="en-IN" dirty="0" smtClean="0"/>
            </a:b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8495718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457201"/>
            <a:ext cx="8229600" cy="5364163"/>
          </a:xfrm>
        </p:spPr>
        <p:txBody>
          <a:bodyPr>
            <a:noAutofit/>
          </a:bodyPr>
          <a:lstStyle/>
          <a:p>
            <a:pPr algn="just"/>
            <a:r>
              <a:rPr lang="en-IN" sz="2400" dirty="0" err="1"/>
              <a:t>Sanskritization</a:t>
            </a:r>
            <a:r>
              <a:rPr lang="en-IN" sz="2400" dirty="0"/>
              <a:t> is a broader term and it can subsume in itself the narrower process of </a:t>
            </a:r>
            <a:r>
              <a:rPr lang="en-IN" sz="2400" dirty="0" err="1"/>
              <a:t>Brahminisation</a:t>
            </a:r>
            <a:r>
              <a:rPr lang="en-IN" sz="2400" dirty="0"/>
              <a:t>. </a:t>
            </a:r>
          </a:p>
          <a:p>
            <a:pPr algn="just"/>
            <a:endParaRPr lang="en-IN" sz="2400" dirty="0"/>
          </a:p>
          <a:p>
            <a:pPr algn="just"/>
            <a:r>
              <a:rPr lang="en-IN" sz="2400" dirty="0"/>
              <a:t>For instance, today, though by and large</a:t>
            </a:r>
            <a:r>
              <a:rPr lang="en-IN" sz="2400" dirty="0">
                <a:solidFill>
                  <a:srgbClr val="C00000"/>
                </a:solidFill>
              </a:rPr>
              <a:t>, Brahmins are vegetarians and </a:t>
            </a:r>
            <a:r>
              <a:rPr lang="en-IN" sz="2400" dirty="0" err="1">
                <a:solidFill>
                  <a:srgbClr val="C00000"/>
                </a:solidFill>
              </a:rPr>
              <a:t>teetotalers</a:t>
            </a:r>
            <a:r>
              <a:rPr lang="en-IN" sz="2400" dirty="0">
                <a:solidFill>
                  <a:srgbClr val="C00000"/>
                </a:solidFill>
              </a:rPr>
              <a:t>, some of them such as </a:t>
            </a:r>
            <a:r>
              <a:rPr lang="en-IN" sz="2400" dirty="0" err="1">
                <a:solidFill>
                  <a:srgbClr val="C00000"/>
                </a:solidFill>
              </a:rPr>
              <a:t>Kashmiris</a:t>
            </a:r>
            <a:r>
              <a:rPr lang="en-IN" sz="2400" dirty="0">
                <a:solidFill>
                  <a:srgbClr val="C00000"/>
                </a:solidFill>
              </a:rPr>
              <a:t>, Bengalis and </a:t>
            </a:r>
            <a:r>
              <a:rPr lang="en-IN" sz="2400" dirty="0" err="1">
                <a:solidFill>
                  <a:srgbClr val="C00000"/>
                </a:solidFill>
              </a:rPr>
              <a:t>saraswath</a:t>
            </a:r>
            <a:r>
              <a:rPr lang="en-IN" sz="2400" dirty="0">
                <a:solidFill>
                  <a:srgbClr val="C00000"/>
                </a:solidFill>
              </a:rPr>
              <a:t> Brahmins eat non-vegetarian food</a:t>
            </a:r>
            <a:r>
              <a:rPr lang="en-IN" sz="2400" dirty="0"/>
              <a:t>.</a:t>
            </a:r>
          </a:p>
          <a:p>
            <a:pPr algn="just"/>
            <a:endParaRPr lang="en-US" sz="2400" dirty="0"/>
          </a:p>
          <a:p>
            <a:pPr algn="just"/>
            <a:r>
              <a:rPr lang="en-IN" sz="2400" dirty="0">
                <a:solidFill>
                  <a:srgbClr val="C00000"/>
                </a:solidFill>
              </a:rPr>
              <a:t>The reference groups of </a:t>
            </a:r>
            <a:r>
              <a:rPr lang="en-IN" sz="2400" dirty="0" err="1">
                <a:solidFill>
                  <a:srgbClr val="C00000"/>
                </a:solidFill>
              </a:rPr>
              <a:t>Sanskritization</a:t>
            </a:r>
            <a:r>
              <a:rPr lang="en-IN" sz="2400" dirty="0">
                <a:solidFill>
                  <a:srgbClr val="C00000"/>
                </a:solidFill>
              </a:rPr>
              <a:t> are not always Brahmins</a:t>
            </a:r>
            <a:r>
              <a:rPr lang="en-IN" sz="2400" dirty="0"/>
              <a:t>. The process of imitation need not necessarily take place on the model of Brahmins. </a:t>
            </a:r>
          </a:p>
          <a:p>
            <a:pPr algn="just"/>
            <a:endParaRPr lang="en-IN" sz="2400" dirty="0"/>
          </a:p>
          <a:p>
            <a:pPr algn="just"/>
            <a:r>
              <a:rPr lang="en-IN" sz="2400" dirty="0"/>
              <a:t>The lower castes imitated not only Brahmins but also </a:t>
            </a:r>
            <a:r>
              <a:rPr lang="en-IN" sz="2400" dirty="0" err="1"/>
              <a:t>Kshatriyas</a:t>
            </a:r>
            <a:r>
              <a:rPr lang="en-IN" sz="2400" dirty="0"/>
              <a:t>, </a:t>
            </a:r>
            <a:r>
              <a:rPr lang="en-IN" sz="2400" dirty="0" err="1"/>
              <a:t>Vaishyas</a:t>
            </a:r>
            <a:r>
              <a:rPr lang="en-IN" sz="2400" dirty="0"/>
              <a:t>, </a:t>
            </a:r>
            <a:r>
              <a:rPr lang="en-IN" sz="2400" dirty="0" err="1"/>
              <a:t>Jats</a:t>
            </a:r>
            <a:r>
              <a:rPr lang="en-IN" sz="2400" dirty="0"/>
              <a:t>, </a:t>
            </a:r>
            <a:r>
              <a:rPr lang="en-IN" sz="2400" dirty="0" err="1"/>
              <a:t>Shudras</a:t>
            </a:r>
            <a:r>
              <a:rPr lang="en-IN" sz="2400" dirty="0"/>
              <a:t>,  etc. in different parts of the country. Hence the term </a:t>
            </a:r>
            <a:r>
              <a:rPr lang="en-IN" sz="2400" dirty="0" err="1"/>
              <a:t>Brahminisation</a:t>
            </a:r>
            <a:r>
              <a:rPr lang="en-IN" sz="2400" dirty="0"/>
              <a:t> does not completely explain this process.</a:t>
            </a:r>
          </a:p>
        </p:txBody>
      </p:sp>
    </p:spTree>
    <p:extLst>
      <p:ext uri="{BB962C8B-B14F-4D97-AF65-F5344CB8AC3E}">
        <p14:creationId xmlns:p14="http://schemas.microsoft.com/office/powerpoint/2010/main" val="3998372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Reference</a:t>
            </a:r>
            <a:endParaRPr lang="en-IN" b="1" dirty="0"/>
          </a:p>
        </p:txBody>
      </p:sp>
      <p:sp>
        <p:nvSpPr>
          <p:cNvPr id="3" name="Content Placeholder 2"/>
          <p:cNvSpPr>
            <a:spLocks noGrp="1"/>
          </p:cNvSpPr>
          <p:nvPr>
            <p:ph idx="1"/>
          </p:nvPr>
        </p:nvSpPr>
        <p:spPr/>
        <p:txBody>
          <a:bodyPr>
            <a:normAutofit/>
          </a:bodyPr>
          <a:lstStyle/>
          <a:p>
            <a:r>
              <a:rPr lang="en-IN" dirty="0">
                <a:hlinkClick r:id="rId2"/>
              </a:rPr>
              <a:t>https://aptitudeamplifier.blogspot.com/2017/02/brahminization.html</a:t>
            </a:r>
            <a:endParaRPr lang="en-IN" dirty="0"/>
          </a:p>
          <a:p>
            <a:endParaRPr lang="en-IN" dirty="0"/>
          </a:p>
          <a:p>
            <a:r>
              <a:rPr lang="en-IN" dirty="0">
                <a:hlinkClick r:id="rId3"/>
              </a:rPr>
              <a:t>https://www.epw.in/system/files/pdf/1961_13/15/sanskritisation.pdf</a:t>
            </a:r>
            <a:endParaRPr lang="en-IN" dirty="0"/>
          </a:p>
          <a:p>
            <a:endParaRPr lang="en-IN" dirty="0"/>
          </a:p>
          <a:p>
            <a:r>
              <a:rPr lang="en-IN" dirty="0">
                <a:hlinkClick r:id="rId4"/>
              </a:rPr>
              <a:t>http://kanikapanwar.blogspot.com/2015/09/sanskritization-and-brahminization.html</a:t>
            </a:r>
            <a:endParaRPr lang="en-IN" dirty="0"/>
          </a:p>
          <a:p>
            <a:endParaRPr lang="en-IN" dirty="0"/>
          </a:p>
          <a:p>
            <a:r>
              <a:rPr lang="en-IN" dirty="0">
                <a:hlinkClick r:id="rId5"/>
              </a:rPr>
              <a:t>https://www.thehindu.com/todays-paper/tp-features/tp-fridayreview/sanskritization-and-culture/article5326946.ece</a:t>
            </a:r>
            <a:r>
              <a:rPr lang="en-IN" dirty="0"/>
              <a:t> </a:t>
            </a:r>
          </a:p>
        </p:txBody>
      </p:sp>
    </p:spTree>
    <p:extLst>
      <p:ext uri="{BB962C8B-B14F-4D97-AF65-F5344CB8AC3E}">
        <p14:creationId xmlns:p14="http://schemas.microsoft.com/office/powerpoint/2010/main" val="1292540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Causes of changes in caste syste</a:t>
            </a:r>
            <a:r>
              <a:rPr lang="en-US" dirty="0"/>
              <a:t>m</a:t>
            </a:r>
            <a:endParaRPr lang="en-IN" dirty="0"/>
          </a:p>
        </p:txBody>
      </p:sp>
      <p:sp>
        <p:nvSpPr>
          <p:cNvPr id="3" name="Content Placeholder 2"/>
          <p:cNvSpPr>
            <a:spLocks noGrp="1"/>
          </p:cNvSpPr>
          <p:nvPr>
            <p:ph idx="1"/>
          </p:nvPr>
        </p:nvSpPr>
        <p:spPr/>
        <p:txBody>
          <a:bodyPr>
            <a:normAutofit lnSpcReduction="10000"/>
          </a:bodyPr>
          <a:lstStyle/>
          <a:p>
            <a:r>
              <a:rPr lang="en-IN" dirty="0"/>
              <a:t>Uniform Legal </a:t>
            </a:r>
            <a:r>
              <a:rPr lang="en-IN" dirty="0" smtClean="0"/>
              <a:t>System</a:t>
            </a:r>
          </a:p>
          <a:p>
            <a:r>
              <a:rPr lang="en-IN" dirty="0"/>
              <a:t>Impact of Modern </a:t>
            </a:r>
            <a:r>
              <a:rPr lang="en-IN" dirty="0" smtClean="0"/>
              <a:t>Education</a:t>
            </a:r>
          </a:p>
          <a:p>
            <a:r>
              <a:rPr lang="en-IN" dirty="0"/>
              <a:t>Industrialisation, Urbanisation and </a:t>
            </a:r>
            <a:r>
              <a:rPr lang="en-IN" dirty="0" smtClean="0"/>
              <a:t>Westernisation</a:t>
            </a:r>
          </a:p>
          <a:p>
            <a:r>
              <a:rPr lang="en-US" dirty="0"/>
              <a:t>Changes in Caste </a:t>
            </a:r>
            <a:r>
              <a:rPr lang="en-US" dirty="0" err="1"/>
              <a:t>System:Sanskritization</a:t>
            </a:r>
            <a:r>
              <a:rPr lang="en-US" dirty="0"/>
              <a:t> Westernization and </a:t>
            </a:r>
            <a:r>
              <a:rPr lang="en-US" dirty="0" smtClean="0"/>
              <a:t>Modernization</a:t>
            </a:r>
          </a:p>
          <a:p>
            <a:pPr marL="0" indent="0">
              <a:buNone/>
            </a:pPr>
            <a:r>
              <a:rPr lang="en-US" dirty="0" smtClean="0"/>
              <a:t>The </a:t>
            </a:r>
            <a:r>
              <a:rPr lang="en-US" dirty="0"/>
              <a:t>Indian society which is based on the caste system is often regarded as a “closed society”, it is not altogether changeless. </a:t>
            </a:r>
            <a:r>
              <a:rPr lang="en-US" dirty="0">
                <a:solidFill>
                  <a:schemeClr val="accent5"/>
                </a:solidFill>
              </a:rPr>
              <a:t>Within the framework of the caste itself some kind of mobility is observed</a:t>
            </a:r>
            <a:r>
              <a:rPr lang="en-US" dirty="0"/>
              <a:t>. Lower castes have often </a:t>
            </a:r>
            <a:r>
              <a:rPr lang="en-US" dirty="0">
                <a:solidFill>
                  <a:schemeClr val="accent5"/>
                </a:solidFill>
              </a:rPr>
              <a:t>tried to claim higher status by imitating the life-styles of upper-castes particularly of Brahmins and Kshatriyas</a:t>
            </a:r>
            <a:endParaRPr lang="en-IN" dirty="0">
              <a:solidFill>
                <a:schemeClr val="accent5"/>
              </a:solidFill>
            </a:endParaRPr>
          </a:p>
        </p:txBody>
      </p:sp>
    </p:spTree>
    <p:extLst>
      <p:ext uri="{BB962C8B-B14F-4D97-AF65-F5344CB8AC3E}">
        <p14:creationId xmlns:p14="http://schemas.microsoft.com/office/powerpoint/2010/main" val="11350192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1066800"/>
            <a:ext cx="8382000" cy="5257800"/>
          </a:xfrm>
        </p:spPr>
        <p:txBody>
          <a:bodyPr>
            <a:noAutofit/>
          </a:bodyPr>
          <a:lstStyle/>
          <a:p>
            <a:pPr algn="just"/>
            <a:r>
              <a:rPr lang="en-IN" sz="2400" dirty="0"/>
              <a:t>The term “Sanskritization” was introduced by Prof. M.N. </a:t>
            </a:r>
            <a:r>
              <a:rPr lang="en-IN" sz="2400" dirty="0" err="1"/>
              <a:t>Srinivas</a:t>
            </a:r>
            <a:r>
              <a:rPr lang="en-IN" sz="2400" dirty="0"/>
              <a:t>. In his study ‘</a:t>
            </a:r>
            <a:r>
              <a:rPr lang="en-IN" sz="2400" dirty="0">
                <a:solidFill>
                  <a:srgbClr val="C00000"/>
                </a:solidFill>
              </a:rPr>
              <a:t>Religion and society among the </a:t>
            </a:r>
            <a:r>
              <a:rPr lang="en-IN" sz="2400" dirty="0" err="1">
                <a:solidFill>
                  <a:srgbClr val="C00000"/>
                </a:solidFill>
              </a:rPr>
              <a:t>Coorgs</a:t>
            </a:r>
            <a:r>
              <a:rPr lang="en-IN" sz="2400" dirty="0">
                <a:solidFill>
                  <a:srgbClr val="C00000"/>
                </a:solidFill>
              </a:rPr>
              <a:t> of South India (1952)’ </a:t>
            </a:r>
          </a:p>
          <a:p>
            <a:pPr algn="just"/>
            <a:endParaRPr lang="en-IN" sz="2400" dirty="0"/>
          </a:p>
          <a:p>
            <a:pPr algn="just"/>
            <a:r>
              <a:rPr lang="en-IN" sz="2400" dirty="0"/>
              <a:t>The term refers to </a:t>
            </a:r>
            <a:r>
              <a:rPr lang="en-IN" sz="2400" dirty="0">
                <a:solidFill>
                  <a:srgbClr val="C00000"/>
                </a:solidFill>
              </a:rPr>
              <a:t>a process whereby people of lower castes collectively try to adopt upper caste practices, customs and beliefs, as a preliminary step to acquire higher status</a:t>
            </a:r>
            <a:r>
              <a:rPr lang="en-IN" sz="2400" dirty="0"/>
              <a:t>. Thus it indicates a process of cultural mobility that is taking place in the traditional social system of India.</a:t>
            </a:r>
          </a:p>
          <a:p>
            <a:pPr algn="just"/>
            <a:endParaRPr lang="en-US" sz="2400" dirty="0"/>
          </a:p>
          <a:p>
            <a:pPr algn="just"/>
            <a:r>
              <a:rPr lang="en-IN" sz="2400" dirty="0"/>
              <a:t>Study among </a:t>
            </a:r>
            <a:r>
              <a:rPr lang="en-IN" sz="2400" dirty="0" err="1">
                <a:solidFill>
                  <a:srgbClr val="C00000"/>
                </a:solidFill>
              </a:rPr>
              <a:t>Coorg</a:t>
            </a:r>
            <a:r>
              <a:rPr lang="en-IN" sz="2400" dirty="0">
                <a:solidFill>
                  <a:srgbClr val="C00000"/>
                </a:solidFill>
              </a:rPr>
              <a:t> in Karnataka, found that lower castes, in order to raise their position in the caste hierarchy, adopted some customs and practices of the Brahmins.</a:t>
            </a:r>
          </a:p>
        </p:txBody>
      </p:sp>
      <p:sp>
        <p:nvSpPr>
          <p:cNvPr id="4" name="Title 1"/>
          <p:cNvSpPr>
            <a:spLocks noGrp="1"/>
          </p:cNvSpPr>
          <p:nvPr>
            <p:ph type="title"/>
          </p:nvPr>
        </p:nvSpPr>
        <p:spPr>
          <a:xfrm>
            <a:off x="1981200" y="228600"/>
            <a:ext cx="8229600" cy="715962"/>
          </a:xfrm>
        </p:spPr>
        <p:txBody>
          <a:bodyPr>
            <a:normAutofit/>
          </a:bodyPr>
          <a:lstStyle/>
          <a:p>
            <a:r>
              <a:rPr lang="en-US" sz="3600" b="1" dirty="0" err="1"/>
              <a:t>Sanskritization</a:t>
            </a:r>
            <a:endParaRPr lang="en-IN" sz="3600" b="1" dirty="0"/>
          </a:p>
        </p:txBody>
      </p:sp>
    </p:spTree>
    <p:extLst>
      <p:ext uri="{BB962C8B-B14F-4D97-AF65-F5344CB8AC3E}">
        <p14:creationId xmlns:p14="http://schemas.microsoft.com/office/powerpoint/2010/main" val="34603824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srcRect l="13078" t="20203" r="16949" b="39037"/>
          <a:stretch>
            <a:fillRect/>
          </a:stretch>
        </p:blipFill>
        <p:spPr bwMode="auto">
          <a:xfrm>
            <a:off x="1905000" y="514468"/>
            <a:ext cx="4191000" cy="5935101"/>
          </a:xfrm>
          <a:prstGeom prst="rect">
            <a:avLst/>
          </a:prstGeom>
          <a:noFill/>
          <a:ln w="9525">
            <a:noFill/>
            <a:miter lim="800000"/>
            <a:headEnd/>
            <a:tailEnd/>
          </a:ln>
        </p:spPr>
      </p:pic>
      <p:pic>
        <p:nvPicPr>
          <p:cNvPr id="6" name="Content Placeholder 8" descr="m-n-srinivas-209b5faa-bcdf-47c6-8a10-f9cd50995a0-resize-750.jpeg"/>
          <p:cNvPicPr>
            <a:picLocks noGrp="1" noChangeAspect="1"/>
          </p:cNvPicPr>
          <p:nvPr>
            <p:ph sz="half" idx="2"/>
          </p:nvPr>
        </p:nvPicPr>
        <p:blipFill>
          <a:blip r:embed="rId3" cstate="print"/>
          <a:stretch>
            <a:fillRect/>
          </a:stretch>
        </p:blipFill>
        <p:spPr>
          <a:xfrm>
            <a:off x="6172200" y="762000"/>
            <a:ext cx="4267201" cy="5562600"/>
          </a:xfrm>
        </p:spPr>
      </p:pic>
    </p:spTree>
    <p:extLst>
      <p:ext uri="{BB962C8B-B14F-4D97-AF65-F5344CB8AC3E}">
        <p14:creationId xmlns:p14="http://schemas.microsoft.com/office/powerpoint/2010/main" val="3062231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457201"/>
            <a:ext cx="8229600" cy="5364163"/>
          </a:xfrm>
        </p:spPr>
        <p:txBody>
          <a:bodyPr>
            <a:noAutofit/>
          </a:bodyPr>
          <a:lstStyle/>
          <a:p>
            <a:pPr algn="just"/>
            <a:r>
              <a:rPr lang="en-IN" sz="2400" dirty="0"/>
              <a:t>The process of </a:t>
            </a:r>
            <a:r>
              <a:rPr lang="en-IN" sz="2400" dirty="0">
                <a:solidFill>
                  <a:srgbClr val="C00000"/>
                </a:solidFill>
              </a:rPr>
              <a:t>mobility of lower castes by adopting vegetarianism and teetotalism to move in the caste hierarchy </a:t>
            </a:r>
            <a:r>
              <a:rPr lang="en-IN" sz="2400" dirty="0"/>
              <a:t>in a generation or two”  (M.N </a:t>
            </a:r>
            <a:r>
              <a:rPr lang="en-IN" sz="2400" dirty="0" err="1"/>
              <a:t>Srinivas</a:t>
            </a:r>
            <a:r>
              <a:rPr lang="en-IN" sz="2400" dirty="0"/>
              <a:t>, 1962).</a:t>
            </a:r>
          </a:p>
          <a:p>
            <a:endParaRPr lang="en-IN" sz="2400" dirty="0"/>
          </a:p>
          <a:p>
            <a:pPr algn="just"/>
            <a:r>
              <a:rPr lang="en-IN" sz="2400" dirty="0"/>
              <a:t>The lower castes always seem to have tried to take over the </a:t>
            </a:r>
            <a:r>
              <a:rPr lang="en-IN" sz="2400" dirty="0">
                <a:solidFill>
                  <a:srgbClr val="C00000"/>
                </a:solidFill>
              </a:rPr>
              <a:t>customs and way of life of the higher castes. Many non-</a:t>
            </a:r>
            <a:r>
              <a:rPr lang="en-IN" sz="2400" dirty="0" err="1">
                <a:solidFill>
                  <a:srgbClr val="C00000"/>
                </a:solidFill>
              </a:rPr>
              <a:t>Brahmanical</a:t>
            </a:r>
            <a:r>
              <a:rPr lang="en-IN" sz="2400" dirty="0">
                <a:solidFill>
                  <a:srgbClr val="C00000"/>
                </a:solidFill>
              </a:rPr>
              <a:t> castes practice many </a:t>
            </a:r>
            <a:r>
              <a:rPr lang="en-IN" sz="2400" dirty="0" err="1">
                <a:solidFill>
                  <a:srgbClr val="C00000"/>
                </a:solidFill>
              </a:rPr>
              <a:t>Brahmanical</a:t>
            </a:r>
            <a:r>
              <a:rPr lang="en-IN" sz="2400" dirty="0">
                <a:solidFill>
                  <a:srgbClr val="C00000"/>
                </a:solidFill>
              </a:rPr>
              <a:t> customs and rites.</a:t>
            </a:r>
          </a:p>
          <a:p>
            <a:pPr algn="just"/>
            <a:endParaRPr lang="en-IN" sz="2400" dirty="0"/>
          </a:p>
          <a:p>
            <a:pPr algn="just"/>
            <a:r>
              <a:rPr lang="en-IN" sz="2400" dirty="0"/>
              <a:t>Over a long period of time, </a:t>
            </a:r>
            <a:r>
              <a:rPr lang="en-IN" sz="2400" dirty="0" err="1">
                <a:solidFill>
                  <a:srgbClr val="C00000"/>
                </a:solidFill>
              </a:rPr>
              <a:t>Brahmanical</a:t>
            </a:r>
            <a:r>
              <a:rPr lang="en-IN" sz="2400" dirty="0">
                <a:solidFill>
                  <a:srgbClr val="C00000"/>
                </a:solidFill>
              </a:rPr>
              <a:t> rites and customs spread among the lower castes, in the short run the locally dominant caste was imitated by the rest</a:t>
            </a:r>
            <a:r>
              <a:rPr lang="en-IN" sz="2400" dirty="0"/>
              <a:t>. </a:t>
            </a:r>
          </a:p>
          <a:p>
            <a:pPr algn="just"/>
            <a:endParaRPr lang="en-IN" sz="2400" dirty="0"/>
          </a:p>
          <a:p>
            <a:pPr algn="just"/>
            <a:r>
              <a:rPr lang="en-IN" sz="2400" dirty="0"/>
              <a:t>Castes which offer </a:t>
            </a:r>
            <a:r>
              <a:rPr lang="en-IN" sz="2400" dirty="0">
                <a:solidFill>
                  <a:srgbClr val="C00000"/>
                </a:solidFill>
              </a:rPr>
              <a:t>blood-sacrifices to deities </a:t>
            </a:r>
            <a:r>
              <a:rPr lang="en-IN" sz="2400" dirty="0"/>
              <a:t>are lower than castes making only offerings of </a:t>
            </a:r>
            <a:r>
              <a:rPr lang="en-IN" sz="2400" dirty="0">
                <a:solidFill>
                  <a:srgbClr val="C00000"/>
                </a:solidFill>
              </a:rPr>
              <a:t>fruit and flowers </a:t>
            </a:r>
          </a:p>
        </p:txBody>
      </p:sp>
    </p:spTree>
    <p:extLst>
      <p:ext uri="{BB962C8B-B14F-4D97-AF65-F5344CB8AC3E}">
        <p14:creationId xmlns:p14="http://schemas.microsoft.com/office/powerpoint/2010/main" val="2630507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57201"/>
            <a:ext cx="8229600" cy="5668963"/>
          </a:xfrm>
        </p:spPr>
        <p:txBody>
          <a:bodyPr>
            <a:normAutofit/>
          </a:bodyPr>
          <a:lstStyle/>
          <a:p>
            <a:pPr algn="just"/>
            <a:r>
              <a:rPr lang="en-IN" sz="2400" dirty="0"/>
              <a:t>The </a:t>
            </a:r>
            <a:r>
              <a:rPr lang="en-IN" sz="2400" dirty="0">
                <a:solidFill>
                  <a:srgbClr val="C00000"/>
                </a:solidFill>
              </a:rPr>
              <a:t>language, cooking, clothing, jewellery, and way of life of the Brahmans spreads eventually to the entire society</a:t>
            </a:r>
            <a:r>
              <a:rPr lang="en-IN" sz="2400" dirty="0"/>
              <a:t>. </a:t>
            </a:r>
          </a:p>
          <a:p>
            <a:pPr algn="just"/>
            <a:endParaRPr lang="en-IN" sz="2400" dirty="0"/>
          </a:p>
          <a:p>
            <a:pPr algn="just"/>
            <a:r>
              <a:rPr lang="en-IN" sz="2400" dirty="0"/>
              <a:t>The non-</a:t>
            </a:r>
            <a:r>
              <a:rPr lang="en-IN" sz="2400" dirty="0" err="1"/>
              <a:t>Brahmanical</a:t>
            </a:r>
            <a:r>
              <a:rPr lang="en-IN" sz="2400" dirty="0"/>
              <a:t> castes adopt not only </a:t>
            </a:r>
            <a:r>
              <a:rPr lang="en-IN" sz="2400" dirty="0" err="1"/>
              <a:t>Brahmanical</a:t>
            </a:r>
            <a:r>
              <a:rPr lang="en-IN" sz="2400" dirty="0"/>
              <a:t> ritual, but also certain </a:t>
            </a:r>
            <a:r>
              <a:rPr lang="en-IN" sz="2400" dirty="0" err="1"/>
              <a:t>Brahmanical</a:t>
            </a:r>
            <a:r>
              <a:rPr lang="en-IN" sz="2400" dirty="0"/>
              <a:t> institutions and values.</a:t>
            </a:r>
          </a:p>
          <a:p>
            <a:pPr algn="just"/>
            <a:endParaRPr lang="en-IN" sz="2400" dirty="0"/>
          </a:p>
          <a:p>
            <a:pPr algn="just"/>
            <a:r>
              <a:rPr lang="en-IN" sz="2400" dirty="0" err="1"/>
              <a:t>Sanskritization</a:t>
            </a:r>
            <a:r>
              <a:rPr lang="en-IN" sz="2400" dirty="0"/>
              <a:t> means not only the adoption of new customs and habits, but also exposure to new ideas and values which have found frequent expression in the vast body of Sanskrit literature, sacred as well as secular. </a:t>
            </a:r>
          </a:p>
        </p:txBody>
      </p:sp>
      <p:pic>
        <p:nvPicPr>
          <p:cNvPr id="1026" name="Picture 2"/>
          <p:cNvPicPr>
            <a:picLocks noChangeAspect="1" noChangeArrowheads="1"/>
          </p:cNvPicPr>
          <p:nvPr/>
        </p:nvPicPr>
        <p:blipFill>
          <a:blip r:embed="rId2" cstate="print"/>
          <a:srcRect/>
          <a:stretch>
            <a:fillRect/>
          </a:stretch>
        </p:blipFill>
        <p:spPr bwMode="auto">
          <a:xfrm>
            <a:off x="3505200" y="4572000"/>
            <a:ext cx="5334000" cy="2133600"/>
          </a:xfrm>
          <a:prstGeom prst="rect">
            <a:avLst/>
          </a:prstGeom>
          <a:noFill/>
          <a:ln w="9525">
            <a:noFill/>
            <a:miter lim="800000"/>
            <a:headEnd/>
            <a:tailEnd/>
          </a:ln>
        </p:spPr>
      </p:pic>
    </p:spTree>
    <p:extLst>
      <p:ext uri="{BB962C8B-B14F-4D97-AF65-F5344CB8AC3E}">
        <p14:creationId xmlns:p14="http://schemas.microsoft.com/office/powerpoint/2010/main" val="33584333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81200" y="274638"/>
            <a:ext cx="8229600" cy="563562"/>
          </a:xfrm>
        </p:spPr>
        <p:txBody>
          <a:bodyPr>
            <a:normAutofit/>
          </a:bodyPr>
          <a:lstStyle/>
          <a:p>
            <a:r>
              <a:rPr lang="en-US" sz="2800" b="1" dirty="0"/>
              <a:t>Some examples of </a:t>
            </a:r>
            <a:r>
              <a:rPr lang="en-US" sz="2800" b="1" dirty="0" err="1"/>
              <a:t>Sanskritization</a:t>
            </a:r>
            <a:endParaRPr lang="en-IN" sz="2800" b="1" dirty="0"/>
          </a:p>
        </p:txBody>
      </p:sp>
      <p:sp>
        <p:nvSpPr>
          <p:cNvPr id="4" name="Content Placeholder 3"/>
          <p:cNvSpPr>
            <a:spLocks noGrp="1"/>
          </p:cNvSpPr>
          <p:nvPr>
            <p:ph sz="half" idx="1"/>
          </p:nvPr>
        </p:nvSpPr>
        <p:spPr>
          <a:xfrm>
            <a:off x="1981200" y="1066801"/>
            <a:ext cx="4038600" cy="5059363"/>
          </a:xfrm>
        </p:spPr>
        <p:txBody>
          <a:bodyPr>
            <a:normAutofit fontScale="85000" lnSpcReduction="10000"/>
          </a:bodyPr>
          <a:lstStyle/>
          <a:p>
            <a:pPr algn="just"/>
            <a:r>
              <a:rPr lang="en-IN" sz="2400" dirty="0"/>
              <a:t>The </a:t>
            </a:r>
            <a:r>
              <a:rPr lang="en-IN" sz="2400" dirty="0">
                <a:solidFill>
                  <a:srgbClr val="C00000"/>
                </a:solidFill>
              </a:rPr>
              <a:t>low castes of Mysore who adopted the way of life of </a:t>
            </a:r>
            <a:r>
              <a:rPr lang="en-IN" sz="2400" dirty="0" err="1">
                <a:solidFill>
                  <a:srgbClr val="C00000"/>
                </a:solidFill>
              </a:rPr>
              <a:t>Lingayats</a:t>
            </a:r>
            <a:r>
              <a:rPr lang="en-IN" sz="2400" dirty="0"/>
              <a:t>, who are not Brahmin but who claim equality with Brahmins. </a:t>
            </a:r>
          </a:p>
          <a:p>
            <a:pPr algn="just"/>
            <a:endParaRPr lang="en-IN" sz="2400" dirty="0"/>
          </a:p>
          <a:p>
            <a:pPr algn="just"/>
            <a:r>
              <a:rPr lang="en-IN" sz="2400" dirty="0"/>
              <a:t>Similarly, </a:t>
            </a:r>
            <a:r>
              <a:rPr lang="en-IN" sz="2400" dirty="0">
                <a:solidFill>
                  <a:srgbClr val="C00000"/>
                </a:solidFill>
              </a:rPr>
              <a:t>the smiths (one of the lower castes) of Mysore call themselves </a:t>
            </a:r>
            <a:r>
              <a:rPr lang="en-IN" sz="2400" dirty="0" err="1">
                <a:solidFill>
                  <a:srgbClr val="C00000"/>
                </a:solidFill>
              </a:rPr>
              <a:t>Vishwakarma</a:t>
            </a:r>
            <a:r>
              <a:rPr lang="en-IN" sz="2400" dirty="0">
                <a:solidFill>
                  <a:srgbClr val="C00000"/>
                </a:solidFill>
              </a:rPr>
              <a:t> Brahmins and wear sacred threads and have </a:t>
            </a:r>
            <a:r>
              <a:rPr lang="en-IN" sz="2400" dirty="0" err="1">
                <a:solidFill>
                  <a:srgbClr val="C00000"/>
                </a:solidFill>
              </a:rPr>
              <a:t>sanskritised</a:t>
            </a:r>
            <a:r>
              <a:rPr lang="en-IN" sz="2400" dirty="0">
                <a:solidFill>
                  <a:srgbClr val="C00000"/>
                </a:solidFill>
              </a:rPr>
              <a:t> some of their rituals. (Still, some of them eat meat and drink liquor. </a:t>
            </a:r>
          </a:p>
          <a:p>
            <a:pPr algn="just"/>
            <a:endParaRPr lang="en-IN" sz="2400" dirty="0"/>
          </a:p>
          <a:p>
            <a:pPr algn="just"/>
            <a:r>
              <a:rPr lang="en-IN" sz="2400" dirty="0"/>
              <a:t>For the very same reason, many castes, including some untouchable castes do not accept food or water from their hands).</a:t>
            </a:r>
          </a:p>
        </p:txBody>
      </p:sp>
      <p:pic>
        <p:nvPicPr>
          <p:cNvPr id="9" name="Content Placeholder 10" descr="social change in moden India.jpg"/>
          <p:cNvPicPr>
            <a:picLocks noChangeAspect="1"/>
          </p:cNvPicPr>
          <p:nvPr/>
        </p:nvPicPr>
        <p:blipFill>
          <a:blip r:embed="rId2" cstate="print"/>
          <a:stretch>
            <a:fillRect/>
          </a:stretch>
        </p:blipFill>
        <p:spPr>
          <a:xfrm>
            <a:off x="6324600" y="990600"/>
            <a:ext cx="3733800" cy="5334000"/>
          </a:xfrm>
          <a:prstGeom prst="rect">
            <a:avLst/>
          </a:prstGeom>
        </p:spPr>
      </p:pic>
    </p:spTree>
    <p:extLst>
      <p:ext uri="{BB962C8B-B14F-4D97-AF65-F5344CB8AC3E}">
        <p14:creationId xmlns:p14="http://schemas.microsoft.com/office/powerpoint/2010/main" val="24016520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r>
              <a:rPr lang="en-US" sz="3600" b="1" dirty="0" err="1"/>
              <a:t>Brahminization</a:t>
            </a:r>
            <a:endParaRPr lang="en-IN" sz="3600" b="1" dirty="0"/>
          </a:p>
        </p:txBody>
      </p:sp>
      <p:sp>
        <p:nvSpPr>
          <p:cNvPr id="3" name="Content Placeholder 2"/>
          <p:cNvSpPr>
            <a:spLocks noGrp="1"/>
          </p:cNvSpPr>
          <p:nvPr>
            <p:ph idx="1"/>
          </p:nvPr>
        </p:nvSpPr>
        <p:spPr>
          <a:xfrm>
            <a:off x="1981200" y="1143001"/>
            <a:ext cx="8229600" cy="4983163"/>
          </a:xfrm>
        </p:spPr>
        <p:txBody>
          <a:bodyPr>
            <a:noAutofit/>
          </a:bodyPr>
          <a:lstStyle/>
          <a:p>
            <a:pPr algn="just"/>
            <a:r>
              <a:rPr lang="en-IN" sz="2400" dirty="0"/>
              <a:t>Coined by M.N. </a:t>
            </a:r>
            <a:r>
              <a:rPr lang="en-IN" sz="2400" dirty="0" err="1"/>
              <a:t>Srinivas</a:t>
            </a:r>
            <a:r>
              <a:rPr lang="en-IN" sz="2400" dirty="0"/>
              <a:t>. It is the process where a group of low caste or sub-caste, individuals perform and follow customs, rituals, beliefs and </a:t>
            </a:r>
            <a:r>
              <a:rPr lang="en-IN" sz="2400" dirty="0" err="1"/>
              <a:t>Brahminic</a:t>
            </a:r>
            <a:r>
              <a:rPr lang="en-IN" sz="2400" dirty="0"/>
              <a:t> way of life to achieve </a:t>
            </a:r>
            <a:r>
              <a:rPr lang="en-IN" sz="2400" dirty="0" err="1"/>
              <a:t>Brahmnic</a:t>
            </a:r>
            <a:r>
              <a:rPr lang="en-IN" sz="2400" dirty="0"/>
              <a:t> status.</a:t>
            </a:r>
          </a:p>
          <a:p>
            <a:pPr algn="just"/>
            <a:endParaRPr lang="en-IN" sz="2400" dirty="0"/>
          </a:p>
          <a:p>
            <a:pPr algn="just"/>
            <a:r>
              <a:rPr lang="en-IN" sz="2400" dirty="0"/>
              <a:t>This concept of </a:t>
            </a:r>
            <a:r>
              <a:rPr lang="en-IN" sz="2400" dirty="0" err="1"/>
              <a:t>Brahminization</a:t>
            </a:r>
            <a:r>
              <a:rPr lang="en-IN" sz="2400" dirty="0"/>
              <a:t> is very much similar to the concept of </a:t>
            </a:r>
            <a:r>
              <a:rPr lang="en-IN" sz="2400" dirty="0" err="1"/>
              <a:t>Sanskritization</a:t>
            </a:r>
            <a:r>
              <a:rPr lang="en-IN" sz="2400" dirty="0"/>
              <a:t>. </a:t>
            </a:r>
            <a:r>
              <a:rPr lang="en-IN" sz="2400" dirty="0" err="1">
                <a:solidFill>
                  <a:srgbClr val="C00000"/>
                </a:solidFill>
              </a:rPr>
              <a:t>Sanskritization</a:t>
            </a:r>
            <a:r>
              <a:rPr lang="en-IN" sz="2400" dirty="0">
                <a:solidFill>
                  <a:srgbClr val="C00000"/>
                </a:solidFill>
              </a:rPr>
              <a:t> is a much broader concept than </a:t>
            </a:r>
            <a:r>
              <a:rPr lang="en-IN" sz="2400" dirty="0" err="1">
                <a:solidFill>
                  <a:srgbClr val="C00000"/>
                </a:solidFill>
              </a:rPr>
              <a:t>Brahminisation</a:t>
            </a:r>
            <a:r>
              <a:rPr lang="en-IN" sz="2400" dirty="0"/>
              <a:t>. </a:t>
            </a:r>
          </a:p>
          <a:p>
            <a:pPr algn="just"/>
            <a:endParaRPr lang="en-US" sz="2400" dirty="0"/>
          </a:p>
          <a:p>
            <a:pPr algn="just"/>
            <a:r>
              <a:rPr lang="en-IN" sz="2400" dirty="0"/>
              <a:t>The term </a:t>
            </a:r>
            <a:r>
              <a:rPr lang="en-IN" sz="2400" dirty="0" err="1">
                <a:solidFill>
                  <a:srgbClr val="C00000"/>
                </a:solidFill>
              </a:rPr>
              <a:t>Brahminization</a:t>
            </a:r>
            <a:r>
              <a:rPr lang="en-IN" sz="2400" dirty="0">
                <a:solidFill>
                  <a:srgbClr val="C00000"/>
                </a:solidFill>
              </a:rPr>
              <a:t> was later on replaced by </a:t>
            </a:r>
            <a:r>
              <a:rPr lang="en-IN" sz="2400" dirty="0" err="1">
                <a:solidFill>
                  <a:srgbClr val="C00000"/>
                </a:solidFill>
              </a:rPr>
              <a:t>Sanskritization</a:t>
            </a:r>
            <a:r>
              <a:rPr lang="en-IN" sz="2400" dirty="0">
                <a:solidFill>
                  <a:srgbClr val="C00000"/>
                </a:solidFill>
              </a:rPr>
              <a:t> as the term </a:t>
            </a:r>
            <a:r>
              <a:rPr lang="en-IN" sz="2400" dirty="0" err="1">
                <a:solidFill>
                  <a:srgbClr val="C00000"/>
                </a:solidFill>
              </a:rPr>
              <a:t>Brahminization</a:t>
            </a:r>
            <a:r>
              <a:rPr lang="en-IN" sz="2400" dirty="0">
                <a:solidFill>
                  <a:srgbClr val="C00000"/>
                </a:solidFill>
              </a:rPr>
              <a:t> was very narrow in its entailing than </a:t>
            </a:r>
            <a:r>
              <a:rPr lang="en-IN" sz="2400" dirty="0" err="1">
                <a:solidFill>
                  <a:srgbClr val="C00000"/>
                </a:solidFill>
              </a:rPr>
              <a:t>Sanskritization</a:t>
            </a:r>
            <a:endParaRPr lang="en-IN" sz="2400" dirty="0">
              <a:solidFill>
                <a:srgbClr val="C00000"/>
              </a:solidFill>
            </a:endParaRPr>
          </a:p>
        </p:txBody>
      </p:sp>
    </p:spTree>
    <p:extLst>
      <p:ext uri="{BB962C8B-B14F-4D97-AF65-F5344CB8AC3E}">
        <p14:creationId xmlns:p14="http://schemas.microsoft.com/office/powerpoint/2010/main" val="22406108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838200"/>
            <a:ext cx="8229600" cy="5257800"/>
          </a:xfrm>
        </p:spPr>
        <p:txBody>
          <a:bodyPr>
            <a:normAutofit fontScale="85000" lnSpcReduction="20000"/>
          </a:bodyPr>
          <a:lstStyle/>
          <a:p>
            <a:pPr algn="just">
              <a:buNone/>
            </a:pPr>
            <a:r>
              <a:rPr lang="en-IN" dirty="0"/>
              <a:t>The rejection of the term </a:t>
            </a:r>
            <a:r>
              <a:rPr lang="en-IN" dirty="0" err="1"/>
              <a:t>Brahminization</a:t>
            </a:r>
            <a:r>
              <a:rPr lang="en-IN" dirty="0"/>
              <a:t> was due to major three reasons, as follows:</a:t>
            </a:r>
          </a:p>
          <a:p>
            <a:pPr algn="just">
              <a:buNone/>
            </a:pPr>
            <a:endParaRPr lang="en-IN" dirty="0"/>
          </a:p>
          <a:p>
            <a:pPr algn="just"/>
            <a:r>
              <a:rPr lang="en-IN" dirty="0"/>
              <a:t>“</a:t>
            </a:r>
            <a:r>
              <a:rPr lang="en-IN" dirty="0" err="1"/>
              <a:t>Brahminization</a:t>
            </a:r>
            <a:r>
              <a:rPr lang="en-IN" dirty="0"/>
              <a:t> is sub-assumed in the wider process of </a:t>
            </a:r>
            <a:r>
              <a:rPr lang="en-IN" dirty="0" err="1"/>
              <a:t>Sanskritization</a:t>
            </a:r>
            <a:endParaRPr lang="en-IN" dirty="0"/>
          </a:p>
          <a:p>
            <a:pPr algn="just"/>
            <a:endParaRPr lang="en-IN" dirty="0"/>
          </a:p>
          <a:p>
            <a:pPr algn="just"/>
            <a:r>
              <a:rPr lang="en-IN" dirty="0"/>
              <a:t>The </a:t>
            </a:r>
            <a:r>
              <a:rPr lang="en-IN" dirty="0">
                <a:solidFill>
                  <a:srgbClr val="C00000"/>
                </a:solidFill>
              </a:rPr>
              <a:t>customs and habits of Brahmins changed after they settled in India</a:t>
            </a:r>
            <a:r>
              <a:rPr lang="en-IN" dirty="0"/>
              <a:t>; and</a:t>
            </a:r>
          </a:p>
          <a:p>
            <a:pPr marL="0" indent="0" algn="just">
              <a:buNone/>
            </a:pPr>
            <a:endParaRPr lang="en-IN" dirty="0"/>
          </a:p>
          <a:p>
            <a:pPr algn="just"/>
            <a:r>
              <a:rPr lang="en-IN" dirty="0">
                <a:solidFill>
                  <a:srgbClr val="C00000"/>
                </a:solidFill>
              </a:rPr>
              <a:t>The agents of </a:t>
            </a:r>
            <a:r>
              <a:rPr lang="en-IN" dirty="0" err="1">
                <a:solidFill>
                  <a:srgbClr val="C00000"/>
                </a:solidFill>
              </a:rPr>
              <a:t>Sanskritization</a:t>
            </a:r>
            <a:r>
              <a:rPr lang="en-IN" dirty="0">
                <a:solidFill>
                  <a:srgbClr val="C00000"/>
                </a:solidFill>
              </a:rPr>
              <a:t> were not, and are not always Brahmins</a:t>
            </a:r>
            <a:r>
              <a:rPr lang="en-IN" dirty="0"/>
              <a:t>.” (</a:t>
            </a:r>
            <a:r>
              <a:rPr lang="en-IN" b="1" dirty="0"/>
              <a:t>Barnabas </a:t>
            </a:r>
            <a:r>
              <a:rPr lang="en-IN" dirty="0"/>
              <a:t>1961:613</a:t>
            </a:r>
            <a:r>
              <a:rPr lang="en-IN" dirty="0" smtClean="0"/>
              <a:t>)</a:t>
            </a:r>
          </a:p>
          <a:p>
            <a:pPr algn="just"/>
            <a:endParaRPr lang="en-IN" dirty="0" smtClean="0"/>
          </a:p>
          <a:p>
            <a:pPr algn="just"/>
            <a:r>
              <a:rPr lang="en-US" dirty="0"/>
              <a:t>M.N. Srinivas himself acknowledged this fact and wrote: “I now </a:t>
            </a:r>
            <a:r>
              <a:rPr lang="en-US" dirty="0" err="1"/>
              <a:t>realise</a:t>
            </a:r>
            <a:r>
              <a:rPr lang="en-US" dirty="0"/>
              <a:t> that, I emphasized unduly the </a:t>
            </a:r>
            <a:r>
              <a:rPr lang="en-US" dirty="0" err="1"/>
              <a:t>Brahminical</a:t>
            </a:r>
            <a:r>
              <a:rPr lang="en-US" dirty="0"/>
              <a:t> model of </a:t>
            </a:r>
            <a:r>
              <a:rPr lang="en-US" dirty="0" err="1"/>
              <a:t>Saskritisation</a:t>
            </a:r>
            <a:r>
              <a:rPr lang="en-US" dirty="0"/>
              <a:t> and ignored the other models Kshatriya, </a:t>
            </a:r>
            <a:r>
              <a:rPr lang="en-US" dirty="0" err="1"/>
              <a:t>Vaishyas</a:t>
            </a:r>
            <a:r>
              <a:rPr lang="en-US" dirty="0"/>
              <a:t> and Shudra...” (“Social Change in Modern India - 1971).</a:t>
            </a:r>
            <a:endParaRPr lang="en-IN" dirty="0"/>
          </a:p>
          <a:p>
            <a:endParaRPr lang="en-IN" dirty="0"/>
          </a:p>
        </p:txBody>
      </p:sp>
    </p:spTree>
    <p:extLst>
      <p:ext uri="{BB962C8B-B14F-4D97-AF65-F5344CB8AC3E}">
        <p14:creationId xmlns:p14="http://schemas.microsoft.com/office/powerpoint/2010/main" val="34400392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78AAEED5A4CF04CBC5250646B27184A" ma:contentTypeVersion="2" ma:contentTypeDescription="Create a new document." ma:contentTypeScope="" ma:versionID="87287876fde5fd11051c6dad2a1142fc">
  <xsd:schema xmlns:xsd="http://www.w3.org/2001/XMLSchema" xmlns:xs="http://www.w3.org/2001/XMLSchema" xmlns:p="http://schemas.microsoft.com/office/2006/metadata/properties" xmlns:ns2="cca209b4-5564-40de-9c5c-61802ab54d9a" targetNamespace="http://schemas.microsoft.com/office/2006/metadata/properties" ma:root="true" ma:fieldsID="1489c740147562f9fae2716b60859039" ns2:_="">
    <xsd:import namespace="cca209b4-5564-40de-9c5c-61802ab54d9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a209b4-5564-40de-9c5c-61802ab54d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AE8B012-98FC-4AAC-8ABA-B0B32CE5056F}"/>
</file>

<file path=customXml/itemProps2.xml><?xml version="1.0" encoding="utf-8"?>
<ds:datastoreItem xmlns:ds="http://schemas.openxmlformats.org/officeDocument/2006/customXml" ds:itemID="{1F68F5D4-9254-4F08-A42E-D99A010071C6}"/>
</file>

<file path=customXml/itemProps3.xml><?xml version="1.0" encoding="utf-8"?>
<ds:datastoreItem xmlns:ds="http://schemas.openxmlformats.org/officeDocument/2006/customXml" ds:itemID="{DA77074D-A07D-4F53-BB61-9C664138B8BA}"/>
</file>

<file path=docProps/app.xml><?xml version="1.0" encoding="utf-8"?>
<Properties xmlns="http://schemas.openxmlformats.org/officeDocument/2006/extended-properties" xmlns:vt="http://schemas.openxmlformats.org/officeDocument/2006/docPropsVTypes">
  <TotalTime>104</TotalTime>
  <Words>794</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CAUSES FOR THE CHANGES IN CASTE SYSTEM </vt:lpstr>
      <vt:lpstr>Causes of changes in caste system</vt:lpstr>
      <vt:lpstr>Sanskritization</vt:lpstr>
      <vt:lpstr>PowerPoint Presentation</vt:lpstr>
      <vt:lpstr>PowerPoint Presentation</vt:lpstr>
      <vt:lpstr>PowerPoint Presentation</vt:lpstr>
      <vt:lpstr>Some examples of Sanskritization</vt:lpstr>
      <vt:lpstr>Brahminization</vt:lpstr>
      <vt:lpstr>PowerPoint Presentation</vt:lpstr>
      <vt:lpstr>PowerPoint Presentation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CAUSES FOR THE CHANGES IN CASTE SYSTEM </dc:title>
  <dc:creator>Madhulika</dc:creator>
  <cp:lastModifiedBy>Madhulika</cp:lastModifiedBy>
  <cp:revision>3</cp:revision>
  <dcterms:created xsi:type="dcterms:W3CDTF">2020-10-26T05:13:28Z</dcterms:created>
  <dcterms:modified xsi:type="dcterms:W3CDTF">2020-10-29T05:19:49Z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0x010100C78AAEED5A4CF04CBC5250646B27184A</vt:lpwstr>
  </property>
</Properties>
</file>