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72" r:id="rId13"/>
    <p:sldId id="273" r:id="rId14"/>
    <p:sldId id="274" r:id="rId15"/>
    <p:sldId id="266" r:id="rId16"/>
    <p:sldId id="267" r:id="rId17"/>
    <p:sldId id="268"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72FFD2-5394-453C-B4D5-4EF77A06AA82}" v="3" dt="2023-05-13T11:24:23.5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86"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Cherupelly" userId="15d89d310a7a582e" providerId="LiveId" clId="{E372FFD2-5394-453C-B4D5-4EF77A06AA82}"/>
    <pc:docChg chg="undo custSel addSld delSld modSld">
      <pc:chgData name="Naveen Cherupelly" userId="15d89d310a7a582e" providerId="LiveId" clId="{E372FFD2-5394-453C-B4D5-4EF77A06AA82}" dt="2023-05-13T11:26:30.587" v="67" actId="1076"/>
      <pc:docMkLst>
        <pc:docMk/>
      </pc:docMkLst>
      <pc:sldChg chg="modSp mod">
        <pc:chgData name="Naveen Cherupelly" userId="15d89d310a7a582e" providerId="LiveId" clId="{E372FFD2-5394-453C-B4D5-4EF77A06AA82}" dt="2023-05-13T11:19:22.457" v="10" actId="5793"/>
        <pc:sldMkLst>
          <pc:docMk/>
          <pc:sldMk cId="0" sldId="256"/>
        </pc:sldMkLst>
        <pc:spChg chg="mod">
          <ac:chgData name="Naveen Cherupelly" userId="15d89d310a7a582e" providerId="LiveId" clId="{E372FFD2-5394-453C-B4D5-4EF77A06AA82}" dt="2023-05-13T11:19:22.457" v="10" actId="5793"/>
          <ac:spMkLst>
            <pc:docMk/>
            <pc:sldMk cId="0" sldId="256"/>
            <ac:spMk id="2" creationId="{00000000-0000-0000-0000-000000000000}"/>
          </ac:spMkLst>
        </pc:spChg>
      </pc:sldChg>
      <pc:sldChg chg="modSp mod">
        <pc:chgData name="Naveen Cherupelly" userId="15d89d310a7a582e" providerId="LiveId" clId="{E372FFD2-5394-453C-B4D5-4EF77A06AA82}" dt="2023-05-13T11:20:54.792" v="15"/>
        <pc:sldMkLst>
          <pc:docMk/>
          <pc:sldMk cId="0" sldId="262"/>
        </pc:sldMkLst>
        <pc:spChg chg="mod">
          <ac:chgData name="Naveen Cherupelly" userId="15d89d310a7a582e" providerId="LiveId" clId="{E372FFD2-5394-453C-B4D5-4EF77A06AA82}" dt="2023-05-13T11:20:54.792" v="15"/>
          <ac:spMkLst>
            <pc:docMk/>
            <pc:sldMk cId="0" sldId="262"/>
            <ac:spMk id="3" creationId="{00000000-0000-0000-0000-000000000000}"/>
          </ac:spMkLst>
        </pc:spChg>
      </pc:sldChg>
      <pc:sldChg chg="new del">
        <pc:chgData name="Naveen Cherupelly" userId="15d89d310a7a582e" providerId="LiveId" clId="{E372FFD2-5394-453C-B4D5-4EF77A06AA82}" dt="2023-05-13T11:21:56.801" v="24" actId="2696"/>
        <pc:sldMkLst>
          <pc:docMk/>
          <pc:sldMk cId="1807148661" sldId="269"/>
        </pc:sldMkLst>
      </pc:sldChg>
      <pc:sldChg chg="modSp new del mod">
        <pc:chgData name="Naveen Cherupelly" userId="15d89d310a7a582e" providerId="LiveId" clId="{E372FFD2-5394-453C-B4D5-4EF77A06AA82}" dt="2023-05-13T11:21:41.922" v="21" actId="680"/>
        <pc:sldMkLst>
          <pc:docMk/>
          <pc:sldMk cId="2050869994" sldId="269"/>
        </pc:sldMkLst>
        <pc:spChg chg="mod">
          <ac:chgData name="Naveen Cherupelly" userId="15d89d310a7a582e" providerId="LiveId" clId="{E372FFD2-5394-453C-B4D5-4EF77A06AA82}" dt="2023-05-13T11:21:41.485" v="20"/>
          <ac:spMkLst>
            <pc:docMk/>
            <pc:sldMk cId="2050869994" sldId="269"/>
            <ac:spMk id="3" creationId="{B4BF1AD6-01CA-A811-FB62-70C80EDC7162}"/>
          </ac:spMkLst>
        </pc:spChg>
      </pc:sldChg>
      <pc:sldChg chg="addSp modSp new mod">
        <pc:chgData name="Naveen Cherupelly" userId="15d89d310a7a582e" providerId="LiveId" clId="{E372FFD2-5394-453C-B4D5-4EF77A06AA82}" dt="2023-05-13T11:23:07.550" v="45" actId="14100"/>
        <pc:sldMkLst>
          <pc:docMk/>
          <pc:sldMk cId="1662207413" sldId="270"/>
        </pc:sldMkLst>
        <pc:spChg chg="add mod">
          <ac:chgData name="Naveen Cherupelly" userId="15d89d310a7a582e" providerId="LiveId" clId="{E372FFD2-5394-453C-B4D5-4EF77A06AA82}" dt="2023-05-13T11:23:07.550" v="45" actId="14100"/>
          <ac:spMkLst>
            <pc:docMk/>
            <pc:sldMk cId="1662207413" sldId="270"/>
            <ac:spMk id="3" creationId="{2F03F4A1-E3DE-E417-0C5C-892A2858C389}"/>
          </ac:spMkLst>
        </pc:spChg>
      </pc:sldChg>
      <pc:sldChg chg="new del">
        <pc:chgData name="Naveen Cherupelly" userId="15d89d310a7a582e" providerId="LiveId" clId="{E372FFD2-5394-453C-B4D5-4EF77A06AA82}" dt="2023-05-13T11:23:58.287" v="48" actId="2696"/>
        <pc:sldMkLst>
          <pc:docMk/>
          <pc:sldMk cId="2903991574" sldId="271"/>
        </pc:sldMkLst>
      </pc:sldChg>
      <pc:sldChg chg="addSp delSp modSp new mod">
        <pc:chgData name="Naveen Cherupelly" userId="15d89d310a7a582e" providerId="LiveId" clId="{E372FFD2-5394-453C-B4D5-4EF77A06AA82}" dt="2023-05-13T11:25:26.726" v="64" actId="1076"/>
        <pc:sldMkLst>
          <pc:docMk/>
          <pc:sldMk cId="3174500870" sldId="272"/>
        </pc:sldMkLst>
        <pc:spChg chg="add mod">
          <ac:chgData name="Naveen Cherupelly" userId="15d89d310a7a582e" providerId="LiveId" clId="{E372FFD2-5394-453C-B4D5-4EF77A06AA82}" dt="2023-05-13T11:25:26.726" v="64" actId="1076"/>
          <ac:spMkLst>
            <pc:docMk/>
            <pc:sldMk cId="3174500870" sldId="272"/>
            <ac:spMk id="3" creationId="{C2D89963-DEC1-9981-D45E-90399B8423DD}"/>
          </ac:spMkLst>
        </pc:spChg>
        <pc:picChg chg="add del">
          <ac:chgData name="Naveen Cherupelly" userId="15d89d310a7a582e" providerId="LiveId" clId="{E372FFD2-5394-453C-B4D5-4EF77A06AA82}" dt="2023-05-13T11:24:20.913" v="50"/>
          <ac:picMkLst>
            <pc:docMk/>
            <pc:sldMk cId="3174500870" sldId="272"/>
            <ac:picMk id="2" creationId="{C1DB63F7-9F7A-97D1-DE40-97C943A78027}"/>
          </ac:picMkLst>
        </pc:picChg>
      </pc:sldChg>
      <pc:sldChg chg="addSp delSp modSp new mod">
        <pc:chgData name="Naveen Cherupelly" userId="15d89d310a7a582e" providerId="LiveId" clId="{E372FFD2-5394-453C-B4D5-4EF77A06AA82}" dt="2023-05-13T11:24:56.409" v="60" actId="14100"/>
        <pc:sldMkLst>
          <pc:docMk/>
          <pc:sldMk cId="2812577207" sldId="273"/>
        </pc:sldMkLst>
        <pc:spChg chg="add del">
          <ac:chgData name="Naveen Cherupelly" userId="15d89d310a7a582e" providerId="LiveId" clId="{E372FFD2-5394-453C-B4D5-4EF77A06AA82}" dt="2023-05-13T11:24:42.546" v="56" actId="22"/>
          <ac:spMkLst>
            <pc:docMk/>
            <pc:sldMk cId="2812577207" sldId="273"/>
            <ac:spMk id="3" creationId="{BB50E9CC-E94A-7220-305D-C9A5277DEF72}"/>
          </ac:spMkLst>
        </pc:spChg>
        <pc:spChg chg="add mod">
          <ac:chgData name="Naveen Cherupelly" userId="15d89d310a7a582e" providerId="LiveId" clId="{E372FFD2-5394-453C-B4D5-4EF77A06AA82}" dt="2023-05-13T11:24:56.409" v="60" actId="14100"/>
          <ac:spMkLst>
            <pc:docMk/>
            <pc:sldMk cId="2812577207" sldId="273"/>
            <ac:spMk id="5" creationId="{EC5E4259-6069-FC23-10C2-F3B2423FC3C4}"/>
          </ac:spMkLst>
        </pc:spChg>
      </pc:sldChg>
      <pc:sldChg chg="addSp modSp new mod">
        <pc:chgData name="Naveen Cherupelly" userId="15d89d310a7a582e" providerId="LiveId" clId="{E372FFD2-5394-453C-B4D5-4EF77A06AA82}" dt="2023-05-13T11:26:30.587" v="67" actId="1076"/>
        <pc:sldMkLst>
          <pc:docMk/>
          <pc:sldMk cId="3917200238" sldId="274"/>
        </pc:sldMkLst>
        <pc:spChg chg="add mod">
          <ac:chgData name="Naveen Cherupelly" userId="15d89d310a7a582e" providerId="LiveId" clId="{E372FFD2-5394-453C-B4D5-4EF77A06AA82}" dt="2023-05-13T11:26:30.587" v="67" actId="1076"/>
          <ac:spMkLst>
            <pc:docMk/>
            <pc:sldMk cId="3917200238" sldId="274"/>
            <ac:spMk id="3" creationId="{321CEF4B-0F14-B535-63BD-0FA7A6E31C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6092" y="1615820"/>
            <a:ext cx="6131814" cy="1367789"/>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3923" y="298450"/>
            <a:ext cx="6296152" cy="467995"/>
          </a:xfrm>
          <a:prstGeom prst="rect">
            <a:avLst/>
          </a:prstGeom>
        </p:spPr>
        <p:txBody>
          <a:bodyPr wrap="square" lIns="0" tIns="0" rIns="0" bIns="0">
            <a:spAutoFit/>
          </a:bodyPr>
          <a:lstStyle>
            <a:lvl1pPr>
              <a:defRPr sz="2900" b="1" i="0">
                <a:solidFill>
                  <a:schemeClr val="tx1"/>
                </a:solidFill>
                <a:latin typeface="Calibri"/>
                <a:cs typeface="Calibri"/>
              </a:defRPr>
            </a:lvl1pPr>
          </a:lstStyle>
          <a:p>
            <a:endParaRPr/>
          </a:p>
        </p:txBody>
      </p:sp>
      <p:sp>
        <p:nvSpPr>
          <p:cNvPr id="3" name="Holder 3"/>
          <p:cNvSpPr>
            <a:spLocks noGrp="1"/>
          </p:cNvSpPr>
          <p:nvPr>
            <p:ph type="body" idx="1"/>
          </p:nvPr>
        </p:nvSpPr>
        <p:spPr>
          <a:xfrm>
            <a:off x="535940" y="1812163"/>
            <a:ext cx="8072119" cy="37331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www.yourarticlelibrary.com/essay/caste-system-in-india-functions-and-dis-functions-of-caste-system/4708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06092" y="1615820"/>
            <a:ext cx="6131814" cy="690574"/>
          </a:xfrm>
          <a:prstGeom prst="rect">
            <a:avLst/>
          </a:prstGeom>
        </p:spPr>
        <p:txBody>
          <a:bodyPr vert="horz" wrap="square" lIns="0" tIns="13335" rIns="0" bIns="0" rtlCol="0">
            <a:spAutoFit/>
          </a:bodyPr>
          <a:lstStyle/>
          <a:p>
            <a:pPr marL="1325245" marR="5080" indent="-1312545">
              <a:lnSpc>
                <a:spcPct val="100000"/>
              </a:lnSpc>
              <a:spcBef>
                <a:spcPts val="105"/>
              </a:spcBef>
            </a:pPr>
            <a:r>
              <a:rPr dirty="0"/>
              <a:t>Indian</a:t>
            </a:r>
            <a:r>
              <a:rPr spc="-10" dirty="0"/>
              <a:t> </a:t>
            </a:r>
            <a:r>
              <a:rPr spc="-5" dirty="0"/>
              <a:t>Society</a:t>
            </a:r>
            <a:r>
              <a:rPr lang="en-IN" spc="-5" dirty="0"/>
              <a:t> – Caste </a:t>
            </a:r>
            <a:endParaRPr spc="-55" dirty="0"/>
          </a:p>
        </p:txBody>
      </p:sp>
      <p:sp>
        <p:nvSpPr>
          <p:cNvPr id="3" name="object 3"/>
          <p:cNvSpPr txBox="1"/>
          <p:nvPr/>
        </p:nvSpPr>
        <p:spPr>
          <a:xfrm>
            <a:off x="3751326" y="3416274"/>
            <a:ext cx="1642110" cy="1196340"/>
          </a:xfrm>
          <a:prstGeom prst="rect">
            <a:avLst/>
          </a:prstGeom>
        </p:spPr>
        <p:txBody>
          <a:bodyPr vert="horz" wrap="square" lIns="0" tIns="12700" rIns="0" bIns="0" rtlCol="0">
            <a:spAutoFit/>
          </a:bodyPr>
          <a:lstStyle/>
          <a:p>
            <a:pPr marL="385445" marR="5080" indent="-373380">
              <a:lnSpc>
                <a:spcPct val="120000"/>
              </a:lnSpc>
              <a:spcBef>
                <a:spcPts val="100"/>
              </a:spcBef>
            </a:pPr>
            <a:r>
              <a:rPr sz="3200" dirty="0">
                <a:solidFill>
                  <a:srgbClr val="888888"/>
                </a:solidFill>
                <a:latin typeface="Calibri"/>
                <a:cs typeface="Calibri"/>
              </a:rPr>
              <a:t>Modul</a:t>
            </a:r>
            <a:r>
              <a:rPr sz="3200" spc="-10" dirty="0">
                <a:solidFill>
                  <a:srgbClr val="888888"/>
                </a:solidFill>
                <a:latin typeface="Calibri"/>
                <a:cs typeface="Calibri"/>
              </a:rPr>
              <a:t>e</a:t>
            </a:r>
            <a:r>
              <a:rPr sz="3200" dirty="0">
                <a:solidFill>
                  <a:srgbClr val="888888"/>
                </a:solidFill>
                <a:latin typeface="Calibri"/>
                <a:cs typeface="Calibri"/>
              </a:rPr>
              <a:t>-4  </a:t>
            </a:r>
            <a:r>
              <a:rPr sz="3200" spc="-20" dirty="0">
                <a:solidFill>
                  <a:srgbClr val="888888"/>
                </a:solidFill>
                <a:latin typeface="Calibri"/>
                <a:cs typeface="Calibri"/>
              </a:rPr>
              <a:t>Part </a:t>
            </a:r>
            <a:r>
              <a:rPr sz="3200" dirty="0">
                <a:solidFill>
                  <a:srgbClr val="888888"/>
                </a:solidFill>
                <a:latin typeface="Calibri"/>
                <a:cs typeface="Calibri"/>
              </a:rPr>
              <a:t>I</a:t>
            </a:r>
            <a:endParaRPr sz="32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dirty="0"/>
              <a:t>Functions</a:t>
            </a:r>
            <a:r>
              <a:rPr spc="-45" dirty="0"/>
              <a:t> </a:t>
            </a:r>
            <a:r>
              <a:rPr dirty="0"/>
              <a:t>and</a:t>
            </a:r>
            <a:r>
              <a:rPr spc="-30" dirty="0"/>
              <a:t> </a:t>
            </a:r>
            <a:r>
              <a:rPr spc="-5" dirty="0"/>
              <a:t>Dyfnctions</a:t>
            </a:r>
            <a:r>
              <a:rPr spc="-30" dirty="0"/>
              <a:t> </a:t>
            </a:r>
            <a:r>
              <a:rPr dirty="0"/>
              <a:t>of</a:t>
            </a:r>
            <a:r>
              <a:rPr spc="-5" dirty="0"/>
              <a:t> </a:t>
            </a:r>
            <a:r>
              <a:rPr spc="-20" dirty="0"/>
              <a:t>caste</a:t>
            </a:r>
            <a:r>
              <a:rPr spc="-10" dirty="0"/>
              <a:t> </a:t>
            </a:r>
            <a:r>
              <a:rPr spc="-25" dirty="0"/>
              <a:t>system</a:t>
            </a:r>
          </a:p>
        </p:txBody>
      </p:sp>
      <p:sp>
        <p:nvSpPr>
          <p:cNvPr id="3" name="object 3"/>
          <p:cNvSpPr txBox="1"/>
          <p:nvPr/>
        </p:nvSpPr>
        <p:spPr>
          <a:xfrm>
            <a:off x="459740" y="1161034"/>
            <a:ext cx="3957954" cy="4305935"/>
          </a:xfrm>
          <a:prstGeom prst="rect">
            <a:avLst/>
          </a:prstGeom>
        </p:spPr>
        <p:txBody>
          <a:bodyPr vert="horz" wrap="square" lIns="0" tIns="12700" rIns="0" bIns="0" rtlCol="0">
            <a:spAutoFit/>
          </a:bodyPr>
          <a:lstStyle/>
          <a:p>
            <a:pPr marL="355600" marR="8255" indent="-342900" algn="just">
              <a:lnSpc>
                <a:spcPct val="100000"/>
              </a:lnSpc>
              <a:spcBef>
                <a:spcPts val="100"/>
              </a:spcBef>
            </a:pPr>
            <a:r>
              <a:rPr sz="1800" spc="-15" dirty="0">
                <a:latin typeface="Calibri"/>
                <a:cs typeface="Calibri"/>
              </a:rPr>
              <a:t>Caste</a:t>
            </a:r>
            <a:r>
              <a:rPr sz="1800" spc="-10" dirty="0">
                <a:latin typeface="Calibri"/>
                <a:cs typeface="Calibri"/>
              </a:rPr>
              <a:t> </a:t>
            </a:r>
            <a:r>
              <a:rPr sz="1800" spc="-5" dirty="0">
                <a:latin typeface="Calibri"/>
                <a:cs typeface="Calibri"/>
              </a:rPr>
              <a:t>has</a:t>
            </a:r>
            <a:r>
              <a:rPr sz="1800" dirty="0">
                <a:latin typeface="Calibri"/>
                <a:cs typeface="Calibri"/>
              </a:rPr>
              <a:t> been</a:t>
            </a:r>
            <a:r>
              <a:rPr sz="1800" spc="5" dirty="0">
                <a:latin typeface="Calibri"/>
                <a:cs typeface="Calibri"/>
              </a:rPr>
              <a:t> </a:t>
            </a:r>
            <a:r>
              <a:rPr sz="1800" spc="-5" dirty="0">
                <a:latin typeface="Calibri"/>
                <a:cs typeface="Calibri"/>
              </a:rPr>
              <a:t>described</a:t>
            </a:r>
            <a:r>
              <a:rPr sz="1800" dirty="0">
                <a:latin typeface="Calibri"/>
                <a:cs typeface="Calibri"/>
              </a:rPr>
              <a:t> as</a:t>
            </a:r>
            <a:r>
              <a:rPr sz="1800" spc="5" dirty="0">
                <a:latin typeface="Calibri"/>
                <a:cs typeface="Calibri"/>
              </a:rPr>
              <a:t> </a:t>
            </a:r>
            <a:r>
              <a:rPr sz="1800" dirty="0">
                <a:latin typeface="Calibri"/>
                <a:cs typeface="Calibri"/>
              </a:rPr>
              <a:t>the </a:t>
            </a:r>
            <a:r>
              <a:rPr sz="1800" spc="5" dirty="0">
                <a:latin typeface="Calibri"/>
                <a:cs typeface="Calibri"/>
              </a:rPr>
              <a:t> </a:t>
            </a:r>
            <a:r>
              <a:rPr sz="1800" spc="-5" dirty="0">
                <a:solidFill>
                  <a:srgbClr val="C00000"/>
                </a:solidFill>
                <a:latin typeface="Calibri"/>
                <a:cs typeface="Calibri"/>
              </a:rPr>
              <a:t>fundamental social</a:t>
            </a:r>
            <a:r>
              <a:rPr sz="1800" spc="5" dirty="0">
                <a:solidFill>
                  <a:srgbClr val="C00000"/>
                </a:solidFill>
                <a:latin typeface="Calibri"/>
                <a:cs typeface="Calibri"/>
              </a:rPr>
              <a:t> </a:t>
            </a:r>
            <a:r>
              <a:rPr sz="1800" spc="-5" dirty="0">
                <a:solidFill>
                  <a:srgbClr val="C00000"/>
                </a:solidFill>
                <a:latin typeface="Calibri"/>
                <a:cs typeface="Calibri"/>
              </a:rPr>
              <a:t>institution</a:t>
            </a:r>
            <a:endParaRPr sz="1800">
              <a:latin typeface="Calibri"/>
              <a:cs typeface="Calibri"/>
            </a:endParaRPr>
          </a:p>
          <a:p>
            <a:pPr marL="355600" marR="5080" indent="-342900" algn="just">
              <a:lnSpc>
                <a:spcPct val="100000"/>
              </a:lnSpc>
              <a:spcBef>
                <a:spcPts val="430"/>
              </a:spcBef>
              <a:buFont typeface="Arial MT"/>
              <a:buChar char="•"/>
              <a:tabLst>
                <a:tab pos="355600" algn="l"/>
              </a:tabLst>
            </a:pPr>
            <a:r>
              <a:rPr sz="1800" spc="-5" dirty="0">
                <a:latin typeface="Calibri"/>
                <a:cs typeface="Calibri"/>
              </a:rPr>
              <a:t>Minimises</a:t>
            </a:r>
            <a:r>
              <a:rPr sz="1800" dirty="0">
                <a:latin typeface="Calibri"/>
                <a:cs typeface="Calibri"/>
              </a:rPr>
              <a:t> </a:t>
            </a:r>
            <a:r>
              <a:rPr sz="1800" spc="-10" dirty="0">
                <a:latin typeface="Calibri"/>
                <a:cs typeface="Calibri"/>
              </a:rPr>
              <a:t>economic</a:t>
            </a:r>
            <a:r>
              <a:rPr sz="1800" spc="-5" dirty="0">
                <a:latin typeface="Calibri"/>
                <a:cs typeface="Calibri"/>
              </a:rPr>
              <a:t> competition</a:t>
            </a:r>
            <a:r>
              <a:rPr sz="1800" dirty="0">
                <a:latin typeface="Calibri"/>
                <a:cs typeface="Calibri"/>
              </a:rPr>
              <a:t> </a:t>
            </a:r>
            <a:r>
              <a:rPr sz="1800" spc="-15" dirty="0">
                <a:latin typeface="Calibri"/>
                <a:cs typeface="Calibri"/>
              </a:rPr>
              <a:t>by </a:t>
            </a:r>
            <a:r>
              <a:rPr sz="1800" spc="-10" dirty="0">
                <a:latin typeface="Calibri"/>
                <a:cs typeface="Calibri"/>
              </a:rPr>
              <a:t> </a:t>
            </a:r>
            <a:r>
              <a:rPr sz="1800" spc="-5" dirty="0">
                <a:latin typeface="Calibri"/>
                <a:cs typeface="Calibri"/>
              </a:rPr>
              <a:t>determining</a:t>
            </a:r>
            <a:r>
              <a:rPr sz="1800" dirty="0">
                <a:latin typeface="Calibri"/>
                <a:cs typeface="Calibri"/>
              </a:rPr>
              <a:t> the</a:t>
            </a:r>
            <a:r>
              <a:rPr sz="1800" spc="409" dirty="0">
                <a:latin typeface="Calibri"/>
                <a:cs typeface="Calibri"/>
              </a:rPr>
              <a:t> </a:t>
            </a:r>
            <a:r>
              <a:rPr sz="1800" b="1" spc="-10" dirty="0">
                <a:solidFill>
                  <a:srgbClr val="006FC0"/>
                </a:solidFill>
                <a:latin typeface="Calibri"/>
                <a:cs typeface="Calibri"/>
              </a:rPr>
              <a:t>occupation</a:t>
            </a:r>
            <a:r>
              <a:rPr sz="1800" b="1" spc="390" dirty="0">
                <a:solidFill>
                  <a:srgbClr val="006FC0"/>
                </a:solidFill>
                <a:latin typeface="Calibri"/>
                <a:cs typeface="Calibri"/>
              </a:rPr>
              <a:t> </a:t>
            </a:r>
            <a:r>
              <a:rPr sz="1800" b="1" dirty="0">
                <a:solidFill>
                  <a:srgbClr val="006FC0"/>
                </a:solidFill>
                <a:latin typeface="Calibri"/>
                <a:cs typeface="Calibri"/>
              </a:rPr>
              <a:t>of </a:t>
            </a:r>
            <a:r>
              <a:rPr sz="1800" b="1" spc="5" dirty="0">
                <a:solidFill>
                  <a:srgbClr val="006FC0"/>
                </a:solidFill>
                <a:latin typeface="Calibri"/>
                <a:cs typeface="Calibri"/>
              </a:rPr>
              <a:t> </a:t>
            </a:r>
            <a:r>
              <a:rPr sz="1800" b="1" spc="-5" dirty="0">
                <a:solidFill>
                  <a:srgbClr val="006FC0"/>
                </a:solidFill>
                <a:latin typeface="Calibri"/>
                <a:cs typeface="Calibri"/>
              </a:rPr>
              <a:t>various</a:t>
            </a:r>
            <a:r>
              <a:rPr sz="1800" b="1" spc="-45" dirty="0">
                <a:solidFill>
                  <a:srgbClr val="006FC0"/>
                </a:solidFill>
                <a:latin typeface="Calibri"/>
                <a:cs typeface="Calibri"/>
              </a:rPr>
              <a:t> </a:t>
            </a:r>
            <a:r>
              <a:rPr sz="1800" b="1" spc="-15" dirty="0">
                <a:solidFill>
                  <a:srgbClr val="006FC0"/>
                </a:solidFill>
                <a:latin typeface="Calibri"/>
                <a:cs typeface="Calibri"/>
              </a:rPr>
              <a:t>caste</a:t>
            </a:r>
            <a:r>
              <a:rPr sz="1800" b="1" spc="-5" dirty="0">
                <a:solidFill>
                  <a:srgbClr val="006FC0"/>
                </a:solidFill>
                <a:latin typeface="Calibri"/>
                <a:cs typeface="Calibri"/>
              </a:rPr>
              <a:t> groups.</a:t>
            </a:r>
            <a:endParaRPr sz="1800">
              <a:latin typeface="Calibri"/>
              <a:cs typeface="Calibri"/>
            </a:endParaRPr>
          </a:p>
          <a:p>
            <a:pPr marL="355600" marR="6350" indent="-342900" algn="just">
              <a:lnSpc>
                <a:spcPct val="100000"/>
              </a:lnSpc>
              <a:spcBef>
                <a:spcPts val="434"/>
              </a:spcBef>
              <a:buFont typeface="Arial MT"/>
              <a:buChar char="•"/>
              <a:tabLst>
                <a:tab pos="355600" algn="l"/>
              </a:tabLst>
            </a:pPr>
            <a:r>
              <a:rPr sz="1800" spc="-10" dirty="0">
                <a:latin typeface="Calibri"/>
                <a:cs typeface="Calibri"/>
              </a:rPr>
              <a:t>Restricting</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limiting</a:t>
            </a:r>
            <a:r>
              <a:rPr sz="1800" dirty="0">
                <a:latin typeface="Calibri"/>
                <a:cs typeface="Calibri"/>
              </a:rPr>
              <a:t> </a:t>
            </a:r>
            <a:r>
              <a:rPr sz="1800" spc="-5" dirty="0">
                <a:latin typeface="Calibri"/>
                <a:cs typeface="Calibri"/>
              </a:rPr>
              <a:t>in</a:t>
            </a:r>
            <a:r>
              <a:rPr sz="1800" dirty="0">
                <a:latin typeface="Calibri"/>
                <a:cs typeface="Calibri"/>
              </a:rPr>
              <a:t> </a:t>
            </a:r>
            <a:r>
              <a:rPr sz="1800" spc="-5" dirty="0">
                <a:latin typeface="Calibri"/>
                <a:cs typeface="Calibri"/>
              </a:rPr>
              <a:t>choosing </a:t>
            </a:r>
            <a:r>
              <a:rPr sz="1800" dirty="0">
                <a:latin typeface="Calibri"/>
                <a:cs typeface="Calibri"/>
              </a:rPr>
              <a:t> spouse,</a:t>
            </a:r>
            <a:r>
              <a:rPr sz="1800" spc="5" dirty="0">
                <a:latin typeface="Calibri"/>
                <a:cs typeface="Calibri"/>
              </a:rPr>
              <a:t> </a:t>
            </a:r>
            <a:r>
              <a:rPr sz="1800" spc="-5" dirty="0">
                <a:latin typeface="Calibri"/>
                <a:cs typeface="Calibri"/>
              </a:rPr>
              <a:t>rules</a:t>
            </a:r>
            <a:r>
              <a:rPr sz="1800" dirty="0">
                <a:latin typeface="Calibri"/>
                <a:cs typeface="Calibri"/>
              </a:rPr>
              <a:t> </a:t>
            </a:r>
            <a:r>
              <a:rPr sz="1800" spc="-5" dirty="0">
                <a:latin typeface="Calibri"/>
                <a:cs typeface="Calibri"/>
              </a:rPr>
              <a:t>of</a:t>
            </a:r>
            <a:r>
              <a:rPr sz="1800" dirty="0">
                <a:latin typeface="Calibri"/>
                <a:cs typeface="Calibri"/>
              </a:rPr>
              <a:t> </a:t>
            </a:r>
            <a:r>
              <a:rPr sz="1800" b="1" spc="-15" dirty="0">
                <a:solidFill>
                  <a:srgbClr val="006FC0"/>
                </a:solidFill>
                <a:latin typeface="Calibri"/>
                <a:cs typeface="Calibri"/>
              </a:rPr>
              <a:t>endogamy</a:t>
            </a:r>
            <a:r>
              <a:rPr sz="1800" b="1" spc="-10" dirty="0">
                <a:solidFill>
                  <a:srgbClr val="006FC0"/>
                </a:solidFill>
                <a:latin typeface="Calibri"/>
                <a:cs typeface="Calibri"/>
              </a:rPr>
              <a:t> are </a:t>
            </a:r>
            <a:r>
              <a:rPr sz="1800" b="1" spc="-5" dirty="0">
                <a:solidFill>
                  <a:srgbClr val="006FC0"/>
                </a:solidFill>
                <a:latin typeface="Calibri"/>
                <a:cs typeface="Calibri"/>
              </a:rPr>
              <a:t> traditionally </a:t>
            </a:r>
            <a:r>
              <a:rPr sz="1800" b="1" spc="-10" dirty="0">
                <a:solidFill>
                  <a:srgbClr val="006FC0"/>
                </a:solidFill>
                <a:latin typeface="Calibri"/>
                <a:cs typeface="Calibri"/>
              </a:rPr>
              <a:t>very </a:t>
            </a:r>
            <a:r>
              <a:rPr sz="1800" b="1" spc="-5" dirty="0">
                <a:solidFill>
                  <a:srgbClr val="006FC0"/>
                </a:solidFill>
                <a:latin typeface="Calibri"/>
                <a:cs typeface="Calibri"/>
              </a:rPr>
              <a:t>strict </a:t>
            </a:r>
            <a:r>
              <a:rPr sz="1800" dirty="0">
                <a:latin typeface="Calibri"/>
                <a:cs typeface="Calibri"/>
              </a:rPr>
              <a:t>and </a:t>
            </a:r>
            <a:r>
              <a:rPr sz="1800" spc="-5" dirty="0">
                <a:latin typeface="Calibri"/>
                <a:cs typeface="Calibri"/>
              </a:rPr>
              <a:t>violations </a:t>
            </a:r>
            <a:r>
              <a:rPr sz="1800" dirty="0">
                <a:latin typeface="Calibri"/>
                <a:cs typeface="Calibri"/>
              </a:rPr>
              <a:t> of</a:t>
            </a:r>
            <a:r>
              <a:rPr sz="1800" spc="-5" dirty="0">
                <a:latin typeface="Calibri"/>
                <a:cs typeface="Calibri"/>
              </a:rPr>
              <a:t> rules</a:t>
            </a:r>
            <a:r>
              <a:rPr sz="1800" spc="10" dirty="0">
                <a:latin typeface="Calibri"/>
                <a:cs typeface="Calibri"/>
              </a:rPr>
              <a:t> </a:t>
            </a:r>
            <a:r>
              <a:rPr sz="1800" spc="-10" dirty="0">
                <a:latin typeface="Calibri"/>
                <a:cs typeface="Calibri"/>
              </a:rPr>
              <a:t>are</a:t>
            </a:r>
            <a:r>
              <a:rPr sz="1800" spc="5" dirty="0">
                <a:latin typeface="Calibri"/>
                <a:cs typeface="Calibri"/>
              </a:rPr>
              <a:t> </a:t>
            </a:r>
            <a:r>
              <a:rPr sz="1800" spc="-20" dirty="0">
                <a:latin typeface="Calibri"/>
                <a:cs typeface="Calibri"/>
              </a:rPr>
              <a:t>taken</a:t>
            </a:r>
            <a:r>
              <a:rPr sz="1800" spc="10" dirty="0">
                <a:latin typeface="Calibri"/>
                <a:cs typeface="Calibri"/>
              </a:rPr>
              <a:t> </a:t>
            </a:r>
            <a:r>
              <a:rPr sz="1800" spc="-15" dirty="0">
                <a:latin typeface="Calibri"/>
                <a:cs typeface="Calibri"/>
              </a:rPr>
              <a:t>seriously.</a:t>
            </a:r>
            <a:endParaRPr sz="1800">
              <a:latin typeface="Calibri"/>
              <a:cs typeface="Calibri"/>
            </a:endParaRPr>
          </a:p>
          <a:p>
            <a:pPr marL="355600" marR="5080" indent="-342900" algn="just">
              <a:lnSpc>
                <a:spcPct val="100000"/>
              </a:lnSpc>
              <a:spcBef>
                <a:spcPts val="434"/>
              </a:spcBef>
              <a:buFont typeface="Arial MT"/>
              <a:buChar char="•"/>
              <a:tabLst>
                <a:tab pos="355600" algn="l"/>
              </a:tabLst>
            </a:pPr>
            <a:r>
              <a:rPr sz="1800" spc="-5" dirty="0">
                <a:latin typeface="Calibri"/>
                <a:cs typeface="Calibri"/>
              </a:rPr>
              <a:t>The economic </a:t>
            </a:r>
            <a:r>
              <a:rPr sz="1800" dirty="0">
                <a:latin typeface="Calibri"/>
                <a:cs typeface="Calibri"/>
              </a:rPr>
              <a:t>basis of the </a:t>
            </a:r>
            <a:r>
              <a:rPr sz="1800" spc="-5" dirty="0">
                <a:latin typeface="Calibri"/>
                <a:cs typeface="Calibri"/>
              </a:rPr>
              <a:t>case </a:t>
            </a:r>
            <a:r>
              <a:rPr sz="1800" spc="-15" dirty="0">
                <a:latin typeface="Calibri"/>
                <a:cs typeface="Calibri"/>
              </a:rPr>
              <a:t>system </a:t>
            </a:r>
            <a:r>
              <a:rPr sz="1800" spc="-395" dirty="0">
                <a:latin typeface="Calibri"/>
                <a:cs typeface="Calibri"/>
              </a:rPr>
              <a:t> </a:t>
            </a:r>
            <a:r>
              <a:rPr sz="1800" spc="-5" dirty="0">
                <a:latin typeface="Calibri"/>
                <a:cs typeface="Calibri"/>
              </a:rPr>
              <a:t>is</a:t>
            </a:r>
            <a:r>
              <a:rPr sz="1800" dirty="0">
                <a:latin typeface="Calibri"/>
                <a:cs typeface="Calibri"/>
              </a:rPr>
              <a:t> </a:t>
            </a:r>
            <a:r>
              <a:rPr sz="1800" b="1" spc="-5" dirty="0">
                <a:solidFill>
                  <a:srgbClr val="006FC0"/>
                </a:solidFill>
                <a:latin typeface="Calibri"/>
                <a:cs typeface="Calibri"/>
              </a:rPr>
              <a:t>Jajmani</a:t>
            </a:r>
            <a:r>
              <a:rPr sz="1800" b="1" dirty="0">
                <a:solidFill>
                  <a:srgbClr val="006FC0"/>
                </a:solidFill>
                <a:latin typeface="Calibri"/>
                <a:cs typeface="Calibri"/>
              </a:rPr>
              <a:t> </a:t>
            </a:r>
            <a:r>
              <a:rPr sz="1800" b="1" spc="-20" dirty="0">
                <a:solidFill>
                  <a:srgbClr val="006FC0"/>
                </a:solidFill>
                <a:latin typeface="Calibri"/>
                <a:cs typeface="Calibri"/>
              </a:rPr>
              <a:t>system</a:t>
            </a:r>
            <a:r>
              <a:rPr sz="1800" spc="-20" dirty="0">
                <a:latin typeface="Calibri"/>
                <a:cs typeface="Calibri"/>
              </a:rPr>
              <a:t>.</a:t>
            </a:r>
            <a:r>
              <a:rPr sz="1800" spc="-1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patorns </a:t>
            </a:r>
            <a:r>
              <a:rPr sz="1800" spc="-5" dirty="0">
                <a:latin typeface="Calibri"/>
                <a:cs typeface="Calibri"/>
              </a:rPr>
              <a:t> </a:t>
            </a:r>
            <a:r>
              <a:rPr sz="1800" dirty="0">
                <a:latin typeface="Calibri"/>
                <a:cs typeface="Calibri"/>
              </a:rPr>
              <a:t>(Jajmans) </a:t>
            </a:r>
            <a:r>
              <a:rPr sz="1800" spc="-5" dirty="0">
                <a:latin typeface="Calibri"/>
                <a:cs typeface="Calibri"/>
              </a:rPr>
              <a:t>or higher </a:t>
            </a:r>
            <a:r>
              <a:rPr sz="1800" spc="-10" dirty="0">
                <a:latin typeface="Calibri"/>
                <a:cs typeface="Calibri"/>
              </a:rPr>
              <a:t>castes </a:t>
            </a:r>
            <a:r>
              <a:rPr sz="1800" dirty="0">
                <a:latin typeface="Calibri"/>
                <a:cs typeface="Calibri"/>
              </a:rPr>
              <a:t>who </a:t>
            </a:r>
            <a:r>
              <a:rPr sz="1800" spc="-10" dirty="0">
                <a:latin typeface="Calibri"/>
                <a:cs typeface="Calibri"/>
              </a:rPr>
              <a:t>control </a:t>
            </a:r>
            <a:r>
              <a:rPr sz="1800" spc="-395" dirty="0">
                <a:latin typeface="Calibri"/>
                <a:cs typeface="Calibri"/>
              </a:rPr>
              <a:t> </a:t>
            </a:r>
            <a:r>
              <a:rPr sz="1800" dirty="0">
                <a:latin typeface="Calibri"/>
                <a:cs typeface="Calibri"/>
              </a:rPr>
              <a:t>land</a:t>
            </a:r>
            <a:r>
              <a:rPr sz="1800" spc="5" dirty="0">
                <a:latin typeface="Calibri"/>
                <a:cs typeface="Calibri"/>
              </a:rPr>
              <a:t> </a:t>
            </a:r>
            <a:r>
              <a:rPr sz="1800" spc="-10" dirty="0">
                <a:latin typeface="Calibri"/>
                <a:cs typeface="Calibri"/>
              </a:rPr>
              <a:t>ownership</a:t>
            </a:r>
            <a:r>
              <a:rPr sz="1800" spc="-5" dirty="0">
                <a:latin typeface="Calibri"/>
                <a:cs typeface="Calibri"/>
              </a:rPr>
              <a:t> </a:t>
            </a:r>
            <a:r>
              <a:rPr sz="1800" spc="-15" dirty="0">
                <a:latin typeface="Calibri"/>
                <a:cs typeface="Calibri"/>
              </a:rPr>
              <a:t>exchange</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land </a:t>
            </a:r>
            <a:r>
              <a:rPr sz="1800" spc="-395" dirty="0">
                <a:latin typeface="Calibri"/>
                <a:cs typeface="Calibri"/>
              </a:rPr>
              <a:t> </a:t>
            </a:r>
            <a:r>
              <a:rPr sz="1800" spc="-5" dirty="0">
                <a:latin typeface="Calibri"/>
                <a:cs typeface="Calibri"/>
              </a:rPr>
              <a:t>produce </a:t>
            </a:r>
            <a:r>
              <a:rPr sz="1800" spc="-10" dirty="0">
                <a:latin typeface="Calibri"/>
                <a:cs typeface="Calibri"/>
              </a:rPr>
              <a:t>against </a:t>
            </a:r>
            <a:r>
              <a:rPr sz="1800" dirty="0">
                <a:latin typeface="Calibri"/>
                <a:cs typeface="Calibri"/>
              </a:rPr>
              <a:t>the </a:t>
            </a:r>
            <a:r>
              <a:rPr sz="1800" spc="-5" dirty="0">
                <a:latin typeface="Calibri"/>
                <a:cs typeface="Calibri"/>
              </a:rPr>
              <a:t>services </a:t>
            </a:r>
            <a:r>
              <a:rPr sz="1800" spc="-10" dirty="0">
                <a:latin typeface="Calibri"/>
                <a:cs typeface="Calibri"/>
              </a:rPr>
              <a:t>provided </a:t>
            </a:r>
            <a:r>
              <a:rPr sz="1800" spc="-5" dirty="0">
                <a:latin typeface="Calibri"/>
                <a:cs typeface="Calibri"/>
              </a:rPr>
              <a:t> by other</a:t>
            </a:r>
            <a:r>
              <a:rPr sz="1800" spc="10" dirty="0">
                <a:latin typeface="Calibri"/>
                <a:cs typeface="Calibri"/>
              </a:rPr>
              <a:t> </a:t>
            </a:r>
            <a:r>
              <a:rPr sz="1800" spc="-10" dirty="0">
                <a:latin typeface="Calibri"/>
                <a:cs typeface="Calibri"/>
              </a:rPr>
              <a:t>castes.</a:t>
            </a:r>
            <a:endParaRPr sz="1800">
              <a:latin typeface="Calibri"/>
              <a:cs typeface="Calibri"/>
            </a:endParaRPr>
          </a:p>
        </p:txBody>
      </p:sp>
      <p:sp>
        <p:nvSpPr>
          <p:cNvPr id="4" name="object 4"/>
          <p:cNvSpPr txBox="1"/>
          <p:nvPr/>
        </p:nvSpPr>
        <p:spPr>
          <a:xfrm>
            <a:off x="459740" y="5496255"/>
            <a:ext cx="2164715" cy="29972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 pos="1100455" algn="l"/>
                <a:tab pos="1711960" algn="l"/>
              </a:tabLst>
            </a:pPr>
            <a:r>
              <a:rPr sz="1800" spc="-5" dirty="0">
                <a:latin typeface="Calibri"/>
                <a:cs typeface="Calibri"/>
              </a:rPr>
              <a:t>C</a:t>
            </a:r>
            <a:r>
              <a:rPr sz="1800" spc="5" dirty="0">
                <a:latin typeface="Calibri"/>
                <a:cs typeface="Calibri"/>
              </a:rPr>
              <a:t>a</a:t>
            </a:r>
            <a:r>
              <a:rPr sz="1800" spc="-20" dirty="0">
                <a:latin typeface="Calibri"/>
                <a:cs typeface="Calibri"/>
              </a:rPr>
              <a:t>s</a:t>
            </a:r>
            <a:r>
              <a:rPr sz="1800" spc="-30" dirty="0">
                <a:latin typeface="Calibri"/>
                <a:cs typeface="Calibri"/>
              </a:rPr>
              <a:t>t</a:t>
            </a:r>
            <a:r>
              <a:rPr sz="1800" dirty="0">
                <a:latin typeface="Calibri"/>
                <a:cs typeface="Calibri"/>
              </a:rPr>
              <a:t>e	also	</a:t>
            </a:r>
            <a:r>
              <a:rPr sz="1800" spc="10" dirty="0">
                <a:latin typeface="Calibri"/>
                <a:cs typeface="Calibri"/>
              </a:rPr>
              <a:t>s</a:t>
            </a:r>
            <a:r>
              <a:rPr sz="1800" dirty="0">
                <a:latin typeface="Calibri"/>
                <a:cs typeface="Calibri"/>
              </a:rPr>
              <a:t>e</a:t>
            </a:r>
            <a:r>
              <a:rPr sz="1800" spc="5" dirty="0">
                <a:latin typeface="Calibri"/>
                <a:cs typeface="Calibri"/>
              </a:rPr>
              <a:t>e</a:t>
            </a:r>
            <a:r>
              <a:rPr sz="1800" dirty="0">
                <a:latin typeface="Calibri"/>
                <a:cs typeface="Calibri"/>
              </a:rPr>
              <a:t>n</a:t>
            </a:r>
            <a:endParaRPr sz="1800">
              <a:latin typeface="Calibri"/>
              <a:cs typeface="Calibri"/>
            </a:endParaRPr>
          </a:p>
        </p:txBody>
      </p:sp>
      <p:sp>
        <p:nvSpPr>
          <p:cNvPr id="5" name="object 5"/>
          <p:cNvSpPr txBox="1"/>
          <p:nvPr/>
        </p:nvSpPr>
        <p:spPr>
          <a:xfrm>
            <a:off x="802640" y="5770575"/>
            <a:ext cx="2479675" cy="299720"/>
          </a:xfrm>
          <a:prstGeom prst="rect">
            <a:avLst/>
          </a:prstGeom>
        </p:spPr>
        <p:txBody>
          <a:bodyPr vert="horz" wrap="square" lIns="0" tIns="12700" rIns="0" bIns="0" rtlCol="0">
            <a:spAutoFit/>
          </a:bodyPr>
          <a:lstStyle/>
          <a:p>
            <a:pPr marL="12700">
              <a:lnSpc>
                <a:spcPct val="100000"/>
              </a:lnSpc>
              <a:spcBef>
                <a:spcPts val="100"/>
              </a:spcBef>
              <a:tabLst>
                <a:tab pos="1570355" algn="l"/>
              </a:tabLst>
            </a:pPr>
            <a:r>
              <a:rPr sz="1800" spc="-10" dirty="0">
                <a:latin typeface="Calibri"/>
                <a:cs typeface="Calibri"/>
              </a:rPr>
              <a:t>p</a:t>
            </a:r>
            <a:r>
              <a:rPr sz="1800" spc="-30" dirty="0">
                <a:latin typeface="Calibri"/>
                <a:cs typeface="Calibri"/>
              </a:rPr>
              <a:t>s</a:t>
            </a:r>
            <a:r>
              <a:rPr sz="1800" spc="-25" dirty="0">
                <a:latin typeface="Calibri"/>
                <a:cs typeface="Calibri"/>
              </a:rPr>
              <a:t>y</a:t>
            </a:r>
            <a:r>
              <a:rPr sz="1800" dirty="0">
                <a:latin typeface="Calibri"/>
                <a:cs typeface="Calibri"/>
              </a:rPr>
              <a:t>cholo</a:t>
            </a:r>
            <a:r>
              <a:rPr sz="1800" spc="5" dirty="0">
                <a:latin typeface="Calibri"/>
                <a:cs typeface="Calibri"/>
              </a:rPr>
              <a:t>g</a:t>
            </a:r>
            <a:r>
              <a:rPr sz="1800" dirty="0">
                <a:latin typeface="Calibri"/>
                <a:cs typeface="Calibri"/>
              </a:rPr>
              <a:t>i</a:t>
            </a:r>
            <a:r>
              <a:rPr sz="1800" spc="-15" dirty="0">
                <a:latin typeface="Calibri"/>
                <a:cs typeface="Calibri"/>
              </a:rPr>
              <a:t>c</a:t>
            </a:r>
            <a:r>
              <a:rPr sz="1800" dirty="0">
                <a:latin typeface="Calibri"/>
                <a:cs typeface="Calibri"/>
              </a:rPr>
              <a:t>al	</a:t>
            </a:r>
            <a:r>
              <a:rPr sz="1800" spc="-30" dirty="0">
                <a:latin typeface="Calibri"/>
                <a:cs typeface="Calibri"/>
              </a:rPr>
              <a:t>r</a:t>
            </a:r>
            <a:r>
              <a:rPr sz="1800" dirty="0">
                <a:latin typeface="Calibri"/>
                <a:cs typeface="Calibri"/>
              </a:rPr>
              <a:t>e</a:t>
            </a:r>
            <a:r>
              <a:rPr sz="1800" spc="5" dirty="0">
                <a:latin typeface="Calibri"/>
                <a:cs typeface="Calibri"/>
              </a:rPr>
              <a:t>s</a:t>
            </a:r>
            <a:r>
              <a:rPr sz="1800" spc="-5" dirty="0">
                <a:latin typeface="Calibri"/>
                <a:cs typeface="Calibri"/>
              </a:rPr>
              <a:t>ou</a:t>
            </a:r>
            <a:r>
              <a:rPr sz="1800" spc="-30" dirty="0">
                <a:latin typeface="Calibri"/>
                <a:cs typeface="Calibri"/>
              </a:rPr>
              <a:t>r</a:t>
            </a:r>
            <a:r>
              <a:rPr sz="1800" spc="-10" dirty="0">
                <a:latin typeface="Calibri"/>
                <a:cs typeface="Calibri"/>
              </a:rPr>
              <a:t>c</a:t>
            </a:r>
            <a:r>
              <a:rPr sz="1800" dirty="0">
                <a:latin typeface="Calibri"/>
                <a:cs typeface="Calibri"/>
              </a:rPr>
              <a:t>es</a:t>
            </a:r>
            <a:endParaRPr sz="1800">
              <a:latin typeface="Calibri"/>
              <a:cs typeface="Calibri"/>
            </a:endParaRPr>
          </a:p>
        </p:txBody>
      </p:sp>
      <p:sp>
        <p:nvSpPr>
          <p:cNvPr id="6" name="object 6"/>
          <p:cNvSpPr txBox="1"/>
          <p:nvPr/>
        </p:nvSpPr>
        <p:spPr>
          <a:xfrm>
            <a:off x="2839339" y="5496255"/>
            <a:ext cx="1577340" cy="574040"/>
          </a:xfrm>
          <a:prstGeom prst="rect">
            <a:avLst/>
          </a:prstGeom>
        </p:spPr>
        <p:txBody>
          <a:bodyPr vert="horz" wrap="square" lIns="0" tIns="12700" rIns="0" bIns="0" rtlCol="0">
            <a:spAutoFit/>
          </a:bodyPr>
          <a:lstStyle/>
          <a:p>
            <a:pPr marR="5715" algn="r">
              <a:lnSpc>
                <a:spcPct val="100000"/>
              </a:lnSpc>
              <a:spcBef>
                <a:spcPts val="100"/>
              </a:spcBef>
              <a:tabLst>
                <a:tab pos="438784" algn="l"/>
                <a:tab pos="1200785" algn="l"/>
              </a:tabLst>
            </a:pPr>
            <a:r>
              <a:rPr sz="1800" dirty="0">
                <a:latin typeface="Calibri"/>
                <a:cs typeface="Calibri"/>
              </a:rPr>
              <a:t>as	</a:t>
            </a:r>
            <a:r>
              <a:rPr sz="1800" spc="-5" dirty="0">
                <a:latin typeface="Calibri"/>
                <a:cs typeface="Calibri"/>
              </a:rPr>
              <a:t>soc</a:t>
            </a:r>
            <a:r>
              <a:rPr sz="1800" spc="-10" dirty="0">
                <a:latin typeface="Calibri"/>
                <a:cs typeface="Calibri"/>
              </a:rPr>
              <a:t>i</a:t>
            </a:r>
            <a:r>
              <a:rPr sz="1800" spc="10" dirty="0">
                <a:latin typeface="Calibri"/>
                <a:cs typeface="Calibri"/>
              </a:rPr>
              <a:t>a</a:t>
            </a:r>
            <a:r>
              <a:rPr sz="1800" dirty="0">
                <a:latin typeface="Calibri"/>
                <a:cs typeface="Calibri"/>
              </a:rPr>
              <a:t>l	and</a:t>
            </a:r>
            <a:endParaRPr sz="1800">
              <a:latin typeface="Calibri"/>
              <a:cs typeface="Calibri"/>
            </a:endParaRPr>
          </a:p>
          <a:p>
            <a:pPr marR="5080" algn="r">
              <a:lnSpc>
                <a:spcPct val="100000"/>
              </a:lnSpc>
              <a:tabLst>
                <a:tab pos="589280" algn="l"/>
              </a:tabLst>
            </a:pPr>
            <a:r>
              <a:rPr sz="1800" spc="-15" dirty="0">
                <a:latin typeface="Calibri"/>
                <a:cs typeface="Calibri"/>
              </a:rPr>
              <a:t>for	</a:t>
            </a:r>
            <a:r>
              <a:rPr sz="1800" spc="-5" dirty="0">
                <a:latin typeface="Calibri"/>
                <a:cs typeface="Calibri"/>
              </a:rPr>
              <a:t>its</a:t>
            </a:r>
            <a:endParaRPr sz="1800">
              <a:latin typeface="Calibri"/>
              <a:cs typeface="Calibri"/>
            </a:endParaRPr>
          </a:p>
        </p:txBody>
      </p:sp>
      <p:sp>
        <p:nvSpPr>
          <p:cNvPr id="7" name="object 7"/>
          <p:cNvSpPr txBox="1"/>
          <p:nvPr/>
        </p:nvSpPr>
        <p:spPr>
          <a:xfrm>
            <a:off x="623417" y="5885650"/>
            <a:ext cx="7667625" cy="748665"/>
          </a:xfrm>
          <a:prstGeom prst="rect">
            <a:avLst/>
          </a:prstGeom>
        </p:spPr>
        <p:txBody>
          <a:bodyPr vert="horz" wrap="square" lIns="0" tIns="171450" rIns="0" bIns="0" rtlCol="0">
            <a:spAutoFit/>
          </a:bodyPr>
          <a:lstStyle/>
          <a:p>
            <a:pPr marL="191770">
              <a:lnSpc>
                <a:spcPct val="100000"/>
              </a:lnSpc>
              <a:spcBef>
                <a:spcPts val="1350"/>
              </a:spcBef>
            </a:pPr>
            <a:r>
              <a:rPr sz="1800" spc="-5" dirty="0">
                <a:latin typeface="Calibri"/>
                <a:cs typeface="Calibri"/>
              </a:rPr>
              <a:t>members,</a:t>
            </a:r>
            <a:r>
              <a:rPr sz="1800" spc="390" dirty="0">
                <a:latin typeface="Calibri"/>
                <a:cs typeface="Calibri"/>
              </a:rPr>
              <a:t> </a:t>
            </a:r>
            <a:r>
              <a:rPr sz="1800" b="1" dirty="0">
                <a:solidFill>
                  <a:srgbClr val="006FC0"/>
                </a:solidFill>
                <a:latin typeface="Calibri"/>
                <a:cs typeface="Calibri"/>
              </a:rPr>
              <a:t>Sense</a:t>
            </a:r>
            <a:r>
              <a:rPr sz="1800" b="1" spc="-15" dirty="0">
                <a:solidFill>
                  <a:srgbClr val="006FC0"/>
                </a:solidFill>
                <a:latin typeface="Calibri"/>
                <a:cs typeface="Calibri"/>
              </a:rPr>
              <a:t> </a:t>
            </a:r>
            <a:r>
              <a:rPr sz="1800" b="1" dirty="0">
                <a:solidFill>
                  <a:srgbClr val="006FC0"/>
                </a:solidFill>
                <a:latin typeface="Calibri"/>
                <a:cs typeface="Calibri"/>
              </a:rPr>
              <a:t>of</a:t>
            </a:r>
            <a:r>
              <a:rPr sz="1800" b="1" spc="-35" dirty="0">
                <a:solidFill>
                  <a:srgbClr val="006FC0"/>
                </a:solidFill>
                <a:latin typeface="Calibri"/>
                <a:cs typeface="Calibri"/>
              </a:rPr>
              <a:t> </a:t>
            </a:r>
            <a:r>
              <a:rPr sz="1800" b="1" spc="-5" dirty="0">
                <a:solidFill>
                  <a:srgbClr val="006FC0"/>
                </a:solidFill>
                <a:latin typeface="Calibri"/>
                <a:cs typeface="Calibri"/>
              </a:rPr>
              <a:t>solidarity</a:t>
            </a:r>
            <a:r>
              <a:rPr sz="1800" spc="-5" dirty="0">
                <a:latin typeface="Calibri"/>
                <a:cs typeface="Calibri"/>
              </a:rPr>
              <a:t>.</a:t>
            </a:r>
            <a:endParaRPr sz="1800">
              <a:latin typeface="Calibri"/>
              <a:cs typeface="Calibri"/>
            </a:endParaRPr>
          </a:p>
          <a:p>
            <a:pPr marL="12700">
              <a:lnSpc>
                <a:spcPct val="100000"/>
              </a:lnSpc>
              <a:spcBef>
                <a:spcPts val="840"/>
              </a:spcBef>
            </a:pPr>
            <a:r>
              <a:rPr sz="1200" spc="-5" dirty="0">
                <a:solidFill>
                  <a:srgbClr val="006FC0"/>
                </a:solidFill>
                <a:latin typeface="Calibri"/>
                <a:cs typeface="Calibri"/>
              </a:rPr>
              <a:t>Sources:</a:t>
            </a:r>
            <a:r>
              <a:rPr sz="1200" spc="100" dirty="0">
                <a:solidFill>
                  <a:srgbClr val="006FC0"/>
                </a:solidFill>
                <a:latin typeface="Calibri"/>
                <a:cs typeface="Calibri"/>
              </a:rPr>
              <a:t> </a:t>
            </a:r>
            <a:r>
              <a:rPr sz="1200" spc="-10" dirty="0">
                <a:solidFill>
                  <a:srgbClr val="006FC0"/>
                </a:solidFill>
                <a:latin typeface="Calibri"/>
                <a:cs typeface="Calibri"/>
                <a:hlinkClick r:id="rId2"/>
              </a:rPr>
              <a:t>http://www.yourarticlelibrary.com/essay/caste-system-in-india-functions-and-dis-functions-of-caste-system/47089</a:t>
            </a:r>
            <a:endParaRPr sz="1200">
              <a:latin typeface="Calibri"/>
              <a:cs typeface="Calibri"/>
            </a:endParaRPr>
          </a:p>
        </p:txBody>
      </p:sp>
      <p:pic>
        <p:nvPicPr>
          <p:cNvPr id="8" name="object 8"/>
          <p:cNvPicPr/>
          <p:nvPr/>
        </p:nvPicPr>
        <p:blipFill>
          <a:blip r:embed="rId3" cstate="print"/>
          <a:stretch>
            <a:fillRect/>
          </a:stretch>
        </p:blipFill>
        <p:spPr>
          <a:xfrm>
            <a:off x="4800600" y="1632204"/>
            <a:ext cx="4114800" cy="42306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2229" y="354838"/>
            <a:ext cx="5473700" cy="574040"/>
          </a:xfrm>
          <a:prstGeom prst="rect">
            <a:avLst/>
          </a:prstGeom>
        </p:spPr>
        <p:txBody>
          <a:bodyPr vert="horz" wrap="square" lIns="0" tIns="12700" rIns="0" bIns="0" rtlCol="0">
            <a:spAutoFit/>
          </a:bodyPr>
          <a:lstStyle/>
          <a:p>
            <a:pPr marL="12700">
              <a:lnSpc>
                <a:spcPct val="100000"/>
              </a:lnSpc>
              <a:spcBef>
                <a:spcPts val="100"/>
              </a:spcBef>
            </a:pPr>
            <a:r>
              <a:rPr sz="3600" spc="-10" dirty="0"/>
              <a:t>Dysfunctions </a:t>
            </a:r>
            <a:r>
              <a:rPr sz="3600" dirty="0"/>
              <a:t>of</a:t>
            </a:r>
            <a:r>
              <a:rPr sz="3600" spc="-15" dirty="0"/>
              <a:t> </a:t>
            </a:r>
            <a:r>
              <a:rPr sz="3600" spc="-25" dirty="0"/>
              <a:t>caste </a:t>
            </a:r>
            <a:r>
              <a:rPr sz="3600" spc="-30" dirty="0"/>
              <a:t>system</a:t>
            </a:r>
            <a:endParaRPr sz="3600"/>
          </a:p>
        </p:txBody>
      </p:sp>
      <p:sp>
        <p:nvSpPr>
          <p:cNvPr id="3" name="object 3"/>
          <p:cNvSpPr txBox="1"/>
          <p:nvPr/>
        </p:nvSpPr>
        <p:spPr>
          <a:xfrm>
            <a:off x="535940" y="1232661"/>
            <a:ext cx="8072755" cy="4561840"/>
          </a:xfrm>
          <a:prstGeom prst="rect">
            <a:avLst/>
          </a:prstGeom>
        </p:spPr>
        <p:txBody>
          <a:bodyPr vert="horz" wrap="square" lIns="0" tIns="12700" rIns="0" bIns="0" rtlCol="0">
            <a:spAutoFit/>
          </a:bodyPr>
          <a:lstStyle/>
          <a:p>
            <a:pPr marL="355600" marR="5080" indent="-343535" algn="just">
              <a:lnSpc>
                <a:spcPct val="100000"/>
              </a:lnSpc>
              <a:spcBef>
                <a:spcPts val="100"/>
              </a:spcBef>
              <a:buFont typeface="Arial MT"/>
              <a:buChar char="•"/>
              <a:tabLst>
                <a:tab pos="356235" algn="l"/>
              </a:tabLst>
            </a:pPr>
            <a:r>
              <a:rPr sz="2400" b="1" spc="-15" dirty="0">
                <a:latin typeface="Calibri"/>
                <a:cs typeface="Calibri"/>
              </a:rPr>
              <a:t>Create</a:t>
            </a:r>
            <a:r>
              <a:rPr sz="2400" b="1" spc="-10" dirty="0">
                <a:latin typeface="Calibri"/>
                <a:cs typeface="Calibri"/>
              </a:rPr>
              <a:t> </a:t>
            </a:r>
            <a:r>
              <a:rPr sz="2400" b="1" spc="-5" dirty="0">
                <a:latin typeface="Calibri"/>
                <a:cs typeface="Calibri"/>
              </a:rPr>
              <a:t>social</a:t>
            </a:r>
            <a:r>
              <a:rPr sz="2400" b="1" dirty="0">
                <a:latin typeface="Calibri"/>
                <a:cs typeface="Calibri"/>
              </a:rPr>
              <a:t> </a:t>
            </a:r>
            <a:r>
              <a:rPr sz="2400" b="1" spc="-10" dirty="0">
                <a:latin typeface="Calibri"/>
                <a:cs typeface="Calibri"/>
              </a:rPr>
              <a:t>obstacles:</a:t>
            </a:r>
            <a:r>
              <a:rPr sz="2400" b="1" spc="-5" dirty="0">
                <a:latin typeface="Calibri"/>
                <a:cs typeface="Calibri"/>
              </a:rPr>
              <a:t> </a:t>
            </a:r>
            <a:r>
              <a:rPr sz="2400" spc="-15" dirty="0">
                <a:latin typeface="Calibri"/>
                <a:cs typeface="Calibri"/>
              </a:rPr>
              <a:t>Caste</a:t>
            </a:r>
            <a:r>
              <a:rPr sz="2400" spc="-10" dirty="0">
                <a:latin typeface="Calibri"/>
                <a:cs typeface="Calibri"/>
              </a:rPr>
              <a:t> </a:t>
            </a:r>
            <a:r>
              <a:rPr sz="2400" spc="-25" dirty="0">
                <a:latin typeface="Calibri"/>
                <a:cs typeface="Calibri"/>
              </a:rPr>
              <a:t>system</a:t>
            </a:r>
            <a:r>
              <a:rPr sz="2400" spc="-20" dirty="0">
                <a:latin typeface="Calibri"/>
                <a:cs typeface="Calibri"/>
              </a:rPr>
              <a:t> </a:t>
            </a:r>
            <a:r>
              <a:rPr sz="2400" spc="-5" dirty="0">
                <a:solidFill>
                  <a:srgbClr val="006FC0"/>
                </a:solidFill>
                <a:latin typeface="Calibri"/>
                <a:cs typeface="Calibri"/>
              </a:rPr>
              <a:t>divides</a:t>
            </a:r>
            <a:r>
              <a:rPr sz="2400" dirty="0">
                <a:solidFill>
                  <a:srgbClr val="006FC0"/>
                </a:solidFill>
                <a:latin typeface="Calibri"/>
                <a:cs typeface="Calibri"/>
              </a:rPr>
              <a:t> </a:t>
            </a:r>
            <a:r>
              <a:rPr sz="2400" spc="-5" dirty="0">
                <a:solidFill>
                  <a:srgbClr val="006FC0"/>
                </a:solidFill>
                <a:latin typeface="Calibri"/>
                <a:cs typeface="Calibri"/>
              </a:rPr>
              <a:t>society</a:t>
            </a:r>
            <a:r>
              <a:rPr sz="2400" dirty="0">
                <a:solidFill>
                  <a:srgbClr val="006FC0"/>
                </a:solidFill>
                <a:latin typeface="Calibri"/>
                <a:cs typeface="Calibri"/>
              </a:rPr>
              <a:t> </a:t>
            </a:r>
            <a:r>
              <a:rPr sz="2400" spc="-15" dirty="0">
                <a:solidFill>
                  <a:srgbClr val="006FC0"/>
                </a:solidFill>
                <a:latin typeface="Calibri"/>
                <a:cs typeface="Calibri"/>
              </a:rPr>
              <a:t>into- </a:t>
            </a:r>
            <a:r>
              <a:rPr sz="2400" spc="-10" dirty="0">
                <a:solidFill>
                  <a:srgbClr val="006FC0"/>
                </a:solidFill>
                <a:latin typeface="Calibri"/>
                <a:cs typeface="Calibri"/>
              </a:rPr>
              <a:t> </a:t>
            </a:r>
            <a:r>
              <a:rPr sz="2400" spc="-15" dirty="0">
                <a:solidFill>
                  <a:srgbClr val="006FC0"/>
                </a:solidFill>
                <a:latin typeface="Calibri"/>
                <a:cs typeface="Calibri"/>
              </a:rPr>
              <a:t>many groups</a:t>
            </a:r>
            <a:r>
              <a:rPr sz="2400" spc="-15" dirty="0">
                <a:latin typeface="Calibri"/>
                <a:cs typeface="Calibri"/>
              </a:rPr>
              <a:t>. </a:t>
            </a:r>
            <a:r>
              <a:rPr sz="2400" spc="-10" dirty="0">
                <a:latin typeface="Calibri"/>
                <a:cs typeface="Calibri"/>
              </a:rPr>
              <a:t>Each </a:t>
            </a:r>
            <a:r>
              <a:rPr sz="2400" spc="-15" dirty="0">
                <a:latin typeface="Calibri"/>
                <a:cs typeface="Calibri"/>
              </a:rPr>
              <a:t>group </a:t>
            </a:r>
            <a:r>
              <a:rPr sz="2400" dirty="0">
                <a:latin typeface="Calibri"/>
                <a:cs typeface="Calibri"/>
              </a:rPr>
              <a:t>is </a:t>
            </a:r>
            <a:r>
              <a:rPr sz="2400" spc="-15" dirty="0">
                <a:latin typeface="Calibri"/>
                <a:cs typeface="Calibri"/>
              </a:rPr>
              <a:t>attached to </a:t>
            </a:r>
            <a:r>
              <a:rPr sz="2400" dirty="0">
                <a:latin typeface="Calibri"/>
                <a:cs typeface="Calibri"/>
              </a:rPr>
              <a:t>rigid </a:t>
            </a:r>
            <a:r>
              <a:rPr sz="2400" spc="-5" dirty="0">
                <a:latin typeface="Calibri"/>
                <a:cs typeface="Calibri"/>
              </a:rPr>
              <a:t>social norms </a:t>
            </a:r>
            <a:r>
              <a:rPr sz="2400" spc="-10" dirty="0">
                <a:latin typeface="Calibri"/>
                <a:cs typeface="Calibri"/>
              </a:rPr>
              <a:t>and </a:t>
            </a:r>
            <a:r>
              <a:rPr sz="2400" spc="-5" dirty="0">
                <a:latin typeface="Calibri"/>
                <a:cs typeface="Calibri"/>
              </a:rPr>
              <a:t> </a:t>
            </a:r>
            <a:r>
              <a:rPr sz="2400" spc="-10" dirty="0">
                <a:latin typeface="Calibri"/>
                <a:cs typeface="Calibri"/>
              </a:rPr>
              <a:t>values,</a:t>
            </a:r>
            <a:r>
              <a:rPr sz="2400" spc="-5" dirty="0">
                <a:latin typeface="Calibri"/>
                <a:cs typeface="Calibri"/>
              </a:rPr>
              <a:t> because</a:t>
            </a:r>
            <a:r>
              <a:rPr sz="2400" dirty="0">
                <a:latin typeface="Calibri"/>
                <a:cs typeface="Calibri"/>
              </a:rPr>
              <a:t> </a:t>
            </a:r>
            <a:r>
              <a:rPr sz="2400" spc="-5" dirty="0">
                <a:latin typeface="Calibri"/>
                <a:cs typeface="Calibri"/>
              </a:rPr>
              <a:t>of</a:t>
            </a:r>
            <a:r>
              <a:rPr sz="2400" dirty="0">
                <a:latin typeface="Calibri"/>
                <a:cs typeface="Calibri"/>
              </a:rPr>
              <a:t> which</a:t>
            </a:r>
            <a:r>
              <a:rPr sz="2400" spc="5" dirty="0">
                <a:latin typeface="Calibri"/>
                <a:cs typeface="Calibri"/>
              </a:rPr>
              <a:t> </a:t>
            </a:r>
            <a:r>
              <a:rPr sz="2400" spc="-5" dirty="0">
                <a:latin typeface="Calibri"/>
                <a:cs typeface="Calibri"/>
              </a:rPr>
              <a:t>normal</a:t>
            </a:r>
            <a:r>
              <a:rPr sz="2400" dirty="0">
                <a:latin typeface="Calibri"/>
                <a:cs typeface="Calibri"/>
              </a:rPr>
              <a:t> </a:t>
            </a:r>
            <a:r>
              <a:rPr sz="2400" spc="-15" dirty="0">
                <a:latin typeface="Calibri"/>
                <a:cs typeface="Calibri"/>
              </a:rPr>
              <a:t>interaction</a:t>
            </a:r>
            <a:r>
              <a:rPr sz="2400" spc="-10" dirty="0">
                <a:latin typeface="Calibri"/>
                <a:cs typeface="Calibri"/>
              </a:rPr>
              <a:t> </a:t>
            </a:r>
            <a:r>
              <a:rPr sz="2400" dirty="0">
                <a:latin typeface="Calibri"/>
                <a:cs typeface="Calibri"/>
              </a:rPr>
              <a:t>among</a:t>
            </a:r>
            <a:r>
              <a:rPr sz="2400" spc="5" dirty="0">
                <a:latin typeface="Calibri"/>
                <a:cs typeface="Calibri"/>
              </a:rPr>
              <a:t> </a:t>
            </a:r>
            <a:r>
              <a:rPr sz="2400" spc="-10" dirty="0">
                <a:latin typeface="Calibri"/>
                <a:cs typeface="Calibri"/>
              </a:rPr>
              <a:t>the </a:t>
            </a:r>
            <a:r>
              <a:rPr sz="2400" spc="-5" dirty="0">
                <a:latin typeface="Calibri"/>
                <a:cs typeface="Calibri"/>
              </a:rPr>
              <a:t> </a:t>
            </a:r>
            <a:r>
              <a:rPr sz="2400" spc="-10" dirty="0">
                <a:latin typeface="Calibri"/>
                <a:cs typeface="Calibri"/>
              </a:rPr>
              <a:t>categories</a:t>
            </a:r>
            <a:r>
              <a:rPr sz="2400" spc="-30"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not possible.</a:t>
            </a:r>
            <a:endParaRPr sz="2400">
              <a:latin typeface="Calibri"/>
              <a:cs typeface="Calibri"/>
            </a:endParaRPr>
          </a:p>
          <a:p>
            <a:pPr marL="355600" marR="5715" indent="-343535" algn="just">
              <a:lnSpc>
                <a:spcPct val="100000"/>
              </a:lnSpc>
              <a:spcBef>
                <a:spcPts val="575"/>
              </a:spcBef>
              <a:buFont typeface="Arial MT"/>
              <a:buChar char="•"/>
              <a:tabLst>
                <a:tab pos="356235" algn="l"/>
              </a:tabLst>
            </a:pPr>
            <a:r>
              <a:rPr sz="2400" b="1" dirty="0">
                <a:latin typeface="Calibri"/>
                <a:cs typeface="Calibri"/>
              </a:rPr>
              <a:t>Slow social </a:t>
            </a:r>
            <a:r>
              <a:rPr sz="2400" b="1" spc="-10" dirty="0">
                <a:latin typeface="Calibri"/>
                <a:cs typeface="Calibri"/>
              </a:rPr>
              <a:t>change: </a:t>
            </a:r>
            <a:r>
              <a:rPr sz="2400" dirty="0">
                <a:latin typeface="Calibri"/>
                <a:cs typeface="Calibri"/>
              </a:rPr>
              <a:t>All </a:t>
            </a:r>
            <a:r>
              <a:rPr sz="2400" spc="-10" dirty="0">
                <a:latin typeface="Calibri"/>
                <a:cs typeface="Calibri"/>
              </a:rPr>
              <a:t>the </a:t>
            </a:r>
            <a:r>
              <a:rPr sz="2400" spc="-15" dirty="0">
                <a:latin typeface="Calibri"/>
                <a:cs typeface="Calibri"/>
              </a:rPr>
              <a:t>caste groups </a:t>
            </a:r>
            <a:r>
              <a:rPr sz="2400" spc="-20" dirty="0">
                <a:latin typeface="Calibri"/>
                <a:cs typeface="Calibri"/>
              </a:rPr>
              <a:t>have </a:t>
            </a:r>
            <a:r>
              <a:rPr sz="2400" spc="-15" dirty="0">
                <a:latin typeface="Calibri"/>
                <a:cs typeface="Calibri"/>
              </a:rPr>
              <a:t>to follow </a:t>
            </a:r>
            <a:r>
              <a:rPr sz="2400" spc="-10" dirty="0">
                <a:latin typeface="Calibri"/>
                <a:cs typeface="Calibri"/>
              </a:rPr>
              <a:t>certain </a:t>
            </a:r>
            <a:r>
              <a:rPr sz="2400" spc="-530" dirty="0">
                <a:latin typeface="Calibri"/>
                <a:cs typeface="Calibri"/>
              </a:rPr>
              <a:t> </a:t>
            </a:r>
            <a:r>
              <a:rPr sz="2400" spc="-15" dirty="0">
                <a:latin typeface="Calibri"/>
                <a:cs typeface="Calibri"/>
              </a:rPr>
              <a:t>fixed </a:t>
            </a:r>
            <a:r>
              <a:rPr sz="2400" dirty="0">
                <a:latin typeface="Calibri"/>
                <a:cs typeface="Calibri"/>
              </a:rPr>
              <a:t>and </a:t>
            </a:r>
            <a:r>
              <a:rPr sz="2400" spc="-5" dirty="0">
                <a:latin typeface="Calibri"/>
                <a:cs typeface="Calibri"/>
              </a:rPr>
              <a:t>rigid </a:t>
            </a:r>
            <a:r>
              <a:rPr sz="2400" dirty="0">
                <a:latin typeface="Calibri"/>
                <a:cs typeface="Calibri"/>
              </a:rPr>
              <a:t>rules and </a:t>
            </a:r>
            <a:r>
              <a:rPr sz="2400" spc="-10" dirty="0">
                <a:latin typeface="Calibri"/>
                <a:cs typeface="Calibri"/>
              </a:rPr>
              <a:t>regulations. </a:t>
            </a:r>
            <a:r>
              <a:rPr sz="2400" spc="-5" dirty="0">
                <a:latin typeface="Calibri"/>
                <a:cs typeface="Calibri"/>
              </a:rPr>
              <a:t>The basis of </a:t>
            </a:r>
            <a:r>
              <a:rPr sz="2400" dirty="0">
                <a:latin typeface="Calibri"/>
                <a:cs typeface="Calibri"/>
              </a:rPr>
              <a:t>these rules </a:t>
            </a:r>
            <a:r>
              <a:rPr sz="2400" spc="5" dirty="0">
                <a:latin typeface="Calibri"/>
                <a:cs typeface="Calibri"/>
              </a:rPr>
              <a:t> </a:t>
            </a:r>
            <a:r>
              <a:rPr sz="2400" dirty="0">
                <a:latin typeface="Calibri"/>
                <a:cs typeface="Calibri"/>
              </a:rPr>
              <a:t>and </a:t>
            </a:r>
            <a:r>
              <a:rPr sz="2400" spc="-10" dirty="0">
                <a:latin typeface="Calibri"/>
                <a:cs typeface="Calibri"/>
              </a:rPr>
              <a:t>regulation </a:t>
            </a:r>
            <a:r>
              <a:rPr sz="2400" dirty="0">
                <a:latin typeface="Calibri"/>
                <a:cs typeface="Calibri"/>
              </a:rPr>
              <a:t>is the </a:t>
            </a:r>
            <a:r>
              <a:rPr sz="2400" spc="-5" dirty="0">
                <a:latin typeface="Calibri"/>
                <a:cs typeface="Calibri"/>
              </a:rPr>
              <a:t>principle of </a:t>
            </a:r>
            <a:r>
              <a:rPr sz="2400" spc="-10" dirty="0">
                <a:solidFill>
                  <a:srgbClr val="006FC0"/>
                </a:solidFill>
                <a:latin typeface="Calibri"/>
                <a:cs typeface="Calibri"/>
              </a:rPr>
              <a:t>‘Purity </a:t>
            </a:r>
            <a:r>
              <a:rPr sz="2400" dirty="0">
                <a:solidFill>
                  <a:srgbClr val="006FC0"/>
                </a:solidFill>
                <a:latin typeface="Calibri"/>
                <a:cs typeface="Calibri"/>
              </a:rPr>
              <a:t>and </a:t>
            </a:r>
            <a:r>
              <a:rPr sz="2400" spc="-35" dirty="0">
                <a:solidFill>
                  <a:srgbClr val="006FC0"/>
                </a:solidFill>
                <a:latin typeface="Calibri"/>
                <a:cs typeface="Calibri"/>
              </a:rPr>
              <a:t>Pollution’.</a:t>
            </a:r>
            <a:r>
              <a:rPr sz="2400" spc="470" dirty="0">
                <a:solidFill>
                  <a:srgbClr val="006FC0"/>
                </a:solidFill>
                <a:latin typeface="Calibri"/>
                <a:cs typeface="Calibri"/>
              </a:rPr>
              <a:t> </a:t>
            </a:r>
            <a:r>
              <a:rPr sz="2400" spc="-5" dirty="0">
                <a:latin typeface="Calibri"/>
                <a:cs typeface="Calibri"/>
              </a:rPr>
              <a:t>One </a:t>
            </a:r>
            <a:r>
              <a:rPr sz="2400" dirty="0">
                <a:latin typeface="Calibri"/>
                <a:cs typeface="Calibri"/>
              </a:rPr>
              <a:t> </a:t>
            </a:r>
            <a:r>
              <a:rPr sz="2400" spc="-5" dirty="0">
                <a:latin typeface="Calibri"/>
                <a:cs typeface="Calibri"/>
              </a:rPr>
              <a:t>has </a:t>
            </a:r>
            <a:r>
              <a:rPr sz="2400" spc="-15" dirty="0">
                <a:latin typeface="Calibri"/>
                <a:cs typeface="Calibri"/>
              </a:rPr>
              <a:t>to conform </a:t>
            </a:r>
            <a:r>
              <a:rPr sz="2400" dirty="0">
                <a:latin typeface="Calibri"/>
                <a:cs typeface="Calibri"/>
              </a:rPr>
              <a:t>the </a:t>
            </a:r>
            <a:r>
              <a:rPr sz="2400" spc="-10" dirty="0">
                <a:latin typeface="Calibri"/>
                <a:cs typeface="Calibri"/>
              </a:rPr>
              <a:t>traditional </a:t>
            </a:r>
            <a:r>
              <a:rPr sz="2400" spc="-5" dirty="0">
                <a:latin typeface="Calibri"/>
                <a:cs typeface="Calibri"/>
              </a:rPr>
              <a:t>norms </a:t>
            </a:r>
            <a:r>
              <a:rPr sz="2400" dirty="0">
                <a:latin typeface="Calibri"/>
                <a:cs typeface="Calibri"/>
              </a:rPr>
              <a:t>and </a:t>
            </a:r>
            <a:r>
              <a:rPr sz="2400" spc="-10" dirty="0">
                <a:latin typeface="Calibri"/>
                <a:cs typeface="Calibri"/>
              </a:rPr>
              <a:t>values </a:t>
            </a:r>
            <a:r>
              <a:rPr sz="2400" spc="-15" dirty="0">
                <a:latin typeface="Calibri"/>
                <a:cs typeface="Calibri"/>
              </a:rPr>
              <a:t>to </a:t>
            </a:r>
            <a:r>
              <a:rPr sz="2400" spc="-10" dirty="0">
                <a:latin typeface="Calibri"/>
                <a:cs typeface="Calibri"/>
              </a:rPr>
              <a:t>maintain </a:t>
            </a:r>
            <a:r>
              <a:rPr sz="2400" spc="-5" dirty="0">
                <a:latin typeface="Calibri"/>
                <a:cs typeface="Calibri"/>
              </a:rPr>
              <a:t> </a:t>
            </a:r>
            <a:r>
              <a:rPr sz="2400" dirty="0">
                <a:latin typeface="Calibri"/>
                <a:cs typeface="Calibri"/>
              </a:rPr>
              <a:t>the</a:t>
            </a:r>
            <a:r>
              <a:rPr sz="2400" spc="-5" dirty="0">
                <a:latin typeface="Calibri"/>
                <a:cs typeface="Calibri"/>
              </a:rPr>
              <a:t> principle.</a:t>
            </a:r>
            <a:endParaRPr sz="2400">
              <a:latin typeface="Calibri"/>
              <a:cs typeface="Calibri"/>
            </a:endParaRPr>
          </a:p>
          <a:p>
            <a:pPr marL="355600" marR="5715" indent="-343535" algn="just">
              <a:lnSpc>
                <a:spcPct val="100000"/>
              </a:lnSpc>
              <a:spcBef>
                <a:spcPts val="580"/>
              </a:spcBef>
              <a:buFont typeface="Arial MT"/>
              <a:buChar char="•"/>
              <a:tabLst>
                <a:tab pos="356235" algn="l"/>
              </a:tabLst>
            </a:pPr>
            <a:r>
              <a:rPr sz="2400" b="1" spc="-10" dirty="0">
                <a:latin typeface="Calibri"/>
                <a:cs typeface="Calibri"/>
              </a:rPr>
              <a:t>Hinders </a:t>
            </a:r>
            <a:r>
              <a:rPr sz="2400" b="1" spc="-5" dirty="0">
                <a:latin typeface="Calibri"/>
                <a:cs typeface="Calibri"/>
              </a:rPr>
              <a:t>economic </a:t>
            </a:r>
            <a:r>
              <a:rPr sz="2400" b="1" spc="-10" dirty="0">
                <a:latin typeface="Calibri"/>
                <a:cs typeface="Calibri"/>
              </a:rPr>
              <a:t>progress: </a:t>
            </a:r>
            <a:r>
              <a:rPr sz="2400" spc="-5" dirty="0">
                <a:latin typeface="Calibri"/>
                <a:cs typeface="Calibri"/>
              </a:rPr>
              <a:t>Unequal </a:t>
            </a:r>
            <a:r>
              <a:rPr sz="2400" spc="-10" dirty="0">
                <a:latin typeface="Calibri"/>
                <a:cs typeface="Calibri"/>
              </a:rPr>
              <a:t>distribution </a:t>
            </a:r>
            <a:r>
              <a:rPr sz="2400" spc="-5" dirty="0">
                <a:latin typeface="Calibri"/>
                <a:cs typeface="Calibri"/>
              </a:rPr>
              <a:t>of </a:t>
            </a:r>
            <a:r>
              <a:rPr sz="2400" spc="-10" dirty="0">
                <a:latin typeface="Calibri"/>
                <a:cs typeface="Calibri"/>
              </a:rPr>
              <a:t>wealth, </a:t>
            </a:r>
            <a:r>
              <a:rPr sz="2400" spc="-5" dirty="0">
                <a:latin typeface="Calibri"/>
                <a:cs typeface="Calibri"/>
              </a:rPr>
              <a:t> </a:t>
            </a:r>
            <a:r>
              <a:rPr sz="2400" spc="-10" dirty="0">
                <a:solidFill>
                  <a:srgbClr val="006FC0"/>
                </a:solidFill>
                <a:latin typeface="Calibri"/>
                <a:cs typeface="Calibri"/>
              </a:rPr>
              <a:t>low</a:t>
            </a:r>
            <a:r>
              <a:rPr sz="2400" spc="459" dirty="0">
                <a:solidFill>
                  <a:srgbClr val="006FC0"/>
                </a:solidFill>
                <a:latin typeface="Calibri"/>
                <a:cs typeface="Calibri"/>
              </a:rPr>
              <a:t> </a:t>
            </a:r>
            <a:r>
              <a:rPr sz="2400" spc="-15" dirty="0">
                <a:solidFill>
                  <a:srgbClr val="006FC0"/>
                </a:solidFill>
                <a:latin typeface="Calibri"/>
                <a:cs typeface="Calibri"/>
              </a:rPr>
              <a:t>caste</a:t>
            </a:r>
            <a:r>
              <a:rPr sz="2400" spc="459" dirty="0">
                <a:solidFill>
                  <a:srgbClr val="006FC0"/>
                </a:solidFill>
                <a:latin typeface="Calibri"/>
                <a:cs typeface="Calibri"/>
              </a:rPr>
              <a:t> </a:t>
            </a:r>
            <a:r>
              <a:rPr sz="2400" spc="-5" dirty="0">
                <a:solidFill>
                  <a:srgbClr val="006FC0"/>
                </a:solidFill>
                <a:latin typeface="Calibri"/>
                <a:cs typeface="Calibri"/>
              </a:rPr>
              <a:t>people</a:t>
            </a:r>
            <a:r>
              <a:rPr sz="2400" spc="470" dirty="0">
                <a:solidFill>
                  <a:srgbClr val="006FC0"/>
                </a:solidFill>
                <a:latin typeface="Calibri"/>
                <a:cs typeface="Calibri"/>
              </a:rPr>
              <a:t> </a:t>
            </a:r>
            <a:r>
              <a:rPr sz="2400" spc="-15" dirty="0">
                <a:solidFill>
                  <a:srgbClr val="006FC0"/>
                </a:solidFill>
                <a:latin typeface="Calibri"/>
                <a:cs typeface="Calibri"/>
              </a:rPr>
              <a:t>are</a:t>
            </a:r>
            <a:r>
              <a:rPr sz="2400" spc="470" dirty="0">
                <a:solidFill>
                  <a:srgbClr val="006FC0"/>
                </a:solidFill>
                <a:latin typeface="Calibri"/>
                <a:cs typeface="Calibri"/>
              </a:rPr>
              <a:t> </a:t>
            </a:r>
            <a:r>
              <a:rPr sz="2400" spc="-10" dirty="0">
                <a:solidFill>
                  <a:srgbClr val="006FC0"/>
                </a:solidFill>
                <a:latin typeface="Calibri"/>
                <a:cs typeface="Calibri"/>
              </a:rPr>
              <a:t>allotted</a:t>
            </a:r>
            <a:r>
              <a:rPr sz="2400" spc="465" dirty="0">
                <a:solidFill>
                  <a:srgbClr val="006FC0"/>
                </a:solidFill>
                <a:latin typeface="Calibri"/>
                <a:cs typeface="Calibri"/>
              </a:rPr>
              <a:t> </a:t>
            </a:r>
            <a:r>
              <a:rPr sz="2400" spc="-10" dirty="0">
                <a:solidFill>
                  <a:srgbClr val="006FC0"/>
                </a:solidFill>
                <a:latin typeface="Calibri"/>
                <a:cs typeface="Calibri"/>
              </a:rPr>
              <a:t>occupations</a:t>
            </a:r>
            <a:r>
              <a:rPr sz="2400" spc="459" dirty="0">
                <a:solidFill>
                  <a:srgbClr val="006FC0"/>
                </a:solidFill>
                <a:latin typeface="Calibri"/>
                <a:cs typeface="Calibri"/>
              </a:rPr>
              <a:t> </a:t>
            </a:r>
            <a:r>
              <a:rPr sz="2400" dirty="0">
                <a:solidFill>
                  <a:srgbClr val="006FC0"/>
                </a:solidFill>
                <a:latin typeface="Calibri"/>
                <a:cs typeface="Calibri"/>
              </a:rPr>
              <a:t>which</a:t>
            </a:r>
            <a:r>
              <a:rPr sz="2400" spc="470" dirty="0">
                <a:solidFill>
                  <a:srgbClr val="006FC0"/>
                </a:solidFill>
                <a:latin typeface="Calibri"/>
                <a:cs typeface="Calibri"/>
              </a:rPr>
              <a:t> </a:t>
            </a:r>
            <a:r>
              <a:rPr sz="2400" spc="-10" dirty="0">
                <a:solidFill>
                  <a:srgbClr val="006FC0"/>
                </a:solidFill>
                <a:latin typeface="Calibri"/>
                <a:cs typeface="Calibri"/>
              </a:rPr>
              <a:t>give</a:t>
            </a:r>
            <a:r>
              <a:rPr sz="2400" spc="470" dirty="0">
                <a:solidFill>
                  <a:srgbClr val="006FC0"/>
                </a:solidFill>
                <a:latin typeface="Calibri"/>
                <a:cs typeface="Calibri"/>
              </a:rPr>
              <a:t> </a:t>
            </a:r>
            <a:r>
              <a:rPr sz="2400" spc="-5" dirty="0">
                <a:solidFill>
                  <a:srgbClr val="006FC0"/>
                </a:solidFill>
                <a:latin typeface="Calibri"/>
                <a:cs typeface="Calibri"/>
              </a:rPr>
              <a:t>them </a:t>
            </a:r>
            <a:r>
              <a:rPr sz="2400" spc="-535" dirty="0">
                <a:solidFill>
                  <a:srgbClr val="006FC0"/>
                </a:solidFill>
                <a:latin typeface="Calibri"/>
                <a:cs typeface="Calibri"/>
              </a:rPr>
              <a:t> </a:t>
            </a:r>
            <a:r>
              <a:rPr sz="2400" spc="-10" dirty="0">
                <a:solidFill>
                  <a:srgbClr val="006FC0"/>
                </a:solidFill>
                <a:latin typeface="Calibri"/>
                <a:cs typeface="Calibri"/>
              </a:rPr>
              <a:t>low </a:t>
            </a:r>
            <a:r>
              <a:rPr sz="2400" spc="-5" dirty="0">
                <a:solidFill>
                  <a:srgbClr val="006FC0"/>
                </a:solidFill>
                <a:latin typeface="Calibri"/>
                <a:cs typeface="Calibri"/>
              </a:rPr>
              <a:t>income</a:t>
            </a:r>
            <a:r>
              <a:rPr sz="2400" spc="-5" dirty="0">
                <a:latin typeface="Calibri"/>
                <a:cs typeface="Calibri"/>
              </a:rPr>
              <a:t>,</a:t>
            </a:r>
            <a:r>
              <a:rPr sz="2400" spc="-15" dirty="0">
                <a:latin typeface="Calibri"/>
                <a:cs typeface="Calibri"/>
              </a:rPr>
              <a:t> </a:t>
            </a:r>
            <a:r>
              <a:rPr sz="2400" spc="-5" dirty="0">
                <a:latin typeface="Calibri"/>
                <a:cs typeface="Calibri"/>
              </a:rPr>
              <a:t>denies</a:t>
            </a:r>
            <a:r>
              <a:rPr sz="2400" spc="5" dirty="0">
                <a:latin typeface="Calibri"/>
                <a:cs typeface="Calibri"/>
              </a:rPr>
              <a:t> </a:t>
            </a:r>
            <a:r>
              <a:rPr sz="2400" spc="-5" dirty="0">
                <a:latin typeface="Calibri"/>
                <a:cs typeface="Calibri"/>
              </a:rPr>
              <a:t>social</a:t>
            </a:r>
            <a:r>
              <a:rPr sz="2400" spc="-15" dirty="0">
                <a:latin typeface="Calibri"/>
                <a:cs typeface="Calibri"/>
              </a:rPr>
              <a:t> </a:t>
            </a:r>
            <a:r>
              <a:rPr sz="2400" dirty="0">
                <a:latin typeface="Calibri"/>
                <a:cs typeface="Calibri"/>
              </a:rPr>
              <a:t>and </a:t>
            </a:r>
            <a:r>
              <a:rPr sz="2400" spc="-5" dirty="0">
                <a:latin typeface="Calibri"/>
                <a:cs typeface="Calibri"/>
              </a:rPr>
              <a:t>occupational</a:t>
            </a:r>
            <a:r>
              <a:rPr sz="2400" spc="-15" dirty="0">
                <a:latin typeface="Calibri"/>
                <a:cs typeface="Calibri"/>
              </a:rPr>
              <a:t> </a:t>
            </a:r>
            <a:r>
              <a:rPr sz="2400" spc="-20" dirty="0">
                <a:latin typeface="Calibri"/>
                <a:cs typeface="Calibri"/>
              </a:rPr>
              <a:t>mobility.</a:t>
            </a:r>
            <a:endParaRPr sz="24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89963-DEC1-9981-D45E-90399B8423DD}"/>
              </a:ext>
            </a:extLst>
          </p:cNvPr>
          <p:cNvSpPr txBox="1"/>
          <p:nvPr/>
        </p:nvSpPr>
        <p:spPr>
          <a:xfrm>
            <a:off x="533400" y="457200"/>
            <a:ext cx="7791450" cy="5028556"/>
          </a:xfrm>
          <a:prstGeom prst="rect">
            <a:avLst/>
          </a:prstGeom>
          <a:noFill/>
        </p:spPr>
        <p:txBody>
          <a:bodyPr wrap="square">
            <a:spAutoFit/>
          </a:bodyPr>
          <a:lstStyle/>
          <a:p>
            <a:pPr>
              <a:lnSpc>
                <a:spcPct val="150000"/>
              </a:lnSpc>
            </a:pPr>
            <a:r>
              <a:rPr lang="en-US" dirty="0">
                <a:highlight>
                  <a:srgbClr val="FFFF00"/>
                </a:highlight>
                <a:latin typeface="Times New Roman" panose="02020603050405020304" pitchFamily="18" charset="0"/>
                <a:cs typeface="Times New Roman" panose="02020603050405020304" pitchFamily="18" charset="0"/>
              </a:rPr>
              <a:t>Impact of caste system on social and economic status of society</a:t>
            </a:r>
            <a:r>
              <a:rPr lang="en-US" dirty="0">
                <a:latin typeface="Times New Roman" panose="02020603050405020304" pitchFamily="18" charset="0"/>
                <a:cs typeface="Times New Roman" panose="02020603050405020304" pitchFamily="18" charset="0"/>
              </a:rPr>
              <a:t>:</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Hinders Social Progress: </a:t>
            </a:r>
            <a:r>
              <a:rPr lang="en-US" dirty="0">
                <a:latin typeface="Times New Roman" panose="02020603050405020304" pitchFamily="18" charset="0"/>
                <a:cs typeface="Times New Roman" panose="02020603050405020304" pitchFamily="18" charset="0"/>
              </a:rPr>
              <a:t>Caste system poses a hindrance to social progress because it does not allow changes to be easily introduced into the society. Under the caste system, the individual is not free as he needs to conform to the age-old customs of his caste. This rigidity of the system has hindered social progress in our society.</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Stifles Economic Progress</a:t>
            </a:r>
            <a:r>
              <a:rPr lang="en-US" dirty="0">
                <a:latin typeface="Times New Roman" panose="02020603050405020304" pitchFamily="18" charset="0"/>
                <a:cs typeface="Times New Roman" panose="02020603050405020304" pitchFamily="18" charset="0"/>
              </a:rPr>
              <a:t>: As occupations are determined by status, the worker is denied his freedom to choose an occupation of his liking. This leads to immobility and inefficiency of </a:t>
            </a:r>
            <a:r>
              <a:rPr lang="en-US" dirty="0" err="1">
                <a:latin typeface="Times New Roman" panose="02020603050405020304" pitchFamily="18" charset="0"/>
                <a:cs typeface="Times New Roman" panose="02020603050405020304" pitchFamily="18" charset="0"/>
              </a:rPr>
              <a:t>labour</a:t>
            </a:r>
            <a:r>
              <a:rPr lang="en-US" dirty="0">
                <a:latin typeface="Times New Roman" panose="02020603050405020304" pitchFamily="18" charset="0"/>
                <a:cs typeface="Times New Roman" panose="02020603050405020304" pitchFamily="18" charset="0"/>
              </a:rPr>
              <a:t> and thereby stifles economic progress.</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Leads to Political Disunity</a:t>
            </a:r>
            <a:r>
              <a:rPr lang="en-US" dirty="0">
                <a:latin typeface="Times New Roman" panose="02020603050405020304" pitchFamily="18" charset="0"/>
                <a:cs typeface="Times New Roman" panose="02020603050405020304" pitchFamily="18" charset="0"/>
              </a:rPr>
              <a:t>: In the caste system, an individual is required to be more loyal to his caste than to any other group. Hence, it fosters casteism rather than nationalism among the people.</a:t>
            </a:r>
          </a:p>
        </p:txBody>
      </p:sp>
    </p:spTree>
    <p:extLst>
      <p:ext uri="{BB962C8B-B14F-4D97-AF65-F5344CB8AC3E}">
        <p14:creationId xmlns:p14="http://schemas.microsoft.com/office/powerpoint/2010/main" val="317450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5E4259-6069-FC23-10C2-F3B2423FC3C4}"/>
              </a:ext>
            </a:extLst>
          </p:cNvPr>
          <p:cNvSpPr txBox="1"/>
          <p:nvPr/>
        </p:nvSpPr>
        <p:spPr>
          <a:xfrm>
            <a:off x="914400" y="-124024"/>
            <a:ext cx="7086600" cy="46130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Perpetuates Social Inequalities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Caste system has served as an instrument in the hands of the upper castes to maintain their own privileged position in society. It has led to the despotism of the upper castes and created permanent feelings of inferiority and insecurity in the minds of lower caste people.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Imposes Hardships on Women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 many cases, the caste system has proved to be exploitative for women. Under caste system, a caste wishing to raise its status in the caste hierarchy should follow certain customs like child marriage, prohibition of widow remarriages and seclusion of women, all of which lead to hardships for them and degradation of their status in society.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1257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1CEF4B-0F14-B535-63BD-0FA7A6E31CCA}"/>
              </a:ext>
            </a:extLst>
          </p:cNvPr>
          <p:cNvSpPr txBox="1"/>
          <p:nvPr/>
        </p:nvSpPr>
        <p:spPr>
          <a:xfrm>
            <a:off x="1676400" y="1143000"/>
            <a:ext cx="4572000" cy="2862322"/>
          </a:xfrm>
          <a:prstGeom prst="rect">
            <a:avLst/>
          </a:prstGeom>
          <a:noFill/>
        </p:spPr>
        <p:txBody>
          <a:bodyPr wrap="square">
            <a:spAutoFit/>
          </a:bodyPr>
          <a:lstStyle/>
          <a:p>
            <a:r>
              <a:rPr lang="en-US" dirty="0"/>
              <a:t>Untouchability</a:t>
            </a:r>
          </a:p>
          <a:p>
            <a:endParaRPr lang="en-US" dirty="0"/>
          </a:p>
          <a:p>
            <a:r>
              <a:rPr lang="en-US" dirty="0"/>
              <a:t>Discrimination</a:t>
            </a:r>
          </a:p>
          <a:p>
            <a:r>
              <a:rPr lang="en-US" dirty="0"/>
              <a:t>Inferior status of women</a:t>
            </a:r>
          </a:p>
          <a:p>
            <a:r>
              <a:rPr lang="en-US" dirty="0"/>
              <a:t>Fall of Hinduism</a:t>
            </a:r>
          </a:p>
          <a:p>
            <a:endParaRPr lang="en-US" dirty="0"/>
          </a:p>
          <a:p>
            <a:r>
              <a:rPr lang="en-US" dirty="0"/>
              <a:t>Religious conversion</a:t>
            </a:r>
          </a:p>
          <a:p>
            <a:r>
              <a:rPr lang="en-US" dirty="0"/>
              <a:t>It hampered national development:</a:t>
            </a:r>
          </a:p>
          <a:p>
            <a:r>
              <a:rPr lang="en-US" dirty="0"/>
              <a:t>It undermined the ability and aspirations of the people</a:t>
            </a:r>
            <a:endParaRPr lang="en-IN" dirty="0"/>
          </a:p>
        </p:txBody>
      </p:sp>
    </p:spTree>
    <p:extLst>
      <p:ext uri="{BB962C8B-B14F-4D97-AF65-F5344CB8AC3E}">
        <p14:creationId xmlns:p14="http://schemas.microsoft.com/office/powerpoint/2010/main" val="391720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40378" y="850138"/>
            <a:ext cx="757555" cy="422275"/>
          </a:xfrm>
          <a:prstGeom prst="rect">
            <a:avLst/>
          </a:prstGeom>
        </p:spPr>
        <p:txBody>
          <a:bodyPr vert="horz" wrap="square" lIns="0" tIns="13335" rIns="0" bIns="0" rtlCol="0">
            <a:spAutoFit/>
          </a:bodyPr>
          <a:lstStyle/>
          <a:p>
            <a:pPr marL="12700">
              <a:lnSpc>
                <a:spcPct val="100000"/>
              </a:lnSpc>
              <a:spcBef>
                <a:spcPts val="105"/>
              </a:spcBef>
            </a:pPr>
            <a:r>
              <a:rPr sz="2600" spc="-5" dirty="0">
                <a:latin typeface="Calibri"/>
                <a:cs typeface="Calibri"/>
              </a:rPr>
              <a:t>Ca</a:t>
            </a:r>
            <a:r>
              <a:rPr sz="2600" spc="-30" dirty="0">
                <a:latin typeface="Calibri"/>
                <a:cs typeface="Calibri"/>
              </a:rPr>
              <a:t>s</a:t>
            </a:r>
            <a:r>
              <a:rPr sz="2600" spc="-35" dirty="0">
                <a:latin typeface="Calibri"/>
                <a:cs typeface="Calibri"/>
              </a:rPr>
              <a:t>t</a:t>
            </a:r>
            <a:r>
              <a:rPr sz="2600" dirty="0">
                <a:latin typeface="Calibri"/>
                <a:cs typeface="Calibri"/>
              </a:rPr>
              <a:t>e</a:t>
            </a:r>
            <a:endParaRPr sz="2600">
              <a:latin typeface="Calibri"/>
              <a:cs typeface="Calibri"/>
            </a:endParaRPr>
          </a:p>
        </p:txBody>
      </p:sp>
      <p:sp>
        <p:nvSpPr>
          <p:cNvPr id="3" name="object 3"/>
          <p:cNvSpPr txBox="1"/>
          <p:nvPr/>
        </p:nvSpPr>
        <p:spPr>
          <a:xfrm>
            <a:off x="4508119" y="850138"/>
            <a:ext cx="4175125" cy="422275"/>
          </a:xfrm>
          <a:prstGeom prst="rect">
            <a:avLst/>
          </a:prstGeom>
        </p:spPr>
        <p:txBody>
          <a:bodyPr vert="horz" wrap="square" lIns="0" tIns="13335" rIns="0" bIns="0" rtlCol="0">
            <a:spAutoFit/>
          </a:bodyPr>
          <a:lstStyle/>
          <a:p>
            <a:pPr marL="12700">
              <a:lnSpc>
                <a:spcPct val="100000"/>
              </a:lnSpc>
              <a:spcBef>
                <a:spcPts val="105"/>
              </a:spcBef>
              <a:tabLst>
                <a:tab pos="1178560" algn="l"/>
                <a:tab pos="1954530" algn="l"/>
                <a:tab pos="3105150" algn="l"/>
              </a:tabLst>
            </a:pPr>
            <a:r>
              <a:rPr sz="2600" spc="-45" dirty="0">
                <a:latin typeface="Calibri"/>
                <a:cs typeface="Calibri"/>
              </a:rPr>
              <a:t>s</a:t>
            </a:r>
            <a:r>
              <a:rPr sz="2600" spc="-40" dirty="0">
                <a:latin typeface="Calibri"/>
                <a:cs typeface="Calibri"/>
              </a:rPr>
              <a:t>y</a:t>
            </a:r>
            <a:r>
              <a:rPr sz="2600" spc="-35" dirty="0">
                <a:latin typeface="Calibri"/>
                <a:cs typeface="Calibri"/>
              </a:rPr>
              <a:t>s</a:t>
            </a:r>
            <a:r>
              <a:rPr sz="2600" spc="-20" dirty="0">
                <a:latin typeface="Calibri"/>
                <a:cs typeface="Calibri"/>
              </a:rPr>
              <a:t>t</a:t>
            </a:r>
            <a:r>
              <a:rPr sz="2600" spc="-10" dirty="0">
                <a:latin typeface="Calibri"/>
                <a:cs typeface="Calibri"/>
              </a:rPr>
              <a:t>e</a:t>
            </a:r>
            <a:r>
              <a:rPr sz="2600" dirty="0">
                <a:latin typeface="Calibri"/>
                <a:cs typeface="Calibri"/>
              </a:rPr>
              <a:t>m	also	</a:t>
            </a:r>
            <a:r>
              <a:rPr sz="2600" spc="-15" dirty="0">
                <a:solidFill>
                  <a:srgbClr val="006FC0"/>
                </a:solidFill>
                <a:latin typeface="Calibri"/>
                <a:cs typeface="Calibri"/>
              </a:rPr>
              <a:t>b</a:t>
            </a:r>
            <a:r>
              <a:rPr sz="2600" spc="-35" dirty="0">
                <a:solidFill>
                  <a:srgbClr val="006FC0"/>
                </a:solidFill>
                <a:latin typeface="Calibri"/>
                <a:cs typeface="Calibri"/>
              </a:rPr>
              <a:t>r</a:t>
            </a:r>
            <a:r>
              <a:rPr sz="2600" dirty="0">
                <a:solidFill>
                  <a:srgbClr val="006FC0"/>
                </a:solidFill>
                <a:latin typeface="Calibri"/>
                <a:cs typeface="Calibri"/>
              </a:rPr>
              <a:t>e</a:t>
            </a:r>
            <a:r>
              <a:rPr sz="2600" spc="-15" dirty="0">
                <a:solidFill>
                  <a:srgbClr val="006FC0"/>
                </a:solidFill>
                <a:latin typeface="Calibri"/>
                <a:cs typeface="Calibri"/>
              </a:rPr>
              <a:t>e</a:t>
            </a:r>
            <a:r>
              <a:rPr sz="2600" spc="-5" dirty="0">
                <a:solidFill>
                  <a:srgbClr val="006FC0"/>
                </a:solidFill>
                <a:latin typeface="Calibri"/>
                <a:cs typeface="Calibri"/>
              </a:rPr>
              <a:t>d</a:t>
            </a:r>
            <a:r>
              <a:rPr sz="2600" dirty="0">
                <a:solidFill>
                  <a:srgbClr val="006FC0"/>
                </a:solidFill>
                <a:latin typeface="Calibri"/>
                <a:cs typeface="Calibri"/>
              </a:rPr>
              <a:t>s	</a:t>
            </a:r>
            <a:r>
              <a:rPr sz="2600" spc="-5" dirty="0">
                <a:solidFill>
                  <a:srgbClr val="006FC0"/>
                </a:solidFill>
                <a:latin typeface="Calibri"/>
                <a:cs typeface="Calibri"/>
              </a:rPr>
              <a:t>pol</a:t>
            </a:r>
            <a:r>
              <a:rPr sz="2600" spc="-15" dirty="0">
                <a:solidFill>
                  <a:srgbClr val="006FC0"/>
                </a:solidFill>
                <a:latin typeface="Calibri"/>
                <a:cs typeface="Calibri"/>
              </a:rPr>
              <a:t>i</a:t>
            </a:r>
            <a:r>
              <a:rPr sz="2600" dirty="0">
                <a:solidFill>
                  <a:srgbClr val="006FC0"/>
                </a:solidFill>
                <a:latin typeface="Calibri"/>
                <a:cs typeface="Calibri"/>
              </a:rPr>
              <a:t>ti</a:t>
            </a:r>
            <a:r>
              <a:rPr sz="2600" spc="-20" dirty="0">
                <a:solidFill>
                  <a:srgbClr val="006FC0"/>
                </a:solidFill>
                <a:latin typeface="Calibri"/>
                <a:cs typeface="Calibri"/>
              </a:rPr>
              <a:t>c</a:t>
            </a:r>
            <a:r>
              <a:rPr sz="2600" dirty="0">
                <a:solidFill>
                  <a:srgbClr val="006FC0"/>
                </a:solidFill>
                <a:latin typeface="Calibri"/>
                <a:cs typeface="Calibri"/>
              </a:rPr>
              <a:t>al</a:t>
            </a:r>
            <a:endParaRPr sz="2600">
              <a:latin typeface="Calibri"/>
              <a:cs typeface="Calibri"/>
            </a:endParaRPr>
          </a:p>
        </p:txBody>
      </p:sp>
      <p:sp>
        <p:nvSpPr>
          <p:cNvPr id="4" name="object 4"/>
          <p:cNvSpPr txBox="1"/>
          <p:nvPr/>
        </p:nvSpPr>
        <p:spPr>
          <a:xfrm>
            <a:off x="535940" y="850138"/>
            <a:ext cx="3336925" cy="818515"/>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 pos="1679575" algn="l"/>
              </a:tabLst>
            </a:pPr>
            <a:r>
              <a:rPr sz="2600" b="1" spc="-5" dirty="0">
                <a:latin typeface="Calibri"/>
                <a:cs typeface="Calibri"/>
              </a:rPr>
              <a:t>Political	</a:t>
            </a:r>
            <a:r>
              <a:rPr sz="2600" b="1" spc="-10" dirty="0">
                <a:latin typeface="Calibri"/>
                <a:cs typeface="Calibri"/>
              </a:rPr>
              <a:t>conflict:</a:t>
            </a:r>
            <a:endParaRPr sz="2600">
              <a:latin typeface="Calibri"/>
              <a:cs typeface="Calibri"/>
            </a:endParaRPr>
          </a:p>
          <a:p>
            <a:pPr marL="355600">
              <a:lnSpc>
                <a:spcPct val="100000"/>
              </a:lnSpc>
              <a:tabLst>
                <a:tab pos="1658620" algn="l"/>
              </a:tabLst>
            </a:pPr>
            <a:r>
              <a:rPr sz="2600" spc="-25" dirty="0">
                <a:solidFill>
                  <a:srgbClr val="006FC0"/>
                </a:solidFill>
                <a:latin typeface="Calibri"/>
                <a:cs typeface="Calibri"/>
              </a:rPr>
              <a:t>c</a:t>
            </a:r>
            <a:r>
              <a:rPr sz="2600" spc="-5" dirty="0">
                <a:solidFill>
                  <a:srgbClr val="006FC0"/>
                </a:solidFill>
                <a:latin typeface="Calibri"/>
                <a:cs typeface="Calibri"/>
              </a:rPr>
              <a:t>o</a:t>
            </a:r>
            <a:r>
              <a:rPr sz="2600" spc="-20" dirty="0">
                <a:solidFill>
                  <a:srgbClr val="006FC0"/>
                </a:solidFill>
                <a:latin typeface="Calibri"/>
                <a:cs typeface="Calibri"/>
              </a:rPr>
              <a:t>n</a:t>
            </a:r>
            <a:r>
              <a:rPr sz="2600" spc="-5" dirty="0">
                <a:solidFill>
                  <a:srgbClr val="006FC0"/>
                </a:solidFill>
                <a:latin typeface="Calibri"/>
                <a:cs typeface="Calibri"/>
              </a:rPr>
              <a:t>flic</a:t>
            </a:r>
            <a:r>
              <a:rPr sz="2600" spc="5" dirty="0">
                <a:solidFill>
                  <a:srgbClr val="006FC0"/>
                </a:solidFill>
                <a:latin typeface="Calibri"/>
                <a:cs typeface="Calibri"/>
              </a:rPr>
              <a:t>t</a:t>
            </a:r>
            <a:r>
              <a:rPr sz="2600" dirty="0">
                <a:latin typeface="Calibri"/>
                <a:cs typeface="Calibri"/>
              </a:rPr>
              <a:t>.	I</a:t>
            </a:r>
            <a:r>
              <a:rPr sz="2600" spc="-55" dirty="0">
                <a:latin typeface="Calibri"/>
                <a:cs typeface="Calibri"/>
              </a:rPr>
              <a:t>n</a:t>
            </a:r>
            <a:r>
              <a:rPr sz="2600" spc="-30" dirty="0">
                <a:latin typeface="Calibri"/>
                <a:cs typeface="Calibri"/>
              </a:rPr>
              <a:t>v</a:t>
            </a:r>
            <a:r>
              <a:rPr sz="2600" spc="-5" dirty="0">
                <a:latin typeface="Calibri"/>
                <a:cs typeface="Calibri"/>
              </a:rPr>
              <a:t>ol</a:t>
            </a:r>
            <a:r>
              <a:rPr sz="2600" spc="-30" dirty="0">
                <a:latin typeface="Calibri"/>
                <a:cs typeface="Calibri"/>
              </a:rPr>
              <a:t>v</a:t>
            </a:r>
            <a:r>
              <a:rPr sz="2600" dirty="0">
                <a:latin typeface="Calibri"/>
                <a:cs typeface="Calibri"/>
              </a:rPr>
              <a:t>em</a:t>
            </a:r>
            <a:r>
              <a:rPr sz="2600" spc="-20" dirty="0">
                <a:latin typeface="Calibri"/>
                <a:cs typeface="Calibri"/>
              </a:rPr>
              <a:t>e</a:t>
            </a:r>
            <a:r>
              <a:rPr sz="2600" spc="-25" dirty="0">
                <a:latin typeface="Calibri"/>
                <a:cs typeface="Calibri"/>
              </a:rPr>
              <a:t>n</a:t>
            </a:r>
            <a:r>
              <a:rPr sz="2600" dirty="0">
                <a:latin typeface="Calibri"/>
                <a:cs typeface="Calibri"/>
              </a:rPr>
              <a:t>t</a:t>
            </a:r>
            <a:endParaRPr sz="2600">
              <a:latin typeface="Calibri"/>
              <a:cs typeface="Calibri"/>
            </a:endParaRPr>
          </a:p>
        </p:txBody>
      </p:sp>
      <p:sp>
        <p:nvSpPr>
          <p:cNvPr id="5" name="object 5"/>
          <p:cNvSpPr txBox="1"/>
          <p:nvPr/>
        </p:nvSpPr>
        <p:spPr>
          <a:xfrm>
            <a:off x="4078351" y="1246377"/>
            <a:ext cx="4608195" cy="422275"/>
          </a:xfrm>
          <a:prstGeom prst="rect">
            <a:avLst/>
          </a:prstGeom>
        </p:spPr>
        <p:txBody>
          <a:bodyPr vert="horz" wrap="square" lIns="0" tIns="13335" rIns="0" bIns="0" rtlCol="0">
            <a:spAutoFit/>
          </a:bodyPr>
          <a:lstStyle/>
          <a:p>
            <a:pPr marL="12700">
              <a:lnSpc>
                <a:spcPct val="100000"/>
              </a:lnSpc>
              <a:spcBef>
                <a:spcPts val="105"/>
              </a:spcBef>
              <a:tabLst>
                <a:tab pos="518795" algn="l"/>
                <a:tab pos="1443355" algn="l"/>
                <a:tab pos="1925320" algn="l"/>
                <a:tab pos="3665854" algn="l"/>
              </a:tabLst>
            </a:pPr>
            <a:r>
              <a:rPr sz="2600" spc="-10" dirty="0">
                <a:latin typeface="Calibri"/>
                <a:cs typeface="Calibri"/>
              </a:rPr>
              <a:t>o</a:t>
            </a:r>
            <a:r>
              <a:rPr sz="2600" dirty="0">
                <a:latin typeface="Calibri"/>
                <a:cs typeface="Calibri"/>
              </a:rPr>
              <a:t>f	</a:t>
            </a:r>
            <a:r>
              <a:rPr sz="2600" spc="-25" dirty="0">
                <a:latin typeface="Calibri"/>
                <a:cs typeface="Calibri"/>
              </a:rPr>
              <a:t>c</a:t>
            </a:r>
            <a:r>
              <a:rPr sz="2600" dirty="0">
                <a:latin typeface="Calibri"/>
                <a:cs typeface="Calibri"/>
              </a:rPr>
              <a:t>a</a:t>
            </a:r>
            <a:r>
              <a:rPr sz="2600" spc="-25" dirty="0">
                <a:latin typeface="Calibri"/>
                <a:cs typeface="Calibri"/>
              </a:rPr>
              <a:t>st</a:t>
            </a:r>
            <a:r>
              <a:rPr sz="2600" dirty="0">
                <a:latin typeface="Calibri"/>
                <a:cs typeface="Calibri"/>
              </a:rPr>
              <a:t>e	in	</a:t>
            </a:r>
            <a:r>
              <a:rPr sz="2600" spc="-5" dirty="0">
                <a:latin typeface="Calibri"/>
                <a:cs typeface="Calibri"/>
              </a:rPr>
              <a:t>dem</a:t>
            </a:r>
            <a:r>
              <a:rPr sz="2600" spc="-10" dirty="0">
                <a:latin typeface="Calibri"/>
                <a:cs typeface="Calibri"/>
              </a:rPr>
              <a:t>o</a:t>
            </a:r>
            <a:r>
              <a:rPr sz="2600" dirty="0">
                <a:latin typeface="Calibri"/>
                <a:cs typeface="Calibri"/>
              </a:rPr>
              <a:t>c</a:t>
            </a:r>
            <a:r>
              <a:rPr sz="2600" spc="-45" dirty="0">
                <a:latin typeface="Calibri"/>
                <a:cs typeface="Calibri"/>
              </a:rPr>
              <a:t>r</a:t>
            </a:r>
            <a:r>
              <a:rPr sz="2600" spc="-25" dirty="0">
                <a:latin typeface="Calibri"/>
                <a:cs typeface="Calibri"/>
              </a:rPr>
              <a:t>a</a:t>
            </a:r>
            <a:r>
              <a:rPr sz="2600" dirty="0">
                <a:latin typeface="Calibri"/>
                <a:cs typeface="Calibri"/>
              </a:rPr>
              <a:t>tic	</a:t>
            </a:r>
            <a:r>
              <a:rPr sz="2600" spc="-50" dirty="0">
                <a:latin typeface="Calibri"/>
                <a:cs typeface="Calibri"/>
              </a:rPr>
              <a:t>s</a:t>
            </a:r>
            <a:r>
              <a:rPr sz="2600" spc="-40" dirty="0">
                <a:latin typeface="Calibri"/>
                <a:cs typeface="Calibri"/>
              </a:rPr>
              <a:t>y</a:t>
            </a:r>
            <a:r>
              <a:rPr sz="2600" spc="-35" dirty="0">
                <a:latin typeface="Calibri"/>
                <a:cs typeface="Calibri"/>
              </a:rPr>
              <a:t>st</a:t>
            </a:r>
            <a:r>
              <a:rPr sz="2600" dirty="0">
                <a:latin typeface="Calibri"/>
                <a:cs typeface="Calibri"/>
              </a:rPr>
              <a:t>em</a:t>
            </a:r>
            <a:endParaRPr sz="2600">
              <a:latin typeface="Calibri"/>
              <a:cs typeface="Calibri"/>
            </a:endParaRPr>
          </a:p>
        </p:txBody>
      </p:sp>
      <p:sp>
        <p:nvSpPr>
          <p:cNvPr id="6" name="object 6"/>
          <p:cNvSpPr txBox="1"/>
          <p:nvPr/>
        </p:nvSpPr>
        <p:spPr>
          <a:xfrm>
            <a:off x="535940" y="1642313"/>
            <a:ext cx="8150225" cy="4307205"/>
          </a:xfrm>
          <a:prstGeom prst="rect">
            <a:avLst/>
          </a:prstGeom>
        </p:spPr>
        <p:txBody>
          <a:bodyPr vert="horz" wrap="square" lIns="0" tIns="13335" rIns="0" bIns="0" rtlCol="0">
            <a:spAutoFit/>
          </a:bodyPr>
          <a:lstStyle/>
          <a:p>
            <a:pPr marL="355600" marR="6350">
              <a:lnSpc>
                <a:spcPct val="100000"/>
              </a:lnSpc>
              <a:spcBef>
                <a:spcPts val="105"/>
              </a:spcBef>
            </a:pPr>
            <a:r>
              <a:rPr sz="2600" spc="-15" dirty="0">
                <a:latin typeface="Calibri"/>
                <a:cs typeface="Calibri"/>
              </a:rPr>
              <a:t>creates</a:t>
            </a:r>
            <a:r>
              <a:rPr sz="2600" spc="265" dirty="0">
                <a:latin typeface="Calibri"/>
                <a:cs typeface="Calibri"/>
              </a:rPr>
              <a:t> </a:t>
            </a:r>
            <a:r>
              <a:rPr sz="2600" spc="-10" dirty="0">
                <a:latin typeface="Calibri"/>
                <a:cs typeface="Calibri"/>
              </a:rPr>
              <a:t>conflicting</a:t>
            </a:r>
            <a:r>
              <a:rPr sz="2600" spc="275" dirty="0">
                <a:latin typeface="Calibri"/>
                <a:cs typeface="Calibri"/>
              </a:rPr>
              <a:t> </a:t>
            </a:r>
            <a:r>
              <a:rPr sz="2600" spc="-5" dirty="0">
                <a:latin typeface="Calibri"/>
                <a:cs typeface="Calibri"/>
              </a:rPr>
              <a:t>situation</a:t>
            </a:r>
            <a:r>
              <a:rPr sz="2600" spc="265" dirty="0">
                <a:latin typeface="Calibri"/>
                <a:cs typeface="Calibri"/>
              </a:rPr>
              <a:t> </a:t>
            </a:r>
            <a:r>
              <a:rPr sz="2600" dirty="0">
                <a:latin typeface="Calibri"/>
                <a:cs typeface="Calibri"/>
              </a:rPr>
              <a:t>in</a:t>
            </a:r>
            <a:r>
              <a:rPr sz="2600" spc="265" dirty="0">
                <a:latin typeface="Calibri"/>
                <a:cs typeface="Calibri"/>
              </a:rPr>
              <a:t> </a:t>
            </a:r>
            <a:r>
              <a:rPr sz="2600" dirty="0">
                <a:latin typeface="Calibri"/>
                <a:cs typeface="Calibri"/>
              </a:rPr>
              <a:t>the</a:t>
            </a:r>
            <a:r>
              <a:rPr sz="2600" spc="265" dirty="0">
                <a:latin typeface="Calibri"/>
                <a:cs typeface="Calibri"/>
              </a:rPr>
              <a:t> </a:t>
            </a:r>
            <a:r>
              <a:rPr sz="2600" spc="-5" dirty="0">
                <a:latin typeface="Calibri"/>
                <a:cs typeface="Calibri"/>
              </a:rPr>
              <a:t>political</a:t>
            </a:r>
            <a:r>
              <a:rPr sz="2600" spc="270" dirty="0">
                <a:latin typeface="Calibri"/>
                <a:cs typeface="Calibri"/>
              </a:rPr>
              <a:t> </a:t>
            </a:r>
            <a:r>
              <a:rPr sz="2600" spc="-5" dirty="0">
                <a:latin typeface="Calibri"/>
                <a:cs typeface="Calibri"/>
              </a:rPr>
              <a:t>field.</a:t>
            </a:r>
            <a:r>
              <a:rPr sz="2600" spc="260" dirty="0">
                <a:latin typeface="Calibri"/>
                <a:cs typeface="Calibri"/>
              </a:rPr>
              <a:t> </a:t>
            </a:r>
            <a:r>
              <a:rPr sz="2600" spc="-10" dirty="0">
                <a:latin typeface="Calibri"/>
                <a:cs typeface="Calibri"/>
              </a:rPr>
              <a:t>Political </a:t>
            </a:r>
            <a:r>
              <a:rPr sz="2600" spc="-575" dirty="0">
                <a:latin typeface="Calibri"/>
                <a:cs typeface="Calibri"/>
              </a:rPr>
              <a:t> </a:t>
            </a:r>
            <a:r>
              <a:rPr sz="2600" spc="-5" dirty="0">
                <a:latin typeface="Calibri"/>
                <a:cs typeface="Calibri"/>
              </a:rPr>
              <a:t>parties</a:t>
            </a:r>
            <a:r>
              <a:rPr sz="2600" spc="-20" dirty="0">
                <a:latin typeface="Calibri"/>
                <a:cs typeface="Calibri"/>
              </a:rPr>
              <a:t> </a:t>
            </a:r>
            <a:r>
              <a:rPr sz="2600" spc="-10" dirty="0">
                <a:latin typeface="Calibri"/>
                <a:cs typeface="Calibri"/>
              </a:rPr>
              <a:t>are</a:t>
            </a:r>
            <a:r>
              <a:rPr sz="2600" dirty="0">
                <a:latin typeface="Calibri"/>
                <a:cs typeface="Calibri"/>
              </a:rPr>
              <a:t> </a:t>
            </a:r>
            <a:r>
              <a:rPr sz="2600" spc="-5" dirty="0">
                <a:latin typeface="Calibri"/>
                <a:cs typeface="Calibri"/>
              </a:rPr>
              <a:t>using</a:t>
            </a:r>
            <a:r>
              <a:rPr sz="2600" spc="-20" dirty="0">
                <a:latin typeface="Calibri"/>
                <a:cs typeface="Calibri"/>
              </a:rPr>
              <a:t> </a:t>
            </a:r>
            <a:r>
              <a:rPr sz="2600" spc="-15" dirty="0">
                <a:latin typeface="Calibri"/>
                <a:cs typeface="Calibri"/>
              </a:rPr>
              <a:t>caste</a:t>
            </a:r>
            <a:r>
              <a:rPr sz="2600" spc="-25" dirty="0">
                <a:latin typeface="Calibri"/>
                <a:cs typeface="Calibri"/>
              </a:rPr>
              <a:t> </a:t>
            </a:r>
            <a:r>
              <a:rPr sz="2600" dirty="0">
                <a:latin typeface="Calibri"/>
                <a:cs typeface="Calibri"/>
              </a:rPr>
              <a:t>as their</a:t>
            </a:r>
            <a:r>
              <a:rPr sz="2600" spc="-15" dirty="0">
                <a:latin typeface="Calibri"/>
                <a:cs typeface="Calibri"/>
              </a:rPr>
              <a:t> </a:t>
            </a:r>
            <a:r>
              <a:rPr sz="2600" dirty="0">
                <a:latin typeface="Calibri"/>
                <a:cs typeface="Calibri"/>
              </a:rPr>
              <a:t>means</a:t>
            </a:r>
            <a:r>
              <a:rPr sz="2600" spc="-20" dirty="0">
                <a:latin typeface="Calibri"/>
                <a:cs typeface="Calibri"/>
              </a:rPr>
              <a:t> </a:t>
            </a:r>
            <a:r>
              <a:rPr sz="2600" spc="-15" dirty="0">
                <a:latin typeface="Calibri"/>
                <a:cs typeface="Calibri"/>
              </a:rPr>
              <a:t>to</a:t>
            </a:r>
            <a:r>
              <a:rPr sz="2600" spc="-5" dirty="0">
                <a:latin typeface="Calibri"/>
                <a:cs typeface="Calibri"/>
              </a:rPr>
              <a:t> </a:t>
            </a:r>
            <a:r>
              <a:rPr sz="2600" spc="-10" dirty="0">
                <a:latin typeface="Calibri"/>
                <a:cs typeface="Calibri"/>
              </a:rPr>
              <a:t>get</a:t>
            </a:r>
            <a:r>
              <a:rPr sz="2600" spc="-15" dirty="0">
                <a:latin typeface="Calibri"/>
                <a:cs typeface="Calibri"/>
              </a:rPr>
              <a:t> vote.</a:t>
            </a:r>
            <a:endParaRPr sz="2600">
              <a:latin typeface="Calibri"/>
              <a:cs typeface="Calibri"/>
            </a:endParaRPr>
          </a:p>
          <a:p>
            <a:pPr>
              <a:lnSpc>
                <a:spcPct val="100000"/>
              </a:lnSpc>
              <a:spcBef>
                <a:spcPts val="35"/>
              </a:spcBef>
            </a:pPr>
            <a:endParaRPr sz="3550">
              <a:latin typeface="Calibri"/>
              <a:cs typeface="Calibri"/>
            </a:endParaRPr>
          </a:p>
          <a:p>
            <a:pPr marL="355600" marR="6350" indent="-343535" algn="just">
              <a:lnSpc>
                <a:spcPct val="100000"/>
              </a:lnSpc>
              <a:buFont typeface="Arial MT"/>
              <a:buChar char="•"/>
              <a:tabLst>
                <a:tab pos="356235" algn="l"/>
              </a:tabLst>
            </a:pPr>
            <a:r>
              <a:rPr sz="2600" b="1" dirty="0">
                <a:latin typeface="Calibri"/>
                <a:cs typeface="Calibri"/>
              </a:rPr>
              <a:t>Low </a:t>
            </a:r>
            <a:r>
              <a:rPr sz="2600" b="1" spc="-15" dirty="0">
                <a:latin typeface="Calibri"/>
                <a:cs typeface="Calibri"/>
              </a:rPr>
              <a:t>status </a:t>
            </a:r>
            <a:r>
              <a:rPr sz="2600" b="1" spc="5" dirty="0">
                <a:latin typeface="Calibri"/>
                <a:cs typeface="Calibri"/>
              </a:rPr>
              <a:t>of </a:t>
            </a:r>
            <a:r>
              <a:rPr sz="2600" b="1" spc="-10" dirty="0">
                <a:latin typeface="Calibri"/>
                <a:cs typeface="Calibri"/>
              </a:rPr>
              <a:t>women: </a:t>
            </a:r>
            <a:r>
              <a:rPr sz="2600" spc="-10" dirty="0">
                <a:latin typeface="Calibri"/>
                <a:cs typeface="Calibri"/>
              </a:rPr>
              <a:t>Prohibition </a:t>
            </a:r>
            <a:r>
              <a:rPr sz="2600" spc="-5" dirty="0">
                <a:latin typeface="Calibri"/>
                <a:cs typeface="Calibri"/>
              </a:rPr>
              <a:t>of </a:t>
            </a:r>
            <a:r>
              <a:rPr sz="2600" spc="-5" dirty="0">
                <a:solidFill>
                  <a:srgbClr val="006FC0"/>
                </a:solidFill>
                <a:latin typeface="Calibri"/>
                <a:cs typeface="Calibri"/>
              </a:rPr>
              <a:t>widow remarriage, </a:t>
            </a:r>
            <a:r>
              <a:rPr sz="2600" dirty="0">
                <a:solidFill>
                  <a:srgbClr val="006FC0"/>
                </a:solidFill>
                <a:latin typeface="Calibri"/>
                <a:cs typeface="Calibri"/>
              </a:rPr>
              <a:t> </a:t>
            </a:r>
            <a:r>
              <a:rPr sz="2600" spc="-10" dirty="0">
                <a:solidFill>
                  <a:srgbClr val="006FC0"/>
                </a:solidFill>
                <a:latin typeface="Calibri"/>
                <a:cs typeface="Calibri"/>
              </a:rPr>
              <a:t>women</a:t>
            </a:r>
            <a:r>
              <a:rPr sz="2600" spc="-20" dirty="0">
                <a:solidFill>
                  <a:srgbClr val="006FC0"/>
                </a:solidFill>
                <a:latin typeface="Calibri"/>
                <a:cs typeface="Calibri"/>
              </a:rPr>
              <a:t> </a:t>
            </a:r>
            <a:r>
              <a:rPr sz="2600" spc="-5" dirty="0">
                <a:solidFill>
                  <a:srgbClr val="006FC0"/>
                </a:solidFill>
                <a:latin typeface="Calibri"/>
                <a:cs typeface="Calibri"/>
              </a:rPr>
              <a:t>education,</a:t>
            </a:r>
            <a:r>
              <a:rPr sz="2600" spc="-15" dirty="0">
                <a:solidFill>
                  <a:srgbClr val="006FC0"/>
                </a:solidFill>
                <a:latin typeface="Calibri"/>
                <a:cs typeface="Calibri"/>
              </a:rPr>
              <a:t> </a:t>
            </a:r>
            <a:r>
              <a:rPr sz="2600" dirty="0">
                <a:solidFill>
                  <a:srgbClr val="006FC0"/>
                </a:solidFill>
                <a:latin typeface="Calibri"/>
                <a:cs typeface="Calibri"/>
              </a:rPr>
              <a:t>child</a:t>
            </a:r>
            <a:r>
              <a:rPr sz="2600" spc="-10" dirty="0">
                <a:solidFill>
                  <a:srgbClr val="006FC0"/>
                </a:solidFill>
                <a:latin typeface="Calibri"/>
                <a:cs typeface="Calibri"/>
              </a:rPr>
              <a:t> </a:t>
            </a:r>
            <a:r>
              <a:rPr sz="2600" spc="-5" dirty="0">
                <a:solidFill>
                  <a:srgbClr val="006FC0"/>
                </a:solidFill>
                <a:latin typeface="Calibri"/>
                <a:cs typeface="Calibri"/>
              </a:rPr>
              <a:t>marriage.</a:t>
            </a:r>
            <a:endParaRPr sz="2600">
              <a:latin typeface="Calibri"/>
              <a:cs typeface="Calibri"/>
            </a:endParaRPr>
          </a:p>
          <a:p>
            <a:pPr>
              <a:lnSpc>
                <a:spcPct val="100000"/>
              </a:lnSpc>
              <a:spcBef>
                <a:spcPts val="40"/>
              </a:spcBef>
              <a:buFont typeface="Arial MT"/>
              <a:buChar char="•"/>
            </a:pPr>
            <a:endParaRPr sz="3550">
              <a:latin typeface="Calibri"/>
              <a:cs typeface="Calibri"/>
            </a:endParaRPr>
          </a:p>
          <a:p>
            <a:pPr marL="355600" marR="5080" indent="-343535" algn="just">
              <a:lnSpc>
                <a:spcPct val="100000"/>
              </a:lnSpc>
              <a:buFont typeface="Arial MT"/>
              <a:buChar char="•"/>
              <a:tabLst>
                <a:tab pos="356235" algn="l"/>
              </a:tabLst>
            </a:pPr>
            <a:r>
              <a:rPr sz="2600" b="1" spc="-5" dirty="0">
                <a:latin typeface="Calibri"/>
                <a:cs typeface="Calibri"/>
              </a:rPr>
              <a:t>Untouchability:</a:t>
            </a:r>
            <a:r>
              <a:rPr sz="2600" b="1" dirty="0">
                <a:latin typeface="Calibri"/>
                <a:cs typeface="Calibri"/>
              </a:rPr>
              <a:t> </a:t>
            </a:r>
            <a:r>
              <a:rPr sz="2600" spc="-5" dirty="0">
                <a:latin typeface="Calibri"/>
                <a:cs typeface="Calibri"/>
              </a:rPr>
              <a:t>Only</a:t>
            </a:r>
            <a:r>
              <a:rPr sz="2600" dirty="0">
                <a:latin typeface="Calibri"/>
                <a:cs typeface="Calibri"/>
              </a:rPr>
              <a:t> </a:t>
            </a:r>
            <a:r>
              <a:rPr sz="2600" spc="-20" dirty="0">
                <a:latin typeface="Calibri"/>
                <a:cs typeface="Calibri"/>
              </a:rPr>
              <a:t>caste</a:t>
            </a:r>
            <a:r>
              <a:rPr sz="2600" spc="-15" dirty="0">
                <a:latin typeface="Calibri"/>
                <a:cs typeface="Calibri"/>
              </a:rPr>
              <a:t> </a:t>
            </a:r>
            <a:r>
              <a:rPr sz="2600" spc="-25" dirty="0">
                <a:latin typeface="Calibri"/>
                <a:cs typeface="Calibri"/>
              </a:rPr>
              <a:t>system</a:t>
            </a:r>
            <a:r>
              <a:rPr sz="2600" spc="540" dirty="0">
                <a:latin typeface="Calibri"/>
                <a:cs typeface="Calibri"/>
              </a:rPr>
              <a:t> </a:t>
            </a:r>
            <a:r>
              <a:rPr sz="2600" spc="-10" dirty="0">
                <a:latin typeface="Calibri"/>
                <a:cs typeface="Calibri"/>
              </a:rPr>
              <a:t>pushed</a:t>
            </a:r>
            <a:r>
              <a:rPr sz="2600" spc="570" dirty="0">
                <a:latin typeface="Calibri"/>
                <a:cs typeface="Calibri"/>
              </a:rPr>
              <a:t> </a:t>
            </a:r>
            <a:r>
              <a:rPr sz="2600" spc="-5" dirty="0">
                <a:latin typeface="Calibri"/>
                <a:cs typeface="Calibri"/>
              </a:rPr>
              <a:t>people </a:t>
            </a:r>
            <a:r>
              <a:rPr sz="2600" spc="-575" dirty="0">
                <a:latin typeface="Calibri"/>
                <a:cs typeface="Calibri"/>
              </a:rPr>
              <a:t> </a:t>
            </a:r>
            <a:r>
              <a:rPr sz="2600" spc="-15" dirty="0">
                <a:latin typeface="Calibri"/>
                <a:cs typeface="Calibri"/>
              </a:rPr>
              <a:t>towards</a:t>
            </a:r>
            <a:r>
              <a:rPr sz="2600" spc="-10" dirty="0">
                <a:latin typeface="Calibri"/>
                <a:cs typeface="Calibri"/>
              </a:rPr>
              <a:t> </a:t>
            </a:r>
            <a:r>
              <a:rPr sz="2600" spc="-15" dirty="0">
                <a:solidFill>
                  <a:srgbClr val="006FC0"/>
                </a:solidFill>
                <a:latin typeface="Calibri"/>
                <a:cs typeface="Calibri"/>
              </a:rPr>
              <a:t>suffering</a:t>
            </a:r>
            <a:r>
              <a:rPr sz="2600" spc="-10" dirty="0">
                <a:solidFill>
                  <a:srgbClr val="006FC0"/>
                </a:solidFill>
                <a:latin typeface="Calibri"/>
                <a:cs typeface="Calibri"/>
              </a:rPr>
              <a:t> </a:t>
            </a:r>
            <a:r>
              <a:rPr sz="2600" spc="-5" dirty="0">
                <a:solidFill>
                  <a:srgbClr val="006FC0"/>
                </a:solidFill>
                <a:latin typeface="Calibri"/>
                <a:cs typeface="Calibri"/>
              </a:rPr>
              <a:t>of </a:t>
            </a:r>
            <a:r>
              <a:rPr sz="2600" dirty="0">
                <a:solidFill>
                  <a:srgbClr val="006FC0"/>
                </a:solidFill>
                <a:latin typeface="Calibri"/>
                <a:cs typeface="Calibri"/>
              </a:rPr>
              <a:t>a</a:t>
            </a:r>
            <a:r>
              <a:rPr sz="2600" spc="5" dirty="0">
                <a:solidFill>
                  <a:srgbClr val="006FC0"/>
                </a:solidFill>
                <a:latin typeface="Calibri"/>
                <a:cs typeface="Calibri"/>
              </a:rPr>
              <a:t> </a:t>
            </a:r>
            <a:r>
              <a:rPr sz="2600" spc="-5" dirty="0">
                <a:solidFill>
                  <a:srgbClr val="006FC0"/>
                </a:solidFill>
                <a:latin typeface="Calibri"/>
                <a:cs typeface="Calibri"/>
              </a:rPr>
              <a:t>particular</a:t>
            </a:r>
            <a:r>
              <a:rPr sz="2600" dirty="0">
                <a:solidFill>
                  <a:srgbClr val="006FC0"/>
                </a:solidFill>
                <a:latin typeface="Calibri"/>
                <a:cs typeface="Calibri"/>
              </a:rPr>
              <a:t> </a:t>
            </a:r>
            <a:r>
              <a:rPr sz="2600" spc="-5" dirty="0">
                <a:solidFill>
                  <a:srgbClr val="006FC0"/>
                </a:solidFill>
                <a:latin typeface="Calibri"/>
                <a:cs typeface="Calibri"/>
              </a:rPr>
              <a:t>section</a:t>
            </a:r>
            <a:r>
              <a:rPr sz="2600" dirty="0">
                <a:solidFill>
                  <a:srgbClr val="006FC0"/>
                </a:solidFill>
                <a:latin typeface="Calibri"/>
                <a:cs typeface="Calibri"/>
              </a:rPr>
              <a:t> </a:t>
            </a:r>
            <a:r>
              <a:rPr sz="2600" spc="-5" dirty="0">
                <a:solidFill>
                  <a:srgbClr val="006FC0"/>
                </a:solidFill>
                <a:latin typeface="Calibri"/>
                <a:cs typeface="Calibri"/>
              </a:rPr>
              <a:t>of</a:t>
            </a:r>
            <a:r>
              <a:rPr sz="2600" dirty="0">
                <a:solidFill>
                  <a:srgbClr val="006FC0"/>
                </a:solidFill>
                <a:latin typeface="Calibri"/>
                <a:cs typeface="Calibri"/>
              </a:rPr>
              <a:t> </a:t>
            </a:r>
            <a:r>
              <a:rPr sz="2600" spc="-5" dirty="0">
                <a:solidFill>
                  <a:srgbClr val="006FC0"/>
                </a:solidFill>
                <a:latin typeface="Calibri"/>
                <a:cs typeface="Calibri"/>
              </a:rPr>
              <a:t>the</a:t>
            </a:r>
            <a:r>
              <a:rPr sz="2600" spc="575" dirty="0">
                <a:solidFill>
                  <a:srgbClr val="006FC0"/>
                </a:solidFill>
                <a:latin typeface="Calibri"/>
                <a:cs typeface="Calibri"/>
              </a:rPr>
              <a:t> </a:t>
            </a:r>
            <a:r>
              <a:rPr sz="2600" spc="-5" dirty="0">
                <a:solidFill>
                  <a:srgbClr val="006FC0"/>
                </a:solidFill>
                <a:latin typeface="Calibri"/>
                <a:cs typeface="Calibri"/>
              </a:rPr>
              <a:t>society </a:t>
            </a:r>
            <a:r>
              <a:rPr sz="2600" spc="-575" dirty="0">
                <a:solidFill>
                  <a:srgbClr val="006FC0"/>
                </a:solidFill>
                <a:latin typeface="Calibri"/>
                <a:cs typeface="Calibri"/>
              </a:rPr>
              <a:t> </a:t>
            </a:r>
            <a:r>
              <a:rPr sz="2600" dirty="0">
                <a:solidFill>
                  <a:srgbClr val="006FC0"/>
                </a:solidFill>
                <a:latin typeface="Calibri"/>
                <a:cs typeface="Calibri"/>
              </a:rPr>
              <a:t>who</a:t>
            </a:r>
            <a:r>
              <a:rPr sz="2600" spc="5" dirty="0">
                <a:solidFill>
                  <a:srgbClr val="006FC0"/>
                </a:solidFill>
                <a:latin typeface="Calibri"/>
                <a:cs typeface="Calibri"/>
              </a:rPr>
              <a:t> </a:t>
            </a:r>
            <a:r>
              <a:rPr sz="2600" spc="-10" dirty="0">
                <a:solidFill>
                  <a:srgbClr val="006FC0"/>
                </a:solidFill>
                <a:latin typeface="Calibri"/>
                <a:cs typeface="Calibri"/>
              </a:rPr>
              <a:t>are</a:t>
            </a:r>
            <a:r>
              <a:rPr sz="2600" spc="-5" dirty="0">
                <a:solidFill>
                  <a:srgbClr val="006FC0"/>
                </a:solidFill>
                <a:latin typeface="Calibri"/>
                <a:cs typeface="Calibri"/>
              </a:rPr>
              <a:t> </a:t>
            </a:r>
            <a:r>
              <a:rPr sz="2600" spc="-10" dirty="0">
                <a:solidFill>
                  <a:srgbClr val="006FC0"/>
                </a:solidFill>
                <a:latin typeface="Calibri"/>
                <a:cs typeface="Calibri"/>
              </a:rPr>
              <a:t>untouchables.</a:t>
            </a:r>
            <a:r>
              <a:rPr sz="2600" spc="-5" dirty="0">
                <a:solidFill>
                  <a:srgbClr val="006FC0"/>
                </a:solidFill>
                <a:latin typeface="Calibri"/>
                <a:cs typeface="Calibri"/>
              </a:rPr>
              <a:t> </a:t>
            </a:r>
            <a:r>
              <a:rPr sz="2600" spc="-10" dirty="0">
                <a:latin typeface="Calibri"/>
                <a:cs typeface="Calibri"/>
              </a:rPr>
              <a:t>They</a:t>
            </a:r>
            <a:r>
              <a:rPr sz="2600" spc="-5" dirty="0">
                <a:latin typeface="Calibri"/>
                <a:cs typeface="Calibri"/>
              </a:rPr>
              <a:t> </a:t>
            </a:r>
            <a:r>
              <a:rPr sz="2600" spc="-10" dirty="0">
                <a:latin typeface="Calibri"/>
                <a:cs typeface="Calibri"/>
              </a:rPr>
              <a:t>are</a:t>
            </a:r>
            <a:r>
              <a:rPr sz="2600" spc="570" dirty="0">
                <a:latin typeface="Calibri"/>
                <a:cs typeface="Calibri"/>
              </a:rPr>
              <a:t> </a:t>
            </a:r>
            <a:r>
              <a:rPr sz="2600" spc="-10" dirty="0">
                <a:latin typeface="Calibri"/>
                <a:cs typeface="Calibri"/>
              </a:rPr>
              <a:t>suppressed</a:t>
            </a:r>
            <a:r>
              <a:rPr sz="2600" spc="570" dirty="0">
                <a:latin typeface="Calibri"/>
                <a:cs typeface="Calibri"/>
              </a:rPr>
              <a:t> </a:t>
            </a:r>
            <a:r>
              <a:rPr sz="2600" dirty="0">
                <a:latin typeface="Calibri"/>
                <a:cs typeface="Calibri"/>
              </a:rPr>
              <a:t>and </a:t>
            </a:r>
            <a:r>
              <a:rPr sz="2600" spc="5" dirty="0">
                <a:latin typeface="Calibri"/>
                <a:cs typeface="Calibri"/>
              </a:rPr>
              <a:t> </a:t>
            </a:r>
            <a:r>
              <a:rPr sz="2600" spc="-10" dirty="0">
                <a:latin typeface="Calibri"/>
                <a:cs typeface="Calibri"/>
              </a:rPr>
              <a:t>exploited</a:t>
            </a:r>
            <a:r>
              <a:rPr sz="2600" spc="-45" dirty="0">
                <a:latin typeface="Calibri"/>
                <a:cs typeface="Calibri"/>
              </a:rPr>
              <a:t> </a:t>
            </a:r>
            <a:r>
              <a:rPr sz="2600" spc="-10" dirty="0">
                <a:latin typeface="Calibri"/>
                <a:cs typeface="Calibri"/>
              </a:rPr>
              <a:t>by</a:t>
            </a:r>
            <a:r>
              <a:rPr sz="2600" spc="-5" dirty="0">
                <a:latin typeface="Calibri"/>
                <a:cs typeface="Calibri"/>
              </a:rPr>
              <a:t> </a:t>
            </a:r>
            <a:r>
              <a:rPr sz="2600" dirty="0">
                <a:latin typeface="Calibri"/>
                <a:cs typeface="Calibri"/>
              </a:rPr>
              <a:t>the</a:t>
            </a:r>
            <a:r>
              <a:rPr sz="2600" spc="-25" dirty="0">
                <a:latin typeface="Calibri"/>
                <a:cs typeface="Calibri"/>
              </a:rPr>
              <a:t> </a:t>
            </a:r>
            <a:r>
              <a:rPr sz="2600" spc="-5" dirty="0">
                <a:latin typeface="Calibri"/>
                <a:cs typeface="Calibri"/>
              </a:rPr>
              <a:t>high</a:t>
            </a:r>
            <a:r>
              <a:rPr sz="2600" spc="-10" dirty="0">
                <a:latin typeface="Calibri"/>
                <a:cs typeface="Calibri"/>
              </a:rPr>
              <a:t> </a:t>
            </a:r>
            <a:r>
              <a:rPr sz="2600" spc="-15" dirty="0">
                <a:latin typeface="Calibri"/>
                <a:cs typeface="Calibri"/>
              </a:rPr>
              <a:t>caste</a:t>
            </a:r>
            <a:r>
              <a:rPr sz="2600" spc="-25" dirty="0">
                <a:latin typeface="Calibri"/>
                <a:cs typeface="Calibri"/>
              </a:rPr>
              <a:t> </a:t>
            </a:r>
            <a:r>
              <a:rPr sz="2600" spc="-10" dirty="0">
                <a:latin typeface="Calibri"/>
                <a:cs typeface="Calibri"/>
              </a:rPr>
              <a:t>groups.</a:t>
            </a:r>
            <a:endParaRPr sz="26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4189" y="336550"/>
            <a:ext cx="4592955" cy="467995"/>
          </a:xfrm>
          <a:prstGeom prst="rect">
            <a:avLst/>
          </a:prstGeom>
        </p:spPr>
        <p:txBody>
          <a:bodyPr vert="horz" wrap="square" lIns="0" tIns="12700" rIns="0" bIns="0" rtlCol="0">
            <a:spAutoFit/>
          </a:bodyPr>
          <a:lstStyle/>
          <a:p>
            <a:pPr marL="12700">
              <a:lnSpc>
                <a:spcPct val="100000"/>
              </a:lnSpc>
              <a:spcBef>
                <a:spcPts val="100"/>
              </a:spcBef>
            </a:pPr>
            <a:r>
              <a:rPr spc="-5" dirty="0"/>
              <a:t>Social</a:t>
            </a:r>
            <a:r>
              <a:rPr spc="5" dirty="0"/>
              <a:t> </a:t>
            </a:r>
            <a:r>
              <a:rPr spc="-10" dirty="0"/>
              <a:t>change</a:t>
            </a:r>
            <a:r>
              <a:rPr spc="-30" dirty="0"/>
              <a:t> </a:t>
            </a:r>
            <a:r>
              <a:rPr dirty="0"/>
              <a:t>in</a:t>
            </a:r>
            <a:r>
              <a:rPr spc="-35" dirty="0"/>
              <a:t> </a:t>
            </a:r>
            <a:r>
              <a:rPr spc="-5" dirty="0"/>
              <a:t>modern</a:t>
            </a:r>
            <a:r>
              <a:rPr spc="-45" dirty="0"/>
              <a:t> </a:t>
            </a:r>
            <a:r>
              <a:rPr dirty="0"/>
              <a:t>India</a:t>
            </a:r>
          </a:p>
        </p:txBody>
      </p:sp>
      <p:sp>
        <p:nvSpPr>
          <p:cNvPr id="3" name="object 3"/>
          <p:cNvSpPr txBox="1"/>
          <p:nvPr/>
        </p:nvSpPr>
        <p:spPr>
          <a:xfrm>
            <a:off x="535940" y="1812163"/>
            <a:ext cx="7137400" cy="3733165"/>
          </a:xfrm>
          <a:prstGeom prst="rect">
            <a:avLst/>
          </a:prstGeom>
        </p:spPr>
        <p:txBody>
          <a:bodyPr vert="horz" wrap="square" lIns="0" tIns="13335" rIns="0" bIns="0" rtlCol="0">
            <a:spAutoFit/>
          </a:bodyPr>
          <a:lstStyle/>
          <a:p>
            <a:pPr marL="355600" marR="1099820" indent="-343535">
              <a:lnSpc>
                <a:spcPct val="100000"/>
              </a:lnSpc>
              <a:spcBef>
                <a:spcPts val="105"/>
              </a:spcBef>
              <a:buFont typeface="Arial MT"/>
              <a:buChar char="•"/>
              <a:tabLst>
                <a:tab pos="355600" algn="l"/>
                <a:tab pos="356235" algn="l"/>
              </a:tabLst>
            </a:pPr>
            <a:r>
              <a:rPr sz="3200" spc="-20" dirty="0">
                <a:latin typeface="Calibri"/>
                <a:cs typeface="Calibri"/>
              </a:rPr>
              <a:t>Caste</a:t>
            </a:r>
            <a:r>
              <a:rPr sz="3200" spc="-10" dirty="0">
                <a:latin typeface="Calibri"/>
                <a:cs typeface="Calibri"/>
              </a:rPr>
              <a:t> </a:t>
            </a:r>
            <a:r>
              <a:rPr sz="3200" spc="-5" dirty="0">
                <a:latin typeface="Calibri"/>
                <a:cs typeface="Calibri"/>
              </a:rPr>
              <a:t>mobility:</a:t>
            </a:r>
            <a:r>
              <a:rPr sz="3200" spc="30" dirty="0">
                <a:latin typeface="Calibri"/>
                <a:cs typeface="Calibri"/>
              </a:rPr>
              <a:t> </a:t>
            </a:r>
            <a:r>
              <a:rPr sz="3200" spc="-10" dirty="0">
                <a:latin typeface="Calibri"/>
                <a:cs typeface="Calibri"/>
              </a:rPr>
              <a:t>Sanskritization</a:t>
            </a:r>
            <a:r>
              <a:rPr sz="3200" spc="40" dirty="0">
                <a:latin typeface="Calibri"/>
                <a:cs typeface="Calibri"/>
              </a:rPr>
              <a:t> </a:t>
            </a:r>
            <a:r>
              <a:rPr sz="3200" dirty="0">
                <a:latin typeface="Calibri"/>
                <a:cs typeface="Calibri"/>
              </a:rPr>
              <a:t>and </a:t>
            </a:r>
            <a:r>
              <a:rPr sz="3200" spc="-705" dirty="0">
                <a:latin typeface="Calibri"/>
                <a:cs typeface="Calibri"/>
              </a:rPr>
              <a:t> </a:t>
            </a:r>
            <a:r>
              <a:rPr sz="3200" spc="-15" dirty="0">
                <a:latin typeface="Calibri"/>
                <a:cs typeface="Calibri"/>
              </a:rPr>
              <a:t>Brahminization</a:t>
            </a:r>
            <a:endParaRPr sz="3200">
              <a:latin typeface="Calibri"/>
              <a:cs typeface="Calibri"/>
            </a:endParaRPr>
          </a:p>
          <a:p>
            <a:pPr marL="355600" marR="5080" indent="-343535">
              <a:lnSpc>
                <a:spcPct val="100000"/>
              </a:lnSpc>
              <a:spcBef>
                <a:spcPts val="765"/>
              </a:spcBef>
              <a:buFont typeface="Arial MT"/>
              <a:buChar char="•"/>
              <a:tabLst>
                <a:tab pos="355600" algn="l"/>
                <a:tab pos="356235" algn="l"/>
              </a:tabLst>
            </a:pPr>
            <a:r>
              <a:rPr sz="3200" spc="-5" dirty="0">
                <a:latin typeface="Calibri"/>
                <a:cs typeface="Calibri"/>
              </a:rPr>
              <a:t>Changes </a:t>
            </a:r>
            <a:r>
              <a:rPr sz="3200" dirty="0">
                <a:latin typeface="Calibri"/>
                <a:cs typeface="Calibri"/>
              </a:rPr>
              <a:t>in ritual and </a:t>
            </a:r>
            <a:r>
              <a:rPr sz="3200" spc="-5" dirty="0">
                <a:latin typeface="Calibri"/>
                <a:cs typeface="Calibri"/>
              </a:rPr>
              <a:t>economic aspect of </a:t>
            </a:r>
            <a:r>
              <a:rPr sz="3200" spc="-710" dirty="0">
                <a:latin typeface="Calibri"/>
                <a:cs typeface="Calibri"/>
              </a:rPr>
              <a:t> </a:t>
            </a:r>
            <a:r>
              <a:rPr sz="3200" spc="-20" dirty="0">
                <a:latin typeface="Calibri"/>
                <a:cs typeface="Calibri"/>
              </a:rPr>
              <a:t>caste:</a:t>
            </a:r>
            <a:r>
              <a:rPr sz="3200" spc="-5" dirty="0">
                <a:latin typeface="Calibri"/>
                <a:cs typeface="Calibri"/>
              </a:rPr>
              <a:t> </a:t>
            </a:r>
            <a:r>
              <a:rPr sz="3200" spc="-10" dirty="0">
                <a:latin typeface="Calibri"/>
                <a:cs typeface="Calibri"/>
              </a:rPr>
              <a:t>Urbanization</a:t>
            </a:r>
            <a:r>
              <a:rPr sz="3200" spc="10" dirty="0">
                <a:latin typeface="Calibri"/>
                <a:cs typeface="Calibri"/>
              </a:rPr>
              <a:t> </a:t>
            </a:r>
            <a:r>
              <a:rPr sz="3200" dirty="0">
                <a:latin typeface="Calibri"/>
                <a:cs typeface="Calibri"/>
              </a:rPr>
              <a:t>and</a:t>
            </a:r>
            <a:r>
              <a:rPr sz="3200" spc="5" dirty="0">
                <a:latin typeface="Calibri"/>
                <a:cs typeface="Calibri"/>
              </a:rPr>
              <a:t> </a:t>
            </a:r>
            <a:r>
              <a:rPr sz="3200" spc="-15" dirty="0">
                <a:latin typeface="Calibri"/>
                <a:cs typeface="Calibri"/>
              </a:rPr>
              <a:t>westernization</a:t>
            </a:r>
            <a:endParaRPr sz="3200">
              <a:latin typeface="Calibri"/>
              <a:cs typeface="Calibri"/>
            </a:endParaRPr>
          </a:p>
          <a:p>
            <a:pPr marL="355600" marR="635635" indent="-343535">
              <a:lnSpc>
                <a:spcPct val="100000"/>
              </a:lnSpc>
              <a:spcBef>
                <a:spcPts val="770"/>
              </a:spcBef>
              <a:buFont typeface="Arial MT"/>
              <a:buChar char="•"/>
              <a:tabLst>
                <a:tab pos="355600" algn="l"/>
                <a:tab pos="356235" algn="l"/>
              </a:tabLst>
            </a:pPr>
            <a:r>
              <a:rPr sz="3200" spc="-10" dirty="0">
                <a:latin typeface="Calibri"/>
                <a:cs typeface="Calibri"/>
              </a:rPr>
              <a:t>Changes</a:t>
            </a:r>
            <a:r>
              <a:rPr sz="3200" spc="10" dirty="0">
                <a:latin typeface="Calibri"/>
                <a:cs typeface="Calibri"/>
              </a:rPr>
              <a:t> </a:t>
            </a:r>
            <a:r>
              <a:rPr sz="3200" dirty="0">
                <a:latin typeface="Calibri"/>
                <a:cs typeface="Calibri"/>
              </a:rPr>
              <a:t>in </a:t>
            </a:r>
            <a:r>
              <a:rPr sz="3200" spc="-5" dirty="0">
                <a:latin typeface="Calibri"/>
                <a:cs typeface="Calibri"/>
              </a:rPr>
              <a:t>economic</a:t>
            </a:r>
            <a:r>
              <a:rPr sz="3200" spc="-10" dirty="0">
                <a:latin typeface="Calibri"/>
                <a:cs typeface="Calibri"/>
              </a:rPr>
              <a:t> </a:t>
            </a:r>
            <a:r>
              <a:rPr sz="3200" spc="-5" dirty="0">
                <a:latin typeface="Calibri"/>
                <a:cs typeface="Calibri"/>
              </a:rPr>
              <a:t>aspect</a:t>
            </a:r>
            <a:r>
              <a:rPr sz="3200" spc="-15" dirty="0">
                <a:latin typeface="Calibri"/>
                <a:cs typeface="Calibri"/>
              </a:rPr>
              <a:t> </a:t>
            </a:r>
            <a:r>
              <a:rPr sz="3200" spc="-5" dirty="0">
                <a:latin typeface="Calibri"/>
                <a:cs typeface="Calibri"/>
              </a:rPr>
              <a:t>of </a:t>
            </a:r>
            <a:r>
              <a:rPr sz="3200" spc="-20" dirty="0">
                <a:latin typeface="Calibri"/>
                <a:cs typeface="Calibri"/>
              </a:rPr>
              <a:t>caste: </a:t>
            </a:r>
            <a:r>
              <a:rPr sz="3200" spc="-710" dirty="0">
                <a:latin typeface="Calibri"/>
                <a:cs typeface="Calibri"/>
              </a:rPr>
              <a:t> </a:t>
            </a:r>
            <a:r>
              <a:rPr sz="3200" spc="-10" dirty="0">
                <a:latin typeface="Calibri"/>
                <a:cs typeface="Calibri"/>
              </a:rPr>
              <a:t>Industrialization</a:t>
            </a:r>
            <a:endParaRPr sz="3200">
              <a:latin typeface="Calibri"/>
              <a:cs typeface="Calibri"/>
            </a:endParaRPr>
          </a:p>
          <a:p>
            <a:pPr marL="355600" indent="-343535">
              <a:lnSpc>
                <a:spcPct val="100000"/>
              </a:lnSpc>
              <a:spcBef>
                <a:spcPts val="770"/>
              </a:spcBef>
              <a:buFont typeface="Arial MT"/>
              <a:buChar char="•"/>
              <a:tabLst>
                <a:tab pos="355600" algn="l"/>
                <a:tab pos="356235" algn="l"/>
              </a:tabLst>
            </a:pPr>
            <a:r>
              <a:rPr sz="3200" spc="-10" dirty="0">
                <a:latin typeface="Calibri"/>
                <a:cs typeface="Calibri"/>
              </a:rPr>
              <a:t>Secularization</a:t>
            </a:r>
            <a:r>
              <a:rPr sz="3200" spc="-20" dirty="0">
                <a:latin typeface="Calibri"/>
                <a:cs typeface="Calibri"/>
              </a:rPr>
              <a:t> </a:t>
            </a:r>
            <a:r>
              <a:rPr sz="3200" dirty="0">
                <a:latin typeface="Calibri"/>
                <a:cs typeface="Calibri"/>
              </a:rPr>
              <a:t>and</a:t>
            </a:r>
            <a:r>
              <a:rPr sz="3200" spc="-5" dirty="0">
                <a:latin typeface="Calibri"/>
                <a:cs typeface="Calibri"/>
              </a:rPr>
              <a:t> </a:t>
            </a:r>
            <a:r>
              <a:rPr sz="3200" spc="-15" dirty="0">
                <a:latin typeface="Calibri"/>
                <a:cs typeface="Calibri"/>
              </a:rPr>
              <a:t>Democratization</a:t>
            </a:r>
            <a:endParaRPr sz="3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00" y="2681198"/>
            <a:ext cx="7499984" cy="1196340"/>
          </a:xfrm>
          <a:prstGeom prst="rect">
            <a:avLst/>
          </a:prstGeom>
        </p:spPr>
        <p:txBody>
          <a:bodyPr vert="horz" wrap="square" lIns="0" tIns="110490" rIns="0" bIns="0" rtlCol="0">
            <a:spAutoFit/>
          </a:bodyPr>
          <a:lstStyle/>
          <a:p>
            <a:pPr algn="ctr">
              <a:lnSpc>
                <a:spcPct val="100000"/>
              </a:lnSpc>
              <a:spcBef>
                <a:spcPts val="870"/>
              </a:spcBef>
            </a:pPr>
            <a:r>
              <a:rPr sz="3200" spc="-10" dirty="0">
                <a:latin typeface="Calibri"/>
                <a:cs typeface="Calibri"/>
              </a:rPr>
              <a:t>Next</a:t>
            </a:r>
            <a:r>
              <a:rPr sz="3200" spc="-15" dirty="0">
                <a:latin typeface="Calibri"/>
                <a:cs typeface="Calibri"/>
              </a:rPr>
              <a:t> </a:t>
            </a:r>
            <a:r>
              <a:rPr sz="3200" spc="-5" dirty="0">
                <a:latin typeface="Calibri"/>
                <a:cs typeface="Calibri"/>
              </a:rPr>
              <a:t>class</a:t>
            </a:r>
            <a:r>
              <a:rPr sz="3200" spc="-25" dirty="0">
                <a:latin typeface="Calibri"/>
                <a:cs typeface="Calibri"/>
              </a:rPr>
              <a:t> </a:t>
            </a:r>
            <a:r>
              <a:rPr sz="3200" spc="-5" dirty="0">
                <a:latin typeface="Calibri"/>
                <a:cs typeface="Calibri"/>
              </a:rPr>
              <a:t>discussion</a:t>
            </a:r>
            <a:r>
              <a:rPr sz="3200" spc="20" dirty="0">
                <a:latin typeface="Calibri"/>
                <a:cs typeface="Calibri"/>
              </a:rPr>
              <a:t> </a:t>
            </a:r>
            <a:r>
              <a:rPr sz="3200" spc="-5" dirty="0">
                <a:latin typeface="Calibri"/>
                <a:cs typeface="Calibri"/>
              </a:rPr>
              <a:t>on</a:t>
            </a:r>
            <a:endParaRPr sz="3200">
              <a:latin typeface="Calibri"/>
              <a:cs typeface="Calibri"/>
            </a:endParaRPr>
          </a:p>
          <a:p>
            <a:pPr algn="ctr">
              <a:lnSpc>
                <a:spcPct val="100000"/>
              </a:lnSpc>
              <a:spcBef>
                <a:spcPts val="770"/>
              </a:spcBef>
            </a:pPr>
            <a:r>
              <a:rPr sz="3200" spc="-15" dirty="0">
                <a:latin typeface="Calibri"/>
                <a:cs typeface="Calibri"/>
              </a:rPr>
              <a:t>CAUSES</a:t>
            </a:r>
            <a:r>
              <a:rPr sz="3200" dirty="0">
                <a:latin typeface="Calibri"/>
                <a:cs typeface="Calibri"/>
              </a:rPr>
              <a:t> </a:t>
            </a:r>
            <a:r>
              <a:rPr sz="3200" spc="-10" dirty="0">
                <a:latin typeface="Calibri"/>
                <a:cs typeface="Calibri"/>
              </a:rPr>
              <a:t>FOR </a:t>
            </a:r>
            <a:r>
              <a:rPr sz="3200" spc="-5" dirty="0">
                <a:latin typeface="Calibri"/>
                <a:cs typeface="Calibri"/>
              </a:rPr>
              <a:t>THE</a:t>
            </a:r>
            <a:r>
              <a:rPr sz="3200" spc="15" dirty="0">
                <a:latin typeface="Calibri"/>
                <a:cs typeface="Calibri"/>
              </a:rPr>
              <a:t> </a:t>
            </a:r>
            <a:r>
              <a:rPr sz="3200" spc="-10" dirty="0">
                <a:latin typeface="Calibri"/>
                <a:cs typeface="Calibri"/>
              </a:rPr>
              <a:t>CHANGES</a:t>
            </a:r>
            <a:r>
              <a:rPr sz="3200" spc="25" dirty="0">
                <a:latin typeface="Calibri"/>
                <a:cs typeface="Calibri"/>
              </a:rPr>
              <a:t> </a:t>
            </a:r>
            <a:r>
              <a:rPr sz="3200" dirty="0">
                <a:latin typeface="Calibri"/>
                <a:cs typeface="Calibri"/>
              </a:rPr>
              <a:t>IN</a:t>
            </a:r>
            <a:r>
              <a:rPr sz="3200" spc="-10" dirty="0">
                <a:latin typeface="Calibri"/>
                <a:cs typeface="Calibri"/>
              </a:rPr>
              <a:t> </a:t>
            </a:r>
            <a:r>
              <a:rPr sz="3200" spc="-5" dirty="0">
                <a:latin typeface="Calibri"/>
                <a:cs typeface="Calibri"/>
              </a:rPr>
              <a:t>CASTE</a:t>
            </a:r>
            <a:r>
              <a:rPr sz="3200" spc="10" dirty="0">
                <a:latin typeface="Calibri"/>
                <a:cs typeface="Calibri"/>
              </a:rPr>
              <a:t> </a:t>
            </a:r>
            <a:r>
              <a:rPr sz="3200" spc="-15" dirty="0">
                <a:latin typeface="Calibri"/>
                <a:cs typeface="Calibri"/>
              </a:rPr>
              <a:t>SYSTEM</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9070" y="321310"/>
            <a:ext cx="1165225" cy="635000"/>
          </a:xfrm>
          <a:prstGeom prst="rect">
            <a:avLst/>
          </a:prstGeom>
        </p:spPr>
        <p:txBody>
          <a:bodyPr vert="horz" wrap="square" lIns="0" tIns="12065" rIns="0" bIns="0" rtlCol="0">
            <a:spAutoFit/>
          </a:bodyPr>
          <a:lstStyle/>
          <a:p>
            <a:pPr marL="12700">
              <a:lnSpc>
                <a:spcPct val="100000"/>
              </a:lnSpc>
              <a:spcBef>
                <a:spcPts val="95"/>
              </a:spcBef>
            </a:pPr>
            <a:r>
              <a:rPr sz="4000" spc="-10" dirty="0"/>
              <a:t>Ca</a:t>
            </a:r>
            <a:r>
              <a:rPr sz="4000" spc="-55" dirty="0"/>
              <a:t>s</a:t>
            </a:r>
            <a:r>
              <a:rPr sz="4000" spc="-60" dirty="0"/>
              <a:t>t</a:t>
            </a:r>
            <a:r>
              <a:rPr sz="4000" spc="-5" dirty="0"/>
              <a:t>e</a:t>
            </a:r>
            <a:endParaRPr sz="4000"/>
          </a:p>
        </p:txBody>
      </p:sp>
      <p:sp>
        <p:nvSpPr>
          <p:cNvPr id="3" name="object 3"/>
          <p:cNvSpPr txBox="1"/>
          <p:nvPr/>
        </p:nvSpPr>
        <p:spPr>
          <a:xfrm>
            <a:off x="535940" y="1034542"/>
            <a:ext cx="8072755" cy="5018405"/>
          </a:xfrm>
          <a:prstGeom prst="rect">
            <a:avLst/>
          </a:prstGeom>
        </p:spPr>
        <p:txBody>
          <a:bodyPr vert="horz" wrap="square" lIns="0" tIns="54610" rIns="0" bIns="0" rtlCol="0">
            <a:spAutoFit/>
          </a:bodyPr>
          <a:lstStyle/>
          <a:p>
            <a:pPr marL="355600" marR="5080" indent="-343535" algn="just">
              <a:lnSpc>
                <a:spcPct val="90000"/>
              </a:lnSpc>
              <a:spcBef>
                <a:spcPts val="430"/>
              </a:spcBef>
              <a:buFont typeface="Arial MT"/>
              <a:buChar char="•"/>
              <a:tabLst>
                <a:tab pos="356235" algn="l"/>
              </a:tabLst>
            </a:pPr>
            <a:r>
              <a:rPr sz="2400" spc="-15" dirty="0">
                <a:latin typeface="Calibri"/>
                <a:cs typeface="Calibri"/>
              </a:rPr>
              <a:t>“</a:t>
            </a:r>
            <a:r>
              <a:rPr sz="2800" spc="-15" dirty="0">
                <a:latin typeface="Calibri"/>
                <a:cs typeface="Calibri"/>
              </a:rPr>
              <a:t>Caste </a:t>
            </a:r>
            <a:r>
              <a:rPr sz="2800" spc="-10" dirty="0">
                <a:latin typeface="Calibri"/>
                <a:cs typeface="Calibri"/>
              </a:rPr>
              <a:t>is </a:t>
            </a:r>
            <a:r>
              <a:rPr sz="2800" spc="-5" dirty="0">
                <a:latin typeface="Calibri"/>
                <a:cs typeface="Calibri"/>
              </a:rPr>
              <a:t>a </a:t>
            </a:r>
            <a:r>
              <a:rPr sz="2800" spc="-10" dirty="0">
                <a:solidFill>
                  <a:srgbClr val="C00000"/>
                </a:solidFill>
                <a:latin typeface="Calibri"/>
                <a:cs typeface="Calibri"/>
              </a:rPr>
              <a:t>collection </a:t>
            </a:r>
            <a:r>
              <a:rPr sz="2800" spc="-5" dirty="0">
                <a:solidFill>
                  <a:srgbClr val="C00000"/>
                </a:solidFill>
                <a:latin typeface="Calibri"/>
                <a:cs typeface="Calibri"/>
              </a:rPr>
              <a:t>of </a:t>
            </a:r>
            <a:r>
              <a:rPr sz="2800" spc="-10" dirty="0">
                <a:solidFill>
                  <a:srgbClr val="C00000"/>
                </a:solidFill>
                <a:latin typeface="Calibri"/>
                <a:cs typeface="Calibri"/>
              </a:rPr>
              <a:t>families, bearing </a:t>
            </a:r>
            <a:r>
              <a:rPr sz="2800" spc="-5" dirty="0">
                <a:solidFill>
                  <a:srgbClr val="C00000"/>
                </a:solidFill>
                <a:latin typeface="Calibri"/>
                <a:cs typeface="Calibri"/>
              </a:rPr>
              <a:t>a </a:t>
            </a:r>
            <a:r>
              <a:rPr sz="2800" spc="-10" dirty="0">
                <a:solidFill>
                  <a:srgbClr val="C00000"/>
                </a:solidFill>
                <a:latin typeface="Calibri"/>
                <a:cs typeface="Calibri"/>
              </a:rPr>
              <a:t>common </a:t>
            </a:r>
            <a:r>
              <a:rPr sz="2800" spc="-5" dirty="0">
                <a:solidFill>
                  <a:srgbClr val="C00000"/>
                </a:solidFill>
                <a:latin typeface="Calibri"/>
                <a:cs typeface="Calibri"/>
              </a:rPr>
              <a:t> </a:t>
            </a:r>
            <a:r>
              <a:rPr sz="2800" spc="-10" dirty="0">
                <a:solidFill>
                  <a:srgbClr val="C00000"/>
                </a:solidFill>
                <a:latin typeface="Calibri"/>
                <a:cs typeface="Calibri"/>
              </a:rPr>
              <a:t>name, </a:t>
            </a:r>
            <a:r>
              <a:rPr sz="2800" spc="-5" dirty="0">
                <a:solidFill>
                  <a:srgbClr val="C00000"/>
                </a:solidFill>
                <a:latin typeface="Calibri"/>
                <a:cs typeface="Calibri"/>
              </a:rPr>
              <a:t>claiming a </a:t>
            </a:r>
            <a:r>
              <a:rPr sz="2800" spc="-10" dirty="0">
                <a:solidFill>
                  <a:srgbClr val="C00000"/>
                </a:solidFill>
                <a:latin typeface="Calibri"/>
                <a:cs typeface="Calibri"/>
              </a:rPr>
              <a:t>common descent, </a:t>
            </a:r>
            <a:r>
              <a:rPr sz="2800" spc="-15" dirty="0">
                <a:solidFill>
                  <a:srgbClr val="C00000"/>
                </a:solidFill>
                <a:latin typeface="Calibri"/>
                <a:cs typeface="Calibri"/>
              </a:rPr>
              <a:t>from </a:t>
            </a:r>
            <a:r>
              <a:rPr sz="2800" spc="-5" dirty="0">
                <a:solidFill>
                  <a:srgbClr val="C00000"/>
                </a:solidFill>
                <a:latin typeface="Calibri"/>
                <a:cs typeface="Calibri"/>
              </a:rPr>
              <a:t>a </a:t>
            </a:r>
            <a:r>
              <a:rPr sz="2800" spc="-10" dirty="0">
                <a:solidFill>
                  <a:srgbClr val="C00000"/>
                </a:solidFill>
                <a:latin typeface="Calibri"/>
                <a:cs typeface="Calibri"/>
              </a:rPr>
              <a:t>mythical </a:t>
            </a:r>
            <a:r>
              <a:rPr sz="2800" spc="-5" dirty="0">
                <a:solidFill>
                  <a:srgbClr val="C00000"/>
                </a:solidFill>
                <a:latin typeface="Calibri"/>
                <a:cs typeface="Calibri"/>
              </a:rPr>
              <a:t> </a:t>
            </a:r>
            <a:r>
              <a:rPr sz="2800" spc="-40" dirty="0">
                <a:solidFill>
                  <a:srgbClr val="C00000"/>
                </a:solidFill>
                <a:latin typeface="Calibri"/>
                <a:cs typeface="Calibri"/>
              </a:rPr>
              <a:t>ancestor, </a:t>
            </a:r>
            <a:r>
              <a:rPr sz="2800" spc="-5" dirty="0">
                <a:solidFill>
                  <a:srgbClr val="C00000"/>
                </a:solidFill>
                <a:latin typeface="Calibri"/>
                <a:cs typeface="Calibri"/>
              </a:rPr>
              <a:t>human or divine, </a:t>
            </a:r>
            <a:r>
              <a:rPr sz="2800" spc="-15" dirty="0">
                <a:solidFill>
                  <a:srgbClr val="C00000"/>
                </a:solidFill>
                <a:latin typeface="Calibri"/>
                <a:cs typeface="Calibri"/>
              </a:rPr>
              <a:t>professing </a:t>
            </a:r>
            <a:r>
              <a:rPr sz="2800" spc="-20" dirty="0">
                <a:solidFill>
                  <a:srgbClr val="C00000"/>
                </a:solidFill>
                <a:latin typeface="Calibri"/>
                <a:cs typeface="Calibri"/>
              </a:rPr>
              <a:t>to follow </a:t>
            </a:r>
            <a:r>
              <a:rPr sz="2800" spc="-5" dirty="0">
                <a:solidFill>
                  <a:srgbClr val="C00000"/>
                </a:solidFill>
                <a:latin typeface="Calibri"/>
                <a:cs typeface="Calibri"/>
              </a:rPr>
              <a:t>the </a:t>
            </a:r>
            <a:r>
              <a:rPr sz="2800" dirty="0">
                <a:solidFill>
                  <a:srgbClr val="C00000"/>
                </a:solidFill>
                <a:latin typeface="Calibri"/>
                <a:cs typeface="Calibri"/>
              </a:rPr>
              <a:t> </a:t>
            </a:r>
            <a:r>
              <a:rPr sz="2800" spc="-10" dirty="0">
                <a:solidFill>
                  <a:srgbClr val="C00000"/>
                </a:solidFill>
                <a:latin typeface="Calibri"/>
                <a:cs typeface="Calibri"/>
              </a:rPr>
              <a:t>same</a:t>
            </a:r>
            <a:r>
              <a:rPr sz="2800" spc="-5" dirty="0">
                <a:solidFill>
                  <a:srgbClr val="C00000"/>
                </a:solidFill>
                <a:latin typeface="Calibri"/>
                <a:cs typeface="Calibri"/>
              </a:rPr>
              <a:t> </a:t>
            </a:r>
            <a:r>
              <a:rPr sz="2800" spc="-15" dirty="0">
                <a:solidFill>
                  <a:srgbClr val="C00000"/>
                </a:solidFill>
                <a:latin typeface="Calibri"/>
                <a:cs typeface="Calibri"/>
              </a:rPr>
              <a:t>hereditary</a:t>
            </a:r>
            <a:r>
              <a:rPr sz="2800" spc="605" dirty="0">
                <a:solidFill>
                  <a:srgbClr val="C00000"/>
                </a:solidFill>
                <a:latin typeface="Calibri"/>
                <a:cs typeface="Calibri"/>
              </a:rPr>
              <a:t> </a:t>
            </a:r>
            <a:r>
              <a:rPr sz="2800" spc="-10" dirty="0">
                <a:solidFill>
                  <a:srgbClr val="C00000"/>
                </a:solidFill>
                <a:latin typeface="Calibri"/>
                <a:cs typeface="Calibri"/>
              </a:rPr>
              <a:t>calling</a:t>
            </a:r>
            <a:r>
              <a:rPr sz="2800" spc="-5" dirty="0">
                <a:solidFill>
                  <a:srgbClr val="C00000"/>
                </a:solidFill>
                <a:latin typeface="Calibri"/>
                <a:cs typeface="Calibri"/>
              </a:rPr>
              <a:t> </a:t>
            </a:r>
            <a:r>
              <a:rPr sz="2800" dirty="0">
                <a:latin typeface="Calibri"/>
                <a:cs typeface="Calibri"/>
              </a:rPr>
              <a:t>and</a:t>
            </a:r>
            <a:r>
              <a:rPr sz="2800" spc="5" dirty="0">
                <a:latin typeface="Calibri"/>
                <a:cs typeface="Calibri"/>
              </a:rPr>
              <a:t> </a:t>
            </a:r>
            <a:r>
              <a:rPr sz="2800" spc="-20" dirty="0">
                <a:latin typeface="Calibri"/>
                <a:cs typeface="Calibri"/>
              </a:rPr>
              <a:t>regarded</a:t>
            </a:r>
            <a:r>
              <a:rPr sz="2800" spc="-15" dirty="0">
                <a:latin typeface="Calibri"/>
                <a:cs typeface="Calibri"/>
              </a:rPr>
              <a:t> </a:t>
            </a:r>
            <a:r>
              <a:rPr sz="2800" spc="-5" dirty="0">
                <a:latin typeface="Calibri"/>
                <a:cs typeface="Calibri"/>
              </a:rPr>
              <a:t>as</a:t>
            </a:r>
            <a:r>
              <a:rPr sz="2800" dirty="0">
                <a:latin typeface="Calibri"/>
                <a:cs typeface="Calibri"/>
              </a:rPr>
              <a:t> </a:t>
            </a:r>
            <a:r>
              <a:rPr sz="2800" spc="-5" dirty="0">
                <a:latin typeface="Calibri"/>
                <a:cs typeface="Calibri"/>
              </a:rPr>
              <a:t>single </a:t>
            </a:r>
            <a:r>
              <a:rPr sz="2800" dirty="0">
                <a:latin typeface="Calibri"/>
                <a:cs typeface="Calibri"/>
              </a:rPr>
              <a:t> </a:t>
            </a:r>
            <a:r>
              <a:rPr sz="2800" spc="-10" dirty="0">
                <a:latin typeface="Calibri"/>
                <a:cs typeface="Calibri"/>
              </a:rPr>
              <a:t>homogenous</a:t>
            </a:r>
            <a:r>
              <a:rPr sz="2800" spc="30" dirty="0">
                <a:latin typeface="Calibri"/>
                <a:cs typeface="Calibri"/>
              </a:rPr>
              <a:t> </a:t>
            </a:r>
            <a:r>
              <a:rPr sz="2800" spc="-5" dirty="0">
                <a:latin typeface="Calibri"/>
                <a:cs typeface="Calibri"/>
              </a:rPr>
              <a:t>community”</a:t>
            </a:r>
            <a:r>
              <a:rPr sz="2800" spc="50" dirty="0">
                <a:latin typeface="Calibri"/>
                <a:cs typeface="Calibri"/>
              </a:rPr>
              <a:t> </a:t>
            </a:r>
            <a:r>
              <a:rPr sz="2800" spc="-10" dirty="0">
                <a:latin typeface="Calibri"/>
                <a:cs typeface="Calibri"/>
              </a:rPr>
              <a:t>Herbert</a:t>
            </a:r>
            <a:r>
              <a:rPr sz="2800" spc="20" dirty="0">
                <a:latin typeface="Calibri"/>
                <a:cs typeface="Calibri"/>
              </a:rPr>
              <a:t> </a:t>
            </a:r>
            <a:r>
              <a:rPr sz="2800" spc="-5" dirty="0">
                <a:latin typeface="Calibri"/>
                <a:cs typeface="Calibri"/>
              </a:rPr>
              <a:t>Risley</a:t>
            </a:r>
            <a:endParaRPr sz="2800">
              <a:latin typeface="Calibri"/>
              <a:cs typeface="Calibri"/>
            </a:endParaRPr>
          </a:p>
          <a:p>
            <a:pPr>
              <a:lnSpc>
                <a:spcPct val="100000"/>
              </a:lnSpc>
              <a:spcBef>
                <a:spcPts val="25"/>
              </a:spcBef>
              <a:buChar char="•"/>
            </a:pPr>
            <a:endParaRPr sz="3600">
              <a:latin typeface="Calibri"/>
              <a:cs typeface="Calibri"/>
            </a:endParaRPr>
          </a:p>
          <a:p>
            <a:pPr marL="355600" marR="6350" indent="-343535" algn="just">
              <a:lnSpc>
                <a:spcPts val="3020"/>
              </a:lnSpc>
              <a:buFont typeface="Arial MT"/>
              <a:buChar char="•"/>
              <a:tabLst>
                <a:tab pos="356235" algn="l"/>
              </a:tabLst>
            </a:pPr>
            <a:r>
              <a:rPr sz="2800" spc="-20" dirty="0">
                <a:latin typeface="Calibri"/>
                <a:cs typeface="Calibri"/>
              </a:rPr>
              <a:t>“chopping</a:t>
            </a:r>
            <a:r>
              <a:rPr sz="2800" spc="-15" dirty="0">
                <a:latin typeface="Calibri"/>
                <a:cs typeface="Calibri"/>
              </a:rPr>
              <a:t> off</a:t>
            </a:r>
            <a:r>
              <a:rPr sz="2800" spc="60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population</a:t>
            </a:r>
            <a:r>
              <a:rPr sz="2800" dirty="0">
                <a:latin typeface="Calibri"/>
                <a:cs typeface="Calibri"/>
              </a:rPr>
              <a:t> </a:t>
            </a:r>
            <a:r>
              <a:rPr sz="2800" spc="-20" dirty="0">
                <a:latin typeface="Calibri"/>
                <a:cs typeface="Calibri"/>
              </a:rPr>
              <a:t>into</a:t>
            </a:r>
            <a:r>
              <a:rPr sz="2800" spc="-15" dirty="0">
                <a:latin typeface="Calibri"/>
                <a:cs typeface="Calibri"/>
              </a:rPr>
              <a:t> </a:t>
            </a:r>
            <a:r>
              <a:rPr sz="2800" spc="-20" dirty="0">
                <a:latin typeface="Calibri"/>
                <a:cs typeface="Calibri"/>
              </a:rPr>
              <a:t>fixed</a:t>
            </a:r>
            <a:r>
              <a:rPr sz="2800" spc="-15" dirty="0">
                <a:latin typeface="Calibri"/>
                <a:cs typeface="Calibri"/>
              </a:rPr>
              <a:t> </a:t>
            </a:r>
            <a:r>
              <a:rPr sz="2800" dirty="0">
                <a:latin typeface="Calibri"/>
                <a:cs typeface="Calibri"/>
              </a:rPr>
              <a:t>and </a:t>
            </a:r>
            <a:r>
              <a:rPr sz="2800" spc="-620" dirty="0">
                <a:latin typeface="Calibri"/>
                <a:cs typeface="Calibri"/>
              </a:rPr>
              <a:t> </a:t>
            </a:r>
            <a:r>
              <a:rPr sz="2800" spc="-15" dirty="0">
                <a:latin typeface="Calibri"/>
                <a:cs typeface="Calibri"/>
              </a:rPr>
              <a:t>definite </a:t>
            </a:r>
            <a:r>
              <a:rPr sz="2800" spc="-5" dirty="0">
                <a:latin typeface="Calibri"/>
                <a:cs typeface="Calibri"/>
              </a:rPr>
              <a:t>units, each </a:t>
            </a:r>
            <a:r>
              <a:rPr sz="2800" spc="-10" dirty="0">
                <a:latin typeface="Calibri"/>
                <a:cs typeface="Calibri"/>
              </a:rPr>
              <a:t>one </a:t>
            </a:r>
            <a:r>
              <a:rPr sz="2800" spc="-20" dirty="0">
                <a:solidFill>
                  <a:srgbClr val="C00000"/>
                </a:solidFill>
                <a:latin typeface="Calibri"/>
                <a:cs typeface="Calibri"/>
              </a:rPr>
              <a:t>prevented </a:t>
            </a:r>
            <a:r>
              <a:rPr sz="2800" spc="-15" dirty="0">
                <a:solidFill>
                  <a:srgbClr val="C00000"/>
                </a:solidFill>
                <a:latin typeface="Calibri"/>
                <a:cs typeface="Calibri"/>
              </a:rPr>
              <a:t>from </a:t>
            </a:r>
            <a:r>
              <a:rPr sz="2800" spc="-5" dirty="0">
                <a:solidFill>
                  <a:srgbClr val="C00000"/>
                </a:solidFill>
                <a:latin typeface="Calibri"/>
                <a:cs typeface="Calibri"/>
              </a:rPr>
              <a:t>fusing </a:t>
            </a:r>
            <a:r>
              <a:rPr sz="2800" spc="-20" dirty="0">
                <a:solidFill>
                  <a:srgbClr val="C00000"/>
                </a:solidFill>
                <a:latin typeface="Calibri"/>
                <a:cs typeface="Calibri"/>
              </a:rPr>
              <a:t>into </a:t>
            </a:r>
            <a:r>
              <a:rPr sz="2800" spc="-15" dirty="0">
                <a:solidFill>
                  <a:srgbClr val="C00000"/>
                </a:solidFill>
                <a:latin typeface="Calibri"/>
                <a:cs typeface="Calibri"/>
              </a:rPr>
              <a:t> </a:t>
            </a:r>
            <a:r>
              <a:rPr sz="2800" spc="-5" dirty="0">
                <a:solidFill>
                  <a:srgbClr val="C00000"/>
                </a:solidFill>
                <a:latin typeface="Calibri"/>
                <a:cs typeface="Calibri"/>
              </a:rPr>
              <a:t>another</a:t>
            </a:r>
            <a:r>
              <a:rPr sz="2800" dirty="0">
                <a:solidFill>
                  <a:srgbClr val="C00000"/>
                </a:solidFill>
                <a:latin typeface="Calibri"/>
                <a:cs typeface="Calibri"/>
              </a:rPr>
              <a:t> </a:t>
            </a:r>
            <a:r>
              <a:rPr sz="2800" spc="-10" dirty="0">
                <a:solidFill>
                  <a:srgbClr val="C00000"/>
                </a:solidFill>
                <a:latin typeface="Calibri"/>
                <a:cs typeface="Calibri"/>
              </a:rPr>
              <a:t>through</a:t>
            </a:r>
            <a:r>
              <a:rPr sz="2800" spc="-5" dirty="0">
                <a:solidFill>
                  <a:srgbClr val="C00000"/>
                </a:solidFill>
                <a:latin typeface="Calibri"/>
                <a:cs typeface="Calibri"/>
              </a:rPr>
              <a:t> the</a:t>
            </a:r>
            <a:r>
              <a:rPr sz="2800" dirty="0">
                <a:solidFill>
                  <a:srgbClr val="C00000"/>
                </a:solidFill>
                <a:latin typeface="Calibri"/>
                <a:cs typeface="Calibri"/>
              </a:rPr>
              <a:t> </a:t>
            </a:r>
            <a:r>
              <a:rPr sz="2800" spc="-10" dirty="0">
                <a:solidFill>
                  <a:srgbClr val="C00000"/>
                </a:solidFill>
                <a:latin typeface="Calibri"/>
                <a:cs typeface="Calibri"/>
              </a:rPr>
              <a:t>custom</a:t>
            </a:r>
            <a:r>
              <a:rPr sz="2800" spc="-5" dirty="0">
                <a:solidFill>
                  <a:srgbClr val="C00000"/>
                </a:solidFill>
                <a:latin typeface="Calibri"/>
                <a:cs typeface="Calibri"/>
              </a:rPr>
              <a:t> of</a:t>
            </a:r>
            <a:r>
              <a:rPr sz="2800" dirty="0">
                <a:solidFill>
                  <a:srgbClr val="C00000"/>
                </a:solidFill>
                <a:latin typeface="Calibri"/>
                <a:cs typeface="Calibri"/>
              </a:rPr>
              <a:t> </a:t>
            </a:r>
            <a:r>
              <a:rPr sz="2800" spc="-50" dirty="0">
                <a:solidFill>
                  <a:srgbClr val="C00000"/>
                </a:solidFill>
                <a:latin typeface="Calibri"/>
                <a:cs typeface="Calibri"/>
              </a:rPr>
              <a:t>endogamy</a:t>
            </a:r>
            <a:r>
              <a:rPr sz="2800" spc="-50" dirty="0">
                <a:latin typeface="Calibri"/>
                <a:cs typeface="Calibri"/>
              </a:rPr>
              <a:t>.”</a:t>
            </a:r>
            <a:r>
              <a:rPr sz="2800" spc="-45" dirty="0">
                <a:latin typeface="Calibri"/>
                <a:cs typeface="Calibri"/>
              </a:rPr>
              <a:t> </a:t>
            </a:r>
            <a:r>
              <a:rPr sz="2800" spc="-5" dirty="0">
                <a:latin typeface="Calibri"/>
                <a:cs typeface="Calibri"/>
              </a:rPr>
              <a:t>B.R </a:t>
            </a:r>
            <a:r>
              <a:rPr sz="2800" dirty="0">
                <a:latin typeface="Calibri"/>
                <a:cs typeface="Calibri"/>
              </a:rPr>
              <a:t> </a:t>
            </a:r>
            <a:r>
              <a:rPr sz="2800" spc="-10" dirty="0">
                <a:latin typeface="Calibri"/>
                <a:cs typeface="Calibri"/>
              </a:rPr>
              <a:t>Ambedkar</a:t>
            </a:r>
            <a:endParaRPr sz="2800">
              <a:latin typeface="Calibri"/>
              <a:cs typeface="Calibri"/>
            </a:endParaRPr>
          </a:p>
          <a:p>
            <a:pPr>
              <a:lnSpc>
                <a:spcPct val="100000"/>
              </a:lnSpc>
              <a:spcBef>
                <a:spcPts val="35"/>
              </a:spcBef>
              <a:buChar char="•"/>
            </a:pPr>
            <a:endParaRPr sz="3250">
              <a:latin typeface="Calibri"/>
              <a:cs typeface="Calibri"/>
            </a:endParaRPr>
          </a:p>
          <a:p>
            <a:pPr marL="355600" indent="-343535">
              <a:lnSpc>
                <a:spcPct val="100000"/>
              </a:lnSpc>
              <a:buFont typeface="Arial MT"/>
              <a:buChar char="•"/>
              <a:tabLst>
                <a:tab pos="355600" algn="l"/>
                <a:tab pos="356235" algn="l"/>
              </a:tabLst>
            </a:pPr>
            <a:r>
              <a:rPr sz="2800" spc="-20" dirty="0">
                <a:latin typeface="Calibri"/>
                <a:cs typeface="Calibri"/>
              </a:rPr>
              <a:t>“Caste</a:t>
            </a:r>
            <a:r>
              <a:rPr sz="2800" spc="5" dirty="0">
                <a:latin typeface="Calibri"/>
                <a:cs typeface="Calibri"/>
              </a:rPr>
              <a:t> </a:t>
            </a:r>
            <a:r>
              <a:rPr sz="2800" spc="-10" dirty="0">
                <a:latin typeface="Calibri"/>
                <a:cs typeface="Calibri"/>
              </a:rPr>
              <a:t>is</a:t>
            </a:r>
            <a:r>
              <a:rPr sz="2800" spc="10" dirty="0">
                <a:latin typeface="Calibri"/>
                <a:cs typeface="Calibri"/>
              </a:rPr>
              <a:t> </a:t>
            </a:r>
            <a:r>
              <a:rPr sz="2800" spc="-5" dirty="0">
                <a:latin typeface="Calibri"/>
                <a:cs typeface="Calibri"/>
              </a:rPr>
              <a:t>a closed</a:t>
            </a:r>
            <a:r>
              <a:rPr sz="2800" spc="20" dirty="0">
                <a:latin typeface="Calibri"/>
                <a:cs typeface="Calibri"/>
              </a:rPr>
              <a:t> </a:t>
            </a:r>
            <a:r>
              <a:rPr sz="2800" spc="-5" dirty="0">
                <a:latin typeface="Calibri"/>
                <a:cs typeface="Calibri"/>
              </a:rPr>
              <a:t>class”</a:t>
            </a:r>
            <a:r>
              <a:rPr sz="2800" spc="20" dirty="0">
                <a:latin typeface="Calibri"/>
                <a:cs typeface="Calibri"/>
              </a:rPr>
              <a:t> </a:t>
            </a:r>
            <a:r>
              <a:rPr sz="2800" spc="-25" dirty="0">
                <a:latin typeface="Calibri"/>
                <a:cs typeface="Calibri"/>
              </a:rPr>
              <a:t>D.N</a:t>
            </a:r>
            <a:r>
              <a:rPr sz="2800" spc="15" dirty="0">
                <a:latin typeface="Calibri"/>
                <a:cs typeface="Calibri"/>
              </a:rPr>
              <a:t> </a:t>
            </a:r>
            <a:r>
              <a:rPr sz="2800" spc="-5" dirty="0">
                <a:latin typeface="Calibri"/>
                <a:cs typeface="Calibri"/>
              </a:rPr>
              <a:t>Majumdar</a:t>
            </a:r>
            <a:endParaRPr sz="2800">
              <a:latin typeface="Calibri"/>
              <a:cs typeface="Calibri"/>
            </a:endParaRPr>
          </a:p>
        </p:txBody>
      </p:sp>
      <p:sp>
        <p:nvSpPr>
          <p:cNvPr id="4" name="object 4"/>
          <p:cNvSpPr txBox="1"/>
          <p:nvPr/>
        </p:nvSpPr>
        <p:spPr>
          <a:xfrm>
            <a:off x="8105393" y="6267094"/>
            <a:ext cx="57912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Co</a:t>
            </a:r>
            <a:r>
              <a:rPr sz="1800" spc="-15" dirty="0">
                <a:latin typeface="Calibri"/>
                <a:cs typeface="Calibri"/>
              </a:rPr>
              <a:t>n</a:t>
            </a:r>
            <a:r>
              <a:rPr sz="1800" dirty="0">
                <a:latin typeface="Calibri"/>
                <a:cs typeface="Calibri"/>
              </a:rPr>
              <a:t>t..</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96213"/>
            <a:ext cx="8074025" cy="4772660"/>
          </a:xfrm>
          <a:prstGeom prst="rect">
            <a:avLst/>
          </a:prstGeom>
        </p:spPr>
        <p:txBody>
          <a:bodyPr vert="horz" wrap="square" lIns="0" tIns="8890" rIns="0" bIns="0" rtlCol="0">
            <a:spAutoFit/>
          </a:bodyPr>
          <a:lstStyle/>
          <a:p>
            <a:pPr marL="355600" marR="5080" indent="-343535" algn="just">
              <a:lnSpc>
                <a:spcPct val="100800"/>
              </a:lnSpc>
              <a:spcBef>
                <a:spcPts val="70"/>
              </a:spcBef>
              <a:buFont typeface="Arial MT"/>
              <a:buChar char="•"/>
              <a:tabLst>
                <a:tab pos="356235" algn="l"/>
              </a:tabLst>
            </a:pPr>
            <a:r>
              <a:rPr sz="2800" spc="-15" dirty="0">
                <a:latin typeface="Calibri"/>
                <a:cs typeface="Calibri"/>
              </a:rPr>
              <a:t>“</a:t>
            </a:r>
            <a:r>
              <a:rPr sz="2400" spc="-15" dirty="0">
                <a:latin typeface="Calibri"/>
                <a:cs typeface="Calibri"/>
              </a:rPr>
              <a:t>Any </a:t>
            </a:r>
            <a:r>
              <a:rPr sz="2400" spc="-20" dirty="0">
                <a:latin typeface="Calibri"/>
                <a:cs typeface="Calibri"/>
              </a:rPr>
              <a:t>attempt </a:t>
            </a:r>
            <a:r>
              <a:rPr sz="2400" spc="-15" dirty="0">
                <a:latin typeface="Calibri"/>
                <a:cs typeface="Calibri"/>
              </a:rPr>
              <a:t>to </a:t>
            </a:r>
            <a:r>
              <a:rPr sz="2400" spc="-10" dirty="0">
                <a:latin typeface="Calibri"/>
                <a:cs typeface="Calibri"/>
              </a:rPr>
              <a:t>define </a:t>
            </a:r>
            <a:r>
              <a:rPr sz="2400" spc="-20" dirty="0">
                <a:latin typeface="Calibri"/>
                <a:cs typeface="Calibri"/>
              </a:rPr>
              <a:t>caste </a:t>
            </a:r>
            <a:r>
              <a:rPr sz="2400" dirty="0">
                <a:latin typeface="Calibri"/>
                <a:cs typeface="Calibri"/>
              </a:rPr>
              <a:t>is </a:t>
            </a:r>
            <a:r>
              <a:rPr sz="2400" spc="-5" dirty="0">
                <a:latin typeface="Calibri"/>
                <a:cs typeface="Calibri"/>
              </a:rPr>
              <a:t>bound </a:t>
            </a:r>
            <a:r>
              <a:rPr sz="2400" spc="-15" dirty="0">
                <a:latin typeface="Calibri"/>
                <a:cs typeface="Calibri"/>
              </a:rPr>
              <a:t>to fail </a:t>
            </a:r>
            <a:r>
              <a:rPr sz="2400" spc="-5" dirty="0">
                <a:latin typeface="Calibri"/>
                <a:cs typeface="Calibri"/>
              </a:rPr>
              <a:t>because of </a:t>
            </a:r>
            <a:r>
              <a:rPr sz="2400" dirty="0">
                <a:latin typeface="Calibri"/>
                <a:cs typeface="Calibri"/>
              </a:rPr>
              <a:t>the </a:t>
            </a:r>
            <a:r>
              <a:rPr sz="2400" spc="5" dirty="0">
                <a:latin typeface="Calibri"/>
                <a:cs typeface="Calibri"/>
              </a:rPr>
              <a:t> </a:t>
            </a:r>
            <a:r>
              <a:rPr sz="2400" spc="-10" dirty="0">
                <a:latin typeface="Calibri"/>
                <a:cs typeface="Calibri"/>
              </a:rPr>
              <a:t>complexity</a:t>
            </a:r>
            <a:r>
              <a:rPr sz="2400" spc="-15" dirty="0">
                <a:latin typeface="Calibri"/>
                <a:cs typeface="Calibri"/>
              </a:rPr>
              <a:t> </a:t>
            </a:r>
            <a:r>
              <a:rPr sz="2400" spc="-5" dirty="0">
                <a:latin typeface="Calibri"/>
                <a:cs typeface="Calibri"/>
              </a:rPr>
              <a:t>of </a:t>
            </a:r>
            <a:r>
              <a:rPr sz="2400" dirty="0">
                <a:latin typeface="Calibri"/>
                <a:cs typeface="Calibri"/>
              </a:rPr>
              <a:t>the </a:t>
            </a:r>
            <a:r>
              <a:rPr sz="2400" spc="-20" dirty="0">
                <a:latin typeface="Calibri"/>
                <a:cs typeface="Calibri"/>
              </a:rPr>
              <a:t>phenomenon.”</a:t>
            </a:r>
            <a:r>
              <a:rPr sz="2400" spc="-5" dirty="0">
                <a:latin typeface="Calibri"/>
                <a:cs typeface="Calibri"/>
              </a:rPr>
              <a:t> Ghurye</a:t>
            </a:r>
            <a:endParaRPr sz="2400">
              <a:latin typeface="Calibri"/>
              <a:cs typeface="Calibri"/>
            </a:endParaRPr>
          </a:p>
          <a:p>
            <a:pPr>
              <a:lnSpc>
                <a:spcPct val="100000"/>
              </a:lnSpc>
              <a:spcBef>
                <a:spcPts val="5"/>
              </a:spcBef>
              <a:buChar char="•"/>
            </a:pPr>
            <a:endParaRPr sz="3300">
              <a:latin typeface="Calibri"/>
              <a:cs typeface="Calibri"/>
            </a:endParaRPr>
          </a:p>
          <a:p>
            <a:pPr marL="355600" marR="5715" indent="-343535" algn="just">
              <a:lnSpc>
                <a:spcPct val="100000"/>
              </a:lnSpc>
              <a:buFont typeface="Arial MT"/>
              <a:buChar char="•"/>
              <a:tabLst>
                <a:tab pos="356235" algn="l"/>
              </a:tabLst>
            </a:pPr>
            <a:r>
              <a:rPr sz="2400" spc="-5" dirty="0">
                <a:latin typeface="Calibri"/>
                <a:cs typeface="Calibri"/>
              </a:rPr>
              <a:t>M.N </a:t>
            </a:r>
            <a:r>
              <a:rPr sz="2400" spc="-10" dirty="0">
                <a:latin typeface="Calibri"/>
                <a:cs typeface="Calibri"/>
              </a:rPr>
              <a:t>Srinivas </a:t>
            </a:r>
            <a:r>
              <a:rPr sz="2400" spc="-5" dirty="0">
                <a:latin typeface="Calibri"/>
                <a:cs typeface="Calibri"/>
              </a:rPr>
              <a:t>sees </a:t>
            </a:r>
            <a:r>
              <a:rPr sz="2400" spc="-15" dirty="0">
                <a:latin typeface="Calibri"/>
                <a:cs typeface="Calibri"/>
              </a:rPr>
              <a:t>caste </a:t>
            </a:r>
            <a:r>
              <a:rPr sz="2400" dirty="0">
                <a:latin typeface="Calibri"/>
                <a:cs typeface="Calibri"/>
              </a:rPr>
              <a:t>as a </a:t>
            </a:r>
            <a:r>
              <a:rPr sz="2400" spc="-10" dirty="0">
                <a:latin typeface="Calibri"/>
                <a:cs typeface="Calibri"/>
              </a:rPr>
              <a:t>segmentary </a:t>
            </a:r>
            <a:r>
              <a:rPr sz="2400" spc="-20" dirty="0">
                <a:latin typeface="Calibri"/>
                <a:cs typeface="Calibri"/>
              </a:rPr>
              <a:t>system. </a:t>
            </a:r>
            <a:r>
              <a:rPr sz="2400" spc="-10" dirty="0">
                <a:latin typeface="Calibri"/>
                <a:cs typeface="Calibri"/>
              </a:rPr>
              <a:t>According </a:t>
            </a:r>
            <a:r>
              <a:rPr sz="2400" spc="-40" dirty="0">
                <a:latin typeface="Calibri"/>
                <a:cs typeface="Calibri"/>
              </a:rPr>
              <a:t>to </a:t>
            </a:r>
            <a:r>
              <a:rPr sz="2400" spc="-35" dirty="0">
                <a:latin typeface="Calibri"/>
                <a:cs typeface="Calibri"/>
              </a:rPr>
              <a:t> </a:t>
            </a:r>
            <a:r>
              <a:rPr sz="2400" spc="-5" dirty="0">
                <a:latin typeface="Calibri"/>
                <a:cs typeface="Calibri"/>
              </a:rPr>
              <a:t>him every </a:t>
            </a:r>
            <a:r>
              <a:rPr sz="2400" spc="-15" dirty="0">
                <a:latin typeface="Calibri"/>
                <a:cs typeface="Calibri"/>
              </a:rPr>
              <a:t>caste </a:t>
            </a:r>
            <a:r>
              <a:rPr sz="2400" dirty="0">
                <a:latin typeface="Calibri"/>
                <a:cs typeface="Calibri"/>
              </a:rPr>
              <a:t>is </a:t>
            </a:r>
            <a:r>
              <a:rPr sz="2400" spc="-5" dirty="0">
                <a:latin typeface="Calibri"/>
                <a:cs typeface="Calibri"/>
              </a:rPr>
              <a:t>divided </a:t>
            </a:r>
            <a:r>
              <a:rPr sz="2400" spc="-15" dirty="0">
                <a:solidFill>
                  <a:srgbClr val="C00000"/>
                </a:solidFill>
                <a:latin typeface="Calibri"/>
                <a:cs typeface="Calibri"/>
              </a:rPr>
              <a:t>into </a:t>
            </a:r>
            <a:r>
              <a:rPr sz="2400" spc="-5" dirty="0">
                <a:solidFill>
                  <a:srgbClr val="C00000"/>
                </a:solidFill>
                <a:latin typeface="Calibri"/>
                <a:cs typeface="Calibri"/>
              </a:rPr>
              <a:t>sub </a:t>
            </a:r>
            <a:r>
              <a:rPr sz="2400" spc="-15" dirty="0">
                <a:solidFill>
                  <a:srgbClr val="C00000"/>
                </a:solidFill>
                <a:latin typeface="Calibri"/>
                <a:cs typeface="Calibri"/>
              </a:rPr>
              <a:t>castes </a:t>
            </a:r>
            <a:r>
              <a:rPr sz="2400" spc="-5" dirty="0">
                <a:solidFill>
                  <a:srgbClr val="C00000"/>
                </a:solidFill>
                <a:latin typeface="Calibri"/>
                <a:cs typeface="Calibri"/>
              </a:rPr>
              <a:t>which </a:t>
            </a:r>
            <a:r>
              <a:rPr sz="2400" spc="-15" dirty="0">
                <a:solidFill>
                  <a:srgbClr val="C00000"/>
                </a:solidFill>
                <a:latin typeface="Calibri"/>
                <a:cs typeface="Calibri"/>
              </a:rPr>
              <a:t>are </a:t>
            </a:r>
            <a:r>
              <a:rPr sz="2400" dirty="0">
                <a:solidFill>
                  <a:srgbClr val="C00000"/>
                </a:solidFill>
                <a:latin typeface="Calibri"/>
                <a:cs typeface="Calibri"/>
              </a:rPr>
              <a:t>the units </a:t>
            </a:r>
            <a:r>
              <a:rPr sz="2400" spc="5" dirty="0">
                <a:solidFill>
                  <a:srgbClr val="C00000"/>
                </a:solidFill>
                <a:latin typeface="Calibri"/>
                <a:cs typeface="Calibri"/>
              </a:rPr>
              <a:t> </a:t>
            </a:r>
            <a:r>
              <a:rPr sz="2400" spc="-5" dirty="0">
                <a:solidFill>
                  <a:srgbClr val="C00000"/>
                </a:solidFill>
                <a:latin typeface="Calibri"/>
                <a:cs typeface="Calibri"/>
              </a:rPr>
              <a:t>of </a:t>
            </a:r>
            <a:r>
              <a:rPr sz="2400" spc="-15" dirty="0">
                <a:solidFill>
                  <a:srgbClr val="C00000"/>
                </a:solidFill>
                <a:latin typeface="Calibri"/>
                <a:cs typeface="Calibri"/>
              </a:rPr>
              <a:t>endogamy </a:t>
            </a:r>
            <a:r>
              <a:rPr sz="2400" dirty="0">
                <a:solidFill>
                  <a:srgbClr val="C00000"/>
                </a:solidFill>
                <a:latin typeface="Calibri"/>
                <a:cs typeface="Calibri"/>
              </a:rPr>
              <a:t>whose </a:t>
            </a:r>
            <a:r>
              <a:rPr sz="2400" spc="-5" dirty="0">
                <a:solidFill>
                  <a:srgbClr val="C00000"/>
                </a:solidFill>
                <a:latin typeface="Calibri"/>
                <a:cs typeface="Calibri"/>
              </a:rPr>
              <a:t>members </a:t>
            </a:r>
            <a:r>
              <a:rPr sz="2400" spc="-20" dirty="0">
                <a:solidFill>
                  <a:srgbClr val="C00000"/>
                </a:solidFill>
                <a:latin typeface="Calibri"/>
                <a:cs typeface="Calibri"/>
              </a:rPr>
              <a:t>follow </a:t>
            </a:r>
            <a:r>
              <a:rPr sz="2400" dirty="0">
                <a:solidFill>
                  <a:srgbClr val="C00000"/>
                </a:solidFill>
                <a:latin typeface="Calibri"/>
                <a:cs typeface="Calibri"/>
              </a:rPr>
              <a:t>a </a:t>
            </a:r>
            <a:r>
              <a:rPr sz="2400" spc="-10" dirty="0">
                <a:solidFill>
                  <a:srgbClr val="C00000"/>
                </a:solidFill>
                <a:latin typeface="Calibri"/>
                <a:cs typeface="Calibri"/>
              </a:rPr>
              <a:t>common occupation, </a:t>
            </a:r>
            <a:r>
              <a:rPr sz="2400" spc="-5" dirty="0">
                <a:solidFill>
                  <a:srgbClr val="C00000"/>
                </a:solidFill>
                <a:latin typeface="Calibri"/>
                <a:cs typeface="Calibri"/>
              </a:rPr>
              <a:t> social </a:t>
            </a:r>
            <a:r>
              <a:rPr sz="2400" dirty="0">
                <a:solidFill>
                  <a:srgbClr val="C00000"/>
                </a:solidFill>
                <a:latin typeface="Calibri"/>
                <a:cs typeface="Calibri"/>
              </a:rPr>
              <a:t>and </a:t>
            </a:r>
            <a:r>
              <a:rPr sz="2400" spc="-5" dirty="0">
                <a:solidFill>
                  <a:srgbClr val="C00000"/>
                </a:solidFill>
                <a:latin typeface="Calibri"/>
                <a:cs typeface="Calibri"/>
              </a:rPr>
              <a:t>ritual </a:t>
            </a:r>
            <a:r>
              <a:rPr sz="2400" spc="-20" dirty="0">
                <a:solidFill>
                  <a:srgbClr val="C00000"/>
                </a:solidFill>
                <a:latin typeface="Calibri"/>
                <a:cs typeface="Calibri"/>
              </a:rPr>
              <a:t>life </a:t>
            </a:r>
            <a:r>
              <a:rPr sz="2400" dirty="0">
                <a:solidFill>
                  <a:srgbClr val="C00000"/>
                </a:solidFill>
                <a:latin typeface="Calibri"/>
                <a:cs typeface="Calibri"/>
              </a:rPr>
              <a:t>and </a:t>
            </a:r>
            <a:r>
              <a:rPr sz="2400" spc="-10" dirty="0">
                <a:solidFill>
                  <a:srgbClr val="C00000"/>
                </a:solidFill>
                <a:latin typeface="Calibri"/>
                <a:cs typeface="Calibri"/>
              </a:rPr>
              <a:t>common culture </a:t>
            </a:r>
            <a:r>
              <a:rPr sz="2400" dirty="0">
                <a:solidFill>
                  <a:srgbClr val="C00000"/>
                </a:solidFill>
                <a:latin typeface="Calibri"/>
                <a:cs typeface="Calibri"/>
              </a:rPr>
              <a:t>and </a:t>
            </a:r>
            <a:r>
              <a:rPr sz="2400" spc="-5" dirty="0">
                <a:solidFill>
                  <a:srgbClr val="C00000"/>
                </a:solidFill>
                <a:latin typeface="Calibri"/>
                <a:cs typeface="Calibri"/>
              </a:rPr>
              <a:t>whose </a:t>
            </a:r>
            <a:r>
              <a:rPr sz="2400" spc="-10" dirty="0">
                <a:solidFill>
                  <a:srgbClr val="C00000"/>
                </a:solidFill>
                <a:latin typeface="Calibri"/>
                <a:cs typeface="Calibri"/>
              </a:rPr>
              <a:t>members </a:t>
            </a:r>
            <a:r>
              <a:rPr sz="2400" spc="-530" dirty="0">
                <a:solidFill>
                  <a:srgbClr val="C00000"/>
                </a:solidFill>
                <a:latin typeface="Calibri"/>
                <a:cs typeface="Calibri"/>
              </a:rPr>
              <a:t> </a:t>
            </a:r>
            <a:r>
              <a:rPr sz="2400" spc="-15" dirty="0">
                <a:solidFill>
                  <a:srgbClr val="C00000"/>
                </a:solidFill>
                <a:latin typeface="Calibri"/>
                <a:cs typeface="Calibri"/>
              </a:rPr>
              <a:t>are</a:t>
            </a:r>
            <a:r>
              <a:rPr sz="2400" spc="-10" dirty="0">
                <a:solidFill>
                  <a:srgbClr val="C00000"/>
                </a:solidFill>
                <a:latin typeface="Calibri"/>
                <a:cs typeface="Calibri"/>
              </a:rPr>
              <a:t> governed</a:t>
            </a:r>
            <a:r>
              <a:rPr sz="2400" spc="-5" dirty="0">
                <a:solidFill>
                  <a:srgbClr val="C00000"/>
                </a:solidFill>
                <a:latin typeface="Calibri"/>
                <a:cs typeface="Calibri"/>
              </a:rPr>
              <a:t> </a:t>
            </a:r>
            <a:r>
              <a:rPr sz="2400" spc="-10" dirty="0">
                <a:solidFill>
                  <a:srgbClr val="C00000"/>
                </a:solidFill>
                <a:latin typeface="Calibri"/>
                <a:cs typeface="Calibri"/>
              </a:rPr>
              <a:t>by</a:t>
            </a:r>
            <a:r>
              <a:rPr sz="2400" spc="-5" dirty="0">
                <a:solidFill>
                  <a:srgbClr val="C00000"/>
                </a:solidFill>
                <a:latin typeface="Calibri"/>
                <a:cs typeface="Calibri"/>
              </a:rPr>
              <a:t> </a:t>
            </a:r>
            <a:r>
              <a:rPr sz="2400" dirty="0">
                <a:solidFill>
                  <a:srgbClr val="C00000"/>
                </a:solidFill>
                <a:latin typeface="Calibri"/>
                <a:cs typeface="Calibri"/>
              </a:rPr>
              <a:t>the</a:t>
            </a:r>
            <a:r>
              <a:rPr sz="2400" spc="5" dirty="0">
                <a:solidFill>
                  <a:srgbClr val="C00000"/>
                </a:solidFill>
                <a:latin typeface="Calibri"/>
                <a:cs typeface="Calibri"/>
              </a:rPr>
              <a:t> </a:t>
            </a:r>
            <a:r>
              <a:rPr sz="2400" spc="-5" dirty="0">
                <a:solidFill>
                  <a:srgbClr val="C00000"/>
                </a:solidFill>
                <a:latin typeface="Calibri"/>
                <a:cs typeface="Calibri"/>
              </a:rPr>
              <a:t>same</a:t>
            </a:r>
            <a:r>
              <a:rPr sz="2400" dirty="0">
                <a:solidFill>
                  <a:srgbClr val="C00000"/>
                </a:solidFill>
                <a:latin typeface="Calibri"/>
                <a:cs typeface="Calibri"/>
              </a:rPr>
              <a:t> </a:t>
            </a:r>
            <a:r>
              <a:rPr sz="2400" spc="-10" dirty="0">
                <a:solidFill>
                  <a:srgbClr val="C00000"/>
                </a:solidFill>
                <a:latin typeface="Calibri"/>
                <a:cs typeface="Calibri"/>
              </a:rPr>
              <a:t>authoritative</a:t>
            </a:r>
            <a:r>
              <a:rPr sz="2400" spc="-5" dirty="0">
                <a:solidFill>
                  <a:srgbClr val="C00000"/>
                </a:solidFill>
                <a:latin typeface="Calibri"/>
                <a:cs typeface="Calibri"/>
              </a:rPr>
              <a:t> body</a:t>
            </a:r>
            <a:r>
              <a:rPr sz="2400" dirty="0">
                <a:solidFill>
                  <a:srgbClr val="C00000"/>
                </a:solidFill>
                <a:latin typeface="Calibri"/>
                <a:cs typeface="Calibri"/>
              </a:rPr>
              <a:t> </a:t>
            </a:r>
            <a:r>
              <a:rPr sz="2400" dirty="0">
                <a:latin typeface="Calibri"/>
                <a:cs typeface="Calibri"/>
              </a:rPr>
              <a:t>viz</a:t>
            </a:r>
            <a:r>
              <a:rPr sz="2400" spc="5" dirty="0">
                <a:latin typeface="Calibri"/>
                <a:cs typeface="Calibri"/>
              </a:rPr>
              <a:t> </a:t>
            </a:r>
            <a:r>
              <a:rPr sz="2400" spc="-10" dirty="0">
                <a:latin typeface="Calibri"/>
                <a:cs typeface="Calibri"/>
              </a:rPr>
              <a:t>the </a:t>
            </a:r>
            <a:r>
              <a:rPr sz="2400" spc="-5" dirty="0">
                <a:latin typeface="Calibri"/>
                <a:cs typeface="Calibri"/>
              </a:rPr>
              <a:t> </a:t>
            </a:r>
            <a:r>
              <a:rPr sz="2400" spc="-15" dirty="0">
                <a:latin typeface="Calibri"/>
                <a:cs typeface="Calibri"/>
              </a:rPr>
              <a:t>panchayat.</a:t>
            </a:r>
            <a:endParaRPr sz="2400">
              <a:latin typeface="Calibri"/>
              <a:cs typeface="Calibri"/>
            </a:endParaRPr>
          </a:p>
          <a:p>
            <a:pPr>
              <a:lnSpc>
                <a:spcPct val="100000"/>
              </a:lnSpc>
              <a:spcBef>
                <a:spcPts val="5"/>
              </a:spcBef>
              <a:buChar char="•"/>
            </a:pPr>
            <a:endParaRPr sz="3300">
              <a:latin typeface="Calibri"/>
              <a:cs typeface="Calibri"/>
            </a:endParaRPr>
          </a:p>
          <a:p>
            <a:pPr marL="355600" indent="-343535">
              <a:lnSpc>
                <a:spcPct val="100000"/>
              </a:lnSpc>
              <a:buFont typeface="Arial MT"/>
              <a:buChar char="•"/>
              <a:tabLst>
                <a:tab pos="355600" algn="l"/>
                <a:tab pos="356235" algn="l"/>
              </a:tabLst>
            </a:pPr>
            <a:r>
              <a:rPr sz="2400" spc="-15" dirty="0">
                <a:latin typeface="Calibri"/>
                <a:cs typeface="Calibri"/>
              </a:rPr>
              <a:t>“Caste</a:t>
            </a:r>
            <a:r>
              <a:rPr sz="2400" spc="75" dirty="0">
                <a:latin typeface="Calibri"/>
                <a:cs typeface="Calibri"/>
              </a:rPr>
              <a:t> </a:t>
            </a:r>
            <a:r>
              <a:rPr sz="2400" spc="-15" dirty="0">
                <a:latin typeface="Calibri"/>
                <a:cs typeface="Calibri"/>
              </a:rPr>
              <a:t>groups</a:t>
            </a:r>
            <a:r>
              <a:rPr sz="2400" spc="75" dirty="0">
                <a:latin typeface="Calibri"/>
                <a:cs typeface="Calibri"/>
              </a:rPr>
              <a:t> </a:t>
            </a:r>
            <a:r>
              <a:rPr sz="2400" spc="-10" dirty="0">
                <a:latin typeface="Calibri"/>
                <a:cs typeface="Calibri"/>
              </a:rPr>
              <a:t>are</a:t>
            </a:r>
            <a:r>
              <a:rPr sz="2400" spc="85" dirty="0">
                <a:latin typeface="Calibri"/>
                <a:cs typeface="Calibri"/>
              </a:rPr>
              <a:t> </a:t>
            </a:r>
            <a:r>
              <a:rPr sz="2400" spc="-10" dirty="0">
                <a:latin typeface="Calibri"/>
                <a:cs typeface="Calibri"/>
              </a:rPr>
              <a:t>united</a:t>
            </a:r>
            <a:r>
              <a:rPr sz="2400" spc="80" dirty="0">
                <a:latin typeface="Calibri"/>
                <a:cs typeface="Calibri"/>
              </a:rPr>
              <a:t> </a:t>
            </a:r>
            <a:r>
              <a:rPr sz="2400" spc="-15" dirty="0">
                <a:latin typeface="Calibri"/>
                <a:cs typeface="Calibri"/>
              </a:rPr>
              <a:t>into</a:t>
            </a:r>
            <a:r>
              <a:rPr sz="2400" spc="70" dirty="0">
                <a:latin typeface="Calibri"/>
                <a:cs typeface="Calibri"/>
              </a:rPr>
              <a:t> </a:t>
            </a:r>
            <a:r>
              <a:rPr sz="2400" dirty="0">
                <a:latin typeface="Calibri"/>
                <a:cs typeface="Calibri"/>
              </a:rPr>
              <a:t>a</a:t>
            </a:r>
            <a:r>
              <a:rPr sz="2400" spc="70" dirty="0">
                <a:latin typeface="Calibri"/>
                <a:cs typeface="Calibri"/>
              </a:rPr>
              <a:t> </a:t>
            </a:r>
            <a:r>
              <a:rPr sz="2400" spc="-25" dirty="0">
                <a:latin typeface="Calibri"/>
                <a:cs typeface="Calibri"/>
              </a:rPr>
              <a:t>system</a:t>
            </a:r>
            <a:r>
              <a:rPr sz="2400" spc="70" dirty="0">
                <a:latin typeface="Calibri"/>
                <a:cs typeface="Calibri"/>
              </a:rPr>
              <a:t> </a:t>
            </a:r>
            <a:r>
              <a:rPr sz="2400" spc="-10" dirty="0">
                <a:latin typeface="Calibri"/>
                <a:cs typeface="Calibri"/>
              </a:rPr>
              <a:t>through</a:t>
            </a:r>
            <a:r>
              <a:rPr sz="2400" spc="65" dirty="0">
                <a:latin typeface="Calibri"/>
                <a:cs typeface="Calibri"/>
              </a:rPr>
              <a:t> </a:t>
            </a:r>
            <a:r>
              <a:rPr sz="2400" spc="-10" dirty="0">
                <a:latin typeface="Calibri"/>
                <a:cs typeface="Calibri"/>
              </a:rPr>
              <a:t>two</a:t>
            </a:r>
            <a:r>
              <a:rPr sz="2400" spc="75" dirty="0">
                <a:latin typeface="Calibri"/>
                <a:cs typeface="Calibri"/>
              </a:rPr>
              <a:t> </a:t>
            </a:r>
            <a:r>
              <a:rPr sz="2400" spc="-5" dirty="0">
                <a:latin typeface="Calibri"/>
                <a:cs typeface="Calibri"/>
              </a:rPr>
              <a:t>principles</a:t>
            </a:r>
            <a:endParaRPr sz="2400">
              <a:latin typeface="Calibri"/>
              <a:cs typeface="Calibri"/>
            </a:endParaRPr>
          </a:p>
          <a:p>
            <a:pPr marL="355600">
              <a:lnSpc>
                <a:spcPct val="100000"/>
              </a:lnSpc>
              <a:spcBef>
                <a:spcPts val="5"/>
              </a:spcBef>
            </a:pPr>
            <a:r>
              <a:rPr sz="2400" spc="-5" dirty="0">
                <a:latin typeface="Calibri"/>
                <a:cs typeface="Calibri"/>
              </a:rPr>
              <a:t>of</a:t>
            </a:r>
            <a:r>
              <a:rPr sz="2400" spc="-15" dirty="0">
                <a:latin typeface="Calibri"/>
                <a:cs typeface="Calibri"/>
              </a:rPr>
              <a:t> </a:t>
            </a:r>
            <a:r>
              <a:rPr sz="2400" spc="-15" dirty="0">
                <a:solidFill>
                  <a:srgbClr val="FF0000"/>
                </a:solidFill>
                <a:latin typeface="Calibri"/>
                <a:cs typeface="Calibri"/>
              </a:rPr>
              <a:t>segregation</a:t>
            </a:r>
            <a:r>
              <a:rPr sz="2400" spc="-10" dirty="0">
                <a:solidFill>
                  <a:srgbClr val="FF0000"/>
                </a:solidFill>
                <a:latin typeface="Calibri"/>
                <a:cs typeface="Calibri"/>
              </a:rPr>
              <a:t> </a:t>
            </a:r>
            <a:r>
              <a:rPr sz="2400" dirty="0">
                <a:solidFill>
                  <a:srgbClr val="FF0000"/>
                </a:solidFill>
                <a:latin typeface="Calibri"/>
                <a:cs typeface="Calibri"/>
              </a:rPr>
              <a:t>and</a:t>
            </a:r>
            <a:r>
              <a:rPr sz="2400" spc="-10" dirty="0">
                <a:solidFill>
                  <a:srgbClr val="FF0000"/>
                </a:solidFill>
                <a:latin typeface="Calibri"/>
                <a:cs typeface="Calibri"/>
              </a:rPr>
              <a:t> </a:t>
            </a:r>
            <a:r>
              <a:rPr sz="2400" spc="-45" dirty="0">
                <a:solidFill>
                  <a:srgbClr val="FF0000"/>
                </a:solidFill>
                <a:latin typeface="Calibri"/>
                <a:cs typeface="Calibri"/>
              </a:rPr>
              <a:t>hierarchy</a:t>
            </a:r>
            <a:r>
              <a:rPr sz="2400" spc="-45" dirty="0">
                <a:latin typeface="Calibri"/>
                <a:cs typeface="Calibri"/>
              </a:rPr>
              <a:t>.”</a:t>
            </a:r>
            <a:r>
              <a:rPr sz="2400" spc="-15" dirty="0">
                <a:latin typeface="Calibri"/>
                <a:cs typeface="Calibri"/>
              </a:rPr>
              <a:t> </a:t>
            </a:r>
            <a:r>
              <a:rPr sz="2400" spc="-95" dirty="0">
                <a:latin typeface="Calibri"/>
                <a:cs typeface="Calibri"/>
              </a:rPr>
              <a:t>F.G</a:t>
            </a:r>
            <a:r>
              <a:rPr sz="2400" spc="-25" dirty="0">
                <a:latin typeface="Calibri"/>
                <a:cs typeface="Calibri"/>
              </a:rPr>
              <a:t> </a:t>
            </a:r>
            <a:r>
              <a:rPr sz="2400" dirty="0">
                <a:latin typeface="Calibri"/>
                <a:cs typeface="Calibri"/>
              </a:rPr>
              <a:t>Bailey</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5917" y="275336"/>
            <a:ext cx="1310640" cy="635000"/>
          </a:xfrm>
          <a:prstGeom prst="rect">
            <a:avLst/>
          </a:prstGeom>
        </p:spPr>
        <p:txBody>
          <a:bodyPr vert="horz" wrap="square" lIns="0" tIns="12065" rIns="0" bIns="0" rtlCol="0">
            <a:spAutoFit/>
          </a:bodyPr>
          <a:lstStyle/>
          <a:p>
            <a:pPr marL="12700">
              <a:lnSpc>
                <a:spcPct val="100000"/>
              </a:lnSpc>
              <a:spcBef>
                <a:spcPts val="95"/>
              </a:spcBef>
            </a:pPr>
            <a:r>
              <a:rPr sz="4000" spc="-10" dirty="0"/>
              <a:t>Origin</a:t>
            </a:r>
            <a:endParaRPr sz="4000"/>
          </a:p>
        </p:txBody>
      </p:sp>
      <p:pic>
        <p:nvPicPr>
          <p:cNvPr id="3" name="object 3"/>
          <p:cNvPicPr/>
          <p:nvPr/>
        </p:nvPicPr>
        <p:blipFill>
          <a:blip r:embed="rId2" cstate="print"/>
          <a:stretch>
            <a:fillRect/>
          </a:stretch>
        </p:blipFill>
        <p:spPr>
          <a:xfrm>
            <a:off x="914400" y="1066800"/>
            <a:ext cx="7072883" cy="1828800"/>
          </a:xfrm>
          <a:prstGeom prst="rect">
            <a:avLst/>
          </a:prstGeom>
        </p:spPr>
      </p:pic>
      <p:sp>
        <p:nvSpPr>
          <p:cNvPr id="4" name="object 4"/>
          <p:cNvSpPr txBox="1"/>
          <p:nvPr/>
        </p:nvSpPr>
        <p:spPr>
          <a:xfrm>
            <a:off x="459740" y="2959735"/>
            <a:ext cx="8225155" cy="3088640"/>
          </a:xfrm>
          <a:prstGeom prst="rect">
            <a:avLst/>
          </a:prstGeom>
        </p:spPr>
        <p:txBody>
          <a:bodyPr vert="horz" wrap="square" lIns="0" tIns="13335" rIns="0" bIns="0" rtlCol="0">
            <a:spAutoFit/>
          </a:bodyPr>
          <a:lstStyle/>
          <a:p>
            <a:pPr marL="187960" indent="-175260" algn="just">
              <a:lnSpc>
                <a:spcPct val="100000"/>
              </a:lnSpc>
              <a:spcBef>
                <a:spcPts val="105"/>
              </a:spcBef>
              <a:buSzPct val="120000"/>
              <a:buFont typeface="Arial MT"/>
              <a:buChar char="•"/>
              <a:tabLst>
                <a:tab pos="187960" algn="l"/>
              </a:tabLst>
            </a:pPr>
            <a:r>
              <a:rPr sz="2000" spc="-5" dirty="0">
                <a:latin typeface="Calibri"/>
                <a:cs typeface="Calibri"/>
              </a:rPr>
              <a:t>Indo-European-speaking</a:t>
            </a:r>
            <a:r>
              <a:rPr sz="2000" spc="405" dirty="0">
                <a:latin typeface="Calibri"/>
                <a:cs typeface="Calibri"/>
              </a:rPr>
              <a:t> </a:t>
            </a:r>
            <a:r>
              <a:rPr sz="2000" spc="-5" dirty="0">
                <a:latin typeface="Calibri"/>
                <a:cs typeface="Calibri"/>
              </a:rPr>
              <a:t>people</a:t>
            </a:r>
            <a:r>
              <a:rPr sz="2000" spc="390" dirty="0">
                <a:latin typeface="Calibri"/>
                <a:cs typeface="Calibri"/>
              </a:rPr>
              <a:t> </a:t>
            </a:r>
            <a:r>
              <a:rPr sz="2000" spc="-15" dirty="0">
                <a:latin typeface="Calibri"/>
                <a:cs typeface="Calibri"/>
              </a:rPr>
              <a:t>from</a:t>
            </a:r>
            <a:r>
              <a:rPr sz="2000" spc="385" dirty="0">
                <a:latin typeface="Calibri"/>
                <a:cs typeface="Calibri"/>
              </a:rPr>
              <a:t> </a:t>
            </a:r>
            <a:r>
              <a:rPr sz="2000" spc="-30" dirty="0">
                <a:solidFill>
                  <a:srgbClr val="C00000"/>
                </a:solidFill>
                <a:latin typeface="Calibri"/>
                <a:cs typeface="Calibri"/>
              </a:rPr>
              <a:t>West  </a:t>
            </a:r>
            <a:r>
              <a:rPr sz="2000" spc="-10" dirty="0">
                <a:solidFill>
                  <a:srgbClr val="C00000"/>
                </a:solidFill>
                <a:latin typeface="Calibri"/>
                <a:cs typeface="Calibri"/>
              </a:rPr>
              <a:t>Eurasia</a:t>
            </a:r>
            <a:r>
              <a:rPr sz="2000" spc="395" dirty="0">
                <a:solidFill>
                  <a:srgbClr val="C00000"/>
                </a:solidFill>
                <a:latin typeface="Calibri"/>
                <a:cs typeface="Calibri"/>
              </a:rPr>
              <a:t> </a:t>
            </a:r>
            <a:r>
              <a:rPr sz="2000" spc="-10" dirty="0">
                <a:solidFill>
                  <a:srgbClr val="C00000"/>
                </a:solidFill>
                <a:latin typeface="Calibri"/>
                <a:cs typeface="Calibri"/>
              </a:rPr>
              <a:t>entered</a:t>
            </a:r>
            <a:r>
              <a:rPr sz="2000" spc="390" dirty="0">
                <a:solidFill>
                  <a:srgbClr val="C00000"/>
                </a:solidFill>
                <a:latin typeface="Calibri"/>
                <a:cs typeface="Calibri"/>
              </a:rPr>
              <a:t> </a:t>
            </a:r>
            <a:r>
              <a:rPr sz="2000" dirty="0">
                <a:solidFill>
                  <a:srgbClr val="C00000"/>
                </a:solidFill>
                <a:latin typeface="Calibri"/>
                <a:cs typeface="Calibri"/>
              </a:rPr>
              <a:t>India</a:t>
            </a:r>
            <a:r>
              <a:rPr sz="2000" spc="385" dirty="0">
                <a:solidFill>
                  <a:srgbClr val="C00000"/>
                </a:solidFill>
                <a:latin typeface="Calibri"/>
                <a:cs typeface="Calibri"/>
              </a:rPr>
              <a:t> </a:t>
            </a:r>
            <a:r>
              <a:rPr sz="2000" spc="-15" dirty="0">
                <a:solidFill>
                  <a:srgbClr val="C00000"/>
                </a:solidFill>
                <a:latin typeface="Calibri"/>
                <a:cs typeface="Calibri"/>
              </a:rPr>
              <a:t>from</a:t>
            </a:r>
            <a:r>
              <a:rPr sz="2000" spc="385" dirty="0">
                <a:solidFill>
                  <a:srgbClr val="C00000"/>
                </a:solidFill>
                <a:latin typeface="Calibri"/>
                <a:cs typeface="Calibri"/>
              </a:rPr>
              <a:t> </a:t>
            </a:r>
            <a:r>
              <a:rPr sz="2000" dirty="0">
                <a:solidFill>
                  <a:srgbClr val="C00000"/>
                </a:solidFill>
                <a:latin typeface="Calibri"/>
                <a:cs typeface="Calibri"/>
              </a:rPr>
              <a:t>the</a:t>
            </a:r>
            <a:endParaRPr sz="2000">
              <a:latin typeface="Calibri"/>
              <a:cs typeface="Calibri"/>
            </a:endParaRPr>
          </a:p>
          <a:p>
            <a:pPr marL="12700">
              <a:lnSpc>
                <a:spcPct val="100000"/>
              </a:lnSpc>
              <a:spcBef>
                <a:spcPts val="105"/>
              </a:spcBef>
            </a:pPr>
            <a:r>
              <a:rPr sz="2000" spc="-10" dirty="0">
                <a:solidFill>
                  <a:srgbClr val="C00000"/>
                </a:solidFill>
                <a:latin typeface="Calibri"/>
                <a:cs typeface="Calibri"/>
              </a:rPr>
              <a:t>Northwest</a:t>
            </a:r>
            <a:r>
              <a:rPr sz="2000" spc="-20" dirty="0">
                <a:solidFill>
                  <a:srgbClr val="C00000"/>
                </a:solidFill>
                <a:latin typeface="Calibri"/>
                <a:cs typeface="Calibri"/>
              </a:rPr>
              <a:t> </a:t>
            </a:r>
            <a:r>
              <a:rPr sz="2000" dirty="0">
                <a:solidFill>
                  <a:srgbClr val="C00000"/>
                </a:solidFill>
                <a:latin typeface="Calibri"/>
                <a:cs typeface="Calibri"/>
              </a:rPr>
              <a:t>and</a:t>
            </a:r>
            <a:r>
              <a:rPr sz="2000" spc="-10" dirty="0">
                <a:solidFill>
                  <a:srgbClr val="C00000"/>
                </a:solidFill>
                <a:latin typeface="Calibri"/>
                <a:cs typeface="Calibri"/>
              </a:rPr>
              <a:t> </a:t>
            </a:r>
            <a:r>
              <a:rPr sz="2000" spc="-5" dirty="0">
                <a:solidFill>
                  <a:srgbClr val="C00000"/>
                </a:solidFill>
                <a:latin typeface="Calibri"/>
                <a:cs typeface="Calibri"/>
              </a:rPr>
              <a:t>diffused</a:t>
            </a:r>
            <a:r>
              <a:rPr sz="2000" dirty="0">
                <a:solidFill>
                  <a:srgbClr val="C00000"/>
                </a:solidFill>
                <a:latin typeface="Calibri"/>
                <a:cs typeface="Calibri"/>
              </a:rPr>
              <a:t> </a:t>
            </a:r>
            <a:r>
              <a:rPr sz="2000" spc="-5" dirty="0">
                <a:solidFill>
                  <a:srgbClr val="C00000"/>
                </a:solidFill>
                <a:latin typeface="Calibri"/>
                <a:cs typeface="Calibri"/>
              </a:rPr>
              <a:t>throughout</a:t>
            </a:r>
            <a:r>
              <a:rPr sz="2000" spc="-40" dirty="0">
                <a:solidFill>
                  <a:srgbClr val="C00000"/>
                </a:solidFill>
                <a:latin typeface="Calibri"/>
                <a:cs typeface="Calibri"/>
              </a:rPr>
              <a:t> </a:t>
            </a:r>
            <a:r>
              <a:rPr sz="2000" dirty="0">
                <a:solidFill>
                  <a:srgbClr val="C00000"/>
                </a:solidFill>
                <a:latin typeface="Calibri"/>
                <a:cs typeface="Calibri"/>
              </a:rPr>
              <a:t>the</a:t>
            </a:r>
            <a:r>
              <a:rPr sz="2000" spc="5" dirty="0">
                <a:solidFill>
                  <a:srgbClr val="C00000"/>
                </a:solidFill>
                <a:latin typeface="Calibri"/>
                <a:cs typeface="Calibri"/>
              </a:rPr>
              <a:t> </a:t>
            </a:r>
            <a:r>
              <a:rPr sz="2000" spc="-5" dirty="0">
                <a:solidFill>
                  <a:srgbClr val="C00000"/>
                </a:solidFill>
                <a:latin typeface="Calibri"/>
                <a:cs typeface="Calibri"/>
              </a:rPr>
              <a:t>subcontinent</a:t>
            </a:r>
            <a:r>
              <a:rPr sz="2000" spc="-5" dirty="0">
                <a:latin typeface="Calibri"/>
                <a:cs typeface="Calibri"/>
              </a:rPr>
              <a:t>.</a:t>
            </a:r>
            <a:endParaRPr sz="2000">
              <a:latin typeface="Calibri"/>
              <a:cs typeface="Calibri"/>
            </a:endParaRPr>
          </a:p>
          <a:p>
            <a:pPr>
              <a:lnSpc>
                <a:spcPct val="100000"/>
              </a:lnSpc>
              <a:spcBef>
                <a:spcPts val="20"/>
              </a:spcBef>
            </a:pPr>
            <a:endParaRPr sz="1950">
              <a:latin typeface="Calibri"/>
              <a:cs typeface="Calibri"/>
            </a:endParaRPr>
          </a:p>
          <a:p>
            <a:pPr marL="12700" marR="5080" algn="just">
              <a:lnSpc>
                <a:spcPct val="100000"/>
              </a:lnSpc>
              <a:buFont typeface="Arial MT"/>
              <a:buChar char="•"/>
              <a:tabLst>
                <a:tab pos="159385" algn="l"/>
              </a:tabLst>
            </a:pPr>
            <a:r>
              <a:rPr sz="2000" spc="-5" dirty="0">
                <a:latin typeface="Calibri"/>
                <a:cs typeface="Calibri"/>
              </a:rPr>
              <a:t>They</a:t>
            </a:r>
            <a:r>
              <a:rPr sz="2000" dirty="0">
                <a:latin typeface="Calibri"/>
                <a:cs typeface="Calibri"/>
              </a:rPr>
              <a:t> </a:t>
            </a:r>
            <a:r>
              <a:rPr sz="2000" spc="-5" dirty="0">
                <a:latin typeface="Calibri"/>
                <a:cs typeface="Calibri"/>
              </a:rPr>
              <a:t>purportedly</a:t>
            </a:r>
            <a:r>
              <a:rPr sz="2000" dirty="0">
                <a:latin typeface="Calibri"/>
                <a:cs typeface="Calibri"/>
              </a:rPr>
              <a:t> </a:t>
            </a:r>
            <a:r>
              <a:rPr sz="2000" spc="-15" dirty="0">
                <a:latin typeface="Calibri"/>
                <a:cs typeface="Calibri"/>
              </a:rPr>
              <a:t>admixed</a:t>
            </a:r>
            <a:r>
              <a:rPr sz="2000" spc="-10" dirty="0">
                <a:latin typeface="Calibri"/>
                <a:cs typeface="Calibri"/>
              </a:rPr>
              <a:t> </a:t>
            </a:r>
            <a:r>
              <a:rPr sz="2000" spc="-5" dirty="0">
                <a:latin typeface="Calibri"/>
                <a:cs typeface="Calibri"/>
              </a:rPr>
              <a:t>with</a:t>
            </a:r>
            <a:r>
              <a:rPr sz="2000" dirty="0">
                <a:latin typeface="Calibri"/>
                <a:cs typeface="Calibri"/>
              </a:rPr>
              <a:t> </a:t>
            </a:r>
            <a:r>
              <a:rPr sz="2000" spc="-5" dirty="0">
                <a:latin typeface="Calibri"/>
                <a:cs typeface="Calibri"/>
              </a:rPr>
              <a:t>or</a:t>
            </a:r>
            <a:r>
              <a:rPr sz="2000" dirty="0">
                <a:latin typeface="Calibri"/>
                <a:cs typeface="Calibri"/>
              </a:rPr>
              <a:t> displaced</a:t>
            </a:r>
            <a:r>
              <a:rPr sz="2000" spc="5" dirty="0">
                <a:latin typeface="Calibri"/>
                <a:cs typeface="Calibri"/>
              </a:rPr>
              <a:t> </a:t>
            </a:r>
            <a:r>
              <a:rPr sz="2000" spc="-5" dirty="0">
                <a:latin typeface="Calibri"/>
                <a:cs typeface="Calibri"/>
              </a:rPr>
              <a:t>indigenous</a:t>
            </a:r>
            <a:r>
              <a:rPr sz="2000" dirty="0">
                <a:latin typeface="Calibri"/>
                <a:cs typeface="Calibri"/>
              </a:rPr>
              <a:t> </a:t>
            </a:r>
            <a:r>
              <a:rPr sz="2000" spc="-10" dirty="0">
                <a:latin typeface="Calibri"/>
                <a:cs typeface="Calibri"/>
              </a:rPr>
              <a:t>Dravidic-speaking </a:t>
            </a:r>
            <a:r>
              <a:rPr sz="2000" spc="-5" dirty="0">
                <a:latin typeface="Calibri"/>
                <a:cs typeface="Calibri"/>
              </a:rPr>
              <a:t> populations. Subsequently they </a:t>
            </a:r>
            <a:r>
              <a:rPr sz="2000" spc="-20" dirty="0">
                <a:latin typeface="Calibri"/>
                <a:cs typeface="Calibri"/>
              </a:rPr>
              <a:t>may have </a:t>
            </a:r>
            <a:r>
              <a:rPr sz="2000" spc="-5" dirty="0">
                <a:solidFill>
                  <a:srgbClr val="C00000"/>
                </a:solidFill>
                <a:latin typeface="Calibri"/>
                <a:cs typeface="Calibri"/>
              </a:rPr>
              <a:t>established the Hindu </a:t>
            </a:r>
            <a:r>
              <a:rPr sz="2000" spc="-15" dirty="0">
                <a:solidFill>
                  <a:srgbClr val="C00000"/>
                </a:solidFill>
                <a:latin typeface="Calibri"/>
                <a:cs typeface="Calibri"/>
              </a:rPr>
              <a:t>caste </a:t>
            </a:r>
            <a:r>
              <a:rPr sz="2000" spc="-20" dirty="0">
                <a:solidFill>
                  <a:srgbClr val="C00000"/>
                </a:solidFill>
                <a:latin typeface="Calibri"/>
                <a:cs typeface="Calibri"/>
              </a:rPr>
              <a:t>system </a:t>
            </a:r>
            <a:r>
              <a:rPr sz="2000" spc="-15" dirty="0">
                <a:solidFill>
                  <a:srgbClr val="C00000"/>
                </a:solidFill>
                <a:latin typeface="Calibri"/>
                <a:cs typeface="Calibri"/>
              </a:rPr>
              <a:t> </a:t>
            </a:r>
            <a:r>
              <a:rPr sz="2000" dirty="0">
                <a:solidFill>
                  <a:srgbClr val="C00000"/>
                </a:solidFill>
                <a:latin typeface="Calibri"/>
                <a:cs typeface="Calibri"/>
              </a:rPr>
              <a:t>and </a:t>
            </a:r>
            <a:r>
              <a:rPr sz="2000" spc="-5" dirty="0">
                <a:solidFill>
                  <a:srgbClr val="C00000"/>
                </a:solidFill>
                <a:latin typeface="Calibri"/>
                <a:cs typeface="Calibri"/>
              </a:rPr>
              <a:t>placed</a:t>
            </a:r>
            <a:r>
              <a:rPr sz="2000" dirty="0">
                <a:solidFill>
                  <a:srgbClr val="C00000"/>
                </a:solidFill>
                <a:latin typeface="Calibri"/>
                <a:cs typeface="Calibri"/>
              </a:rPr>
              <a:t> </a:t>
            </a:r>
            <a:r>
              <a:rPr sz="2000" spc="-5" dirty="0">
                <a:solidFill>
                  <a:srgbClr val="C00000"/>
                </a:solidFill>
                <a:latin typeface="Calibri"/>
                <a:cs typeface="Calibri"/>
              </a:rPr>
              <a:t>themselves</a:t>
            </a:r>
            <a:r>
              <a:rPr sz="2000" spc="35" dirty="0">
                <a:solidFill>
                  <a:srgbClr val="C00000"/>
                </a:solidFill>
                <a:latin typeface="Calibri"/>
                <a:cs typeface="Calibri"/>
              </a:rPr>
              <a:t> </a:t>
            </a:r>
            <a:r>
              <a:rPr sz="2000" spc="-5" dirty="0">
                <a:solidFill>
                  <a:srgbClr val="C00000"/>
                </a:solidFill>
                <a:latin typeface="Calibri"/>
                <a:cs typeface="Calibri"/>
              </a:rPr>
              <a:t>primarily</a:t>
            </a:r>
            <a:r>
              <a:rPr sz="2000" spc="20" dirty="0">
                <a:solidFill>
                  <a:srgbClr val="C00000"/>
                </a:solidFill>
                <a:latin typeface="Calibri"/>
                <a:cs typeface="Calibri"/>
              </a:rPr>
              <a:t> </a:t>
            </a:r>
            <a:r>
              <a:rPr sz="2000" spc="-5" dirty="0">
                <a:solidFill>
                  <a:srgbClr val="C00000"/>
                </a:solidFill>
                <a:latin typeface="Calibri"/>
                <a:cs typeface="Calibri"/>
              </a:rPr>
              <a:t>in </a:t>
            </a:r>
            <a:r>
              <a:rPr sz="2000" spc="-10" dirty="0">
                <a:solidFill>
                  <a:srgbClr val="C00000"/>
                </a:solidFill>
                <a:latin typeface="Calibri"/>
                <a:cs typeface="Calibri"/>
              </a:rPr>
              <a:t>castes</a:t>
            </a:r>
            <a:r>
              <a:rPr sz="2000" spc="25" dirty="0">
                <a:solidFill>
                  <a:srgbClr val="C00000"/>
                </a:solidFill>
                <a:latin typeface="Calibri"/>
                <a:cs typeface="Calibri"/>
              </a:rPr>
              <a:t> </a:t>
            </a:r>
            <a:r>
              <a:rPr sz="2000" spc="-5" dirty="0">
                <a:solidFill>
                  <a:srgbClr val="C00000"/>
                </a:solidFill>
                <a:latin typeface="Calibri"/>
                <a:cs typeface="Calibri"/>
              </a:rPr>
              <a:t>of</a:t>
            </a:r>
            <a:r>
              <a:rPr sz="2000" spc="-10" dirty="0">
                <a:solidFill>
                  <a:srgbClr val="C00000"/>
                </a:solidFill>
                <a:latin typeface="Calibri"/>
                <a:cs typeface="Calibri"/>
              </a:rPr>
              <a:t> </a:t>
            </a:r>
            <a:r>
              <a:rPr sz="2000" spc="-5" dirty="0">
                <a:solidFill>
                  <a:srgbClr val="C00000"/>
                </a:solidFill>
                <a:latin typeface="Calibri"/>
                <a:cs typeface="Calibri"/>
              </a:rPr>
              <a:t>higher</a:t>
            </a:r>
            <a:r>
              <a:rPr sz="2000" spc="-20" dirty="0">
                <a:solidFill>
                  <a:srgbClr val="C00000"/>
                </a:solidFill>
                <a:latin typeface="Calibri"/>
                <a:cs typeface="Calibri"/>
              </a:rPr>
              <a:t> </a:t>
            </a:r>
            <a:r>
              <a:rPr sz="2000" spc="-10" dirty="0">
                <a:solidFill>
                  <a:srgbClr val="C00000"/>
                </a:solidFill>
                <a:latin typeface="Calibri"/>
                <a:cs typeface="Calibri"/>
              </a:rPr>
              <a:t>rank</a:t>
            </a:r>
            <a:endParaRPr sz="2000">
              <a:latin typeface="Calibri"/>
              <a:cs typeface="Calibri"/>
            </a:endParaRPr>
          </a:p>
          <a:p>
            <a:pPr>
              <a:lnSpc>
                <a:spcPct val="100000"/>
              </a:lnSpc>
              <a:spcBef>
                <a:spcPts val="25"/>
              </a:spcBef>
              <a:buChar char="•"/>
            </a:pPr>
            <a:endParaRPr sz="1950">
              <a:latin typeface="Calibri"/>
              <a:cs typeface="Calibri"/>
            </a:endParaRPr>
          </a:p>
          <a:p>
            <a:pPr marL="12700" marR="5715" algn="just">
              <a:lnSpc>
                <a:spcPct val="100000"/>
              </a:lnSpc>
              <a:buSzPct val="95000"/>
              <a:buFont typeface="Arial MT"/>
              <a:buChar char="•"/>
              <a:tabLst>
                <a:tab pos="102870" algn="l"/>
              </a:tabLst>
            </a:pPr>
            <a:r>
              <a:rPr sz="2000" spc="-5" dirty="0">
                <a:latin typeface="Calibri"/>
                <a:cs typeface="Calibri"/>
              </a:rPr>
              <a:t>The </a:t>
            </a:r>
            <a:r>
              <a:rPr sz="2000" spc="-20" dirty="0">
                <a:latin typeface="Calibri"/>
                <a:cs typeface="Calibri"/>
              </a:rPr>
              <a:t>word </a:t>
            </a:r>
            <a:r>
              <a:rPr sz="2000" spc="-15" dirty="0">
                <a:latin typeface="Calibri"/>
                <a:cs typeface="Calibri"/>
              </a:rPr>
              <a:t>caste </a:t>
            </a:r>
            <a:r>
              <a:rPr sz="2000" spc="-5" dirty="0">
                <a:latin typeface="Calibri"/>
                <a:cs typeface="Calibri"/>
              </a:rPr>
              <a:t>also </a:t>
            </a:r>
            <a:r>
              <a:rPr sz="2000" dirty="0">
                <a:latin typeface="Calibri"/>
                <a:cs typeface="Calibri"/>
              </a:rPr>
              <a:t>signifies </a:t>
            </a:r>
            <a:r>
              <a:rPr sz="2000" spc="-10" dirty="0">
                <a:latin typeface="Calibri"/>
                <a:cs typeface="Calibri"/>
              </a:rPr>
              <a:t>race </a:t>
            </a:r>
            <a:r>
              <a:rPr sz="2000" spc="-5" dirty="0">
                <a:latin typeface="Calibri"/>
                <a:cs typeface="Calibri"/>
              </a:rPr>
              <a:t>or </a:t>
            </a:r>
            <a:r>
              <a:rPr sz="2000" dirty="0">
                <a:latin typeface="Calibri"/>
                <a:cs typeface="Calibri"/>
              </a:rPr>
              <a:t>kind. </a:t>
            </a:r>
            <a:r>
              <a:rPr sz="2000" spc="-10" dirty="0">
                <a:latin typeface="Calibri"/>
                <a:cs typeface="Calibri"/>
              </a:rPr>
              <a:t>The </a:t>
            </a:r>
            <a:r>
              <a:rPr sz="2000" spc="-5" dirty="0">
                <a:latin typeface="Calibri"/>
                <a:cs typeface="Calibri"/>
              </a:rPr>
              <a:t>Sanskrit </a:t>
            </a:r>
            <a:r>
              <a:rPr sz="2000" spc="-20" dirty="0">
                <a:latin typeface="Calibri"/>
                <a:cs typeface="Calibri"/>
              </a:rPr>
              <a:t>word </a:t>
            </a:r>
            <a:r>
              <a:rPr sz="2000" spc="-15" dirty="0">
                <a:latin typeface="Calibri"/>
                <a:cs typeface="Calibri"/>
              </a:rPr>
              <a:t>for </a:t>
            </a:r>
            <a:r>
              <a:rPr sz="2000" spc="-15" dirty="0">
                <a:solidFill>
                  <a:srgbClr val="C00000"/>
                </a:solidFill>
                <a:latin typeface="Calibri"/>
                <a:cs typeface="Calibri"/>
              </a:rPr>
              <a:t>caste </a:t>
            </a:r>
            <a:r>
              <a:rPr sz="2000" spc="-5" dirty="0">
                <a:solidFill>
                  <a:srgbClr val="C00000"/>
                </a:solidFill>
                <a:latin typeface="Calibri"/>
                <a:cs typeface="Calibri"/>
              </a:rPr>
              <a:t>is </a:t>
            </a:r>
            <a:r>
              <a:rPr sz="2000" spc="-20" dirty="0">
                <a:solidFill>
                  <a:srgbClr val="C00000"/>
                </a:solidFill>
                <a:latin typeface="Calibri"/>
                <a:cs typeface="Calibri"/>
              </a:rPr>
              <a:t>Varna </a:t>
            </a:r>
            <a:r>
              <a:rPr sz="2000" spc="-15" dirty="0">
                <a:solidFill>
                  <a:srgbClr val="C00000"/>
                </a:solidFill>
                <a:latin typeface="Calibri"/>
                <a:cs typeface="Calibri"/>
              </a:rPr>
              <a:t> </a:t>
            </a:r>
            <a:r>
              <a:rPr sz="2000" spc="-5" dirty="0">
                <a:solidFill>
                  <a:srgbClr val="C00000"/>
                </a:solidFill>
                <a:latin typeface="Calibri"/>
                <a:cs typeface="Calibri"/>
              </a:rPr>
              <a:t>that </a:t>
            </a:r>
            <a:r>
              <a:rPr sz="2000" dirty="0">
                <a:solidFill>
                  <a:srgbClr val="C00000"/>
                </a:solidFill>
                <a:latin typeface="Calibri"/>
                <a:cs typeface="Calibri"/>
              </a:rPr>
              <a:t>means </a:t>
            </a:r>
            <a:r>
              <a:rPr sz="2000" spc="-40" dirty="0">
                <a:solidFill>
                  <a:srgbClr val="C00000"/>
                </a:solidFill>
                <a:latin typeface="Calibri"/>
                <a:cs typeface="Calibri"/>
              </a:rPr>
              <a:t>color</a:t>
            </a:r>
            <a:r>
              <a:rPr sz="2000" spc="-40" dirty="0">
                <a:latin typeface="Calibri"/>
                <a:cs typeface="Calibri"/>
              </a:rPr>
              <a:t>.</a:t>
            </a:r>
            <a:r>
              <a:rPr sz="2000" spc="370" dirty="0">
                <a:latin typeface="Calibri"/>
                <a:cs typeface="Calibri"/>
              </a:rPr>
              <a:t> </a:t>
            </a:r>
            <a:r>
              <a:rPr sz="2000" spc="-5" dirty="0">
                <a:latin typeface="Calibri"/>
                <a:cs typeface="Calibri"/>
              </a:rPr>
              <a:t>The </a:t>
            </a:r>
            <a:r>
              <a:rPr sz="2000" spc="-10" dirty="0">
                <a:latin typeface="Calibri"/>
                <a:cs typeface="Calibri"/>
              </a:rPr>
              <a:t>caste </a:t>
            </a:r>
            <a:r>
              <a:rPr sz="2000" spc="-20" dirty="0">
                <a:latin typeface="Calibri"/>
                <a:cs typeface="Calibri"/>
              </a:rPr>
              <a:t>system </a:t>
            </a:r>
            <a:r>
              <a:rPr sz="2000" spc="-5" dirty="0">
                <a:latin typeface="Calibri"/>
                <a:cs typeface="Calibri"/>
              </a:rPr>
              <a:t>in India is </a:t>
            </a:r>
            <a:r>
              <a:rPr sz="2000" dirty="0">
                <a:latin typeface="Calibri"/>
                <a:cs typeface="Calibri"/>
              </a:rPr>
              <a:t>an </a:t>
            </a:r>
            <a:r>
              <a:rPr sz="2000" spc="-10" dirty="0">
                <a:latin typeface="Calibri"/>
                <a:cs typeface="Calibri"/>
              </a:rPr>
              <a:t>important </a:t>
            </a:r>
            <a:r>
              <a:rPr sz="2000" spc="-5" dirty="0">
                <a:latin typeface="Calibri"/>
                <a:cs typeface="Calibri"/>
              </a:rPr>
              <a:t>part of ancient </a:t>
            </a:r>
            <a:r>
              <a:rPr sz="2000" dirty="0">
                <a:latin typeface="Calibri"/>
                <a:cs typeface="Calibri"/>
              </a:rPr>
              <a:t> </a:t>
            </a:r>
            <a:r>
              <a:rPr sz="2000" spc="-5" dirty="0">
                <a:latin typeface="Calibri"/>
                <a:cs typeface="Calibri"/>
              </a:rPr>
              <a:t>Hindu</a:t>
            </a:r>
            <a:r>
              <a:rPr sz="2000" spc="-10" dirty="0">
                <a:latin typeface="Calibri"/>
                <a:cs typeface="Calibri"/>
              </a:rPr>
              <a:t> </a:t>
            </a:r>
            <a:r>
              <a:rPr sz="2000" spc="-5" dirty="0">
                <a:latin typeface="Calibri"/>
                <a:cs typeface="Calibri"/>
              </a:rPr>
              <a:t>tradition</a:t>
            </a:r>
            <a:r>
              <a:rPr sz="2000" spc="-15" dirty="0">
                <a:latin typeface="Calibri"/>
                <a:cs typeface="Calibri"/>
              </a:rPr>
              <a:t> </a:t>
            </a:r>
            <a:r>
              <a:rPr sz="2000" dirty="0">
                <a:latin typeface="Calibri"/>
                <a:cs typeface="Calibri"/>
              </a:rPr>
              <a:t>and</a:t>
            </a:r>
            <a:r>
              <a:rPr sz="2000" spc="-5" dirty="0">
                <a:latin typeface="Calibri"/>
                <a:cs typeface="Calibri"/>
              </a:rPr>
              <a:t> </a:t>
            </a:r>
            <a:r>
              <a:rPr sz="2000" spc="-10" dirty="0">
                <a:latin typeface="Calibri"/>
                <a:cs typeface="Calibri"/>
              </a:rPr>
              <a:t>dates</a:t>
            </a:r>
            <a:r>
              <a:rPr sz="2000" spc="10" dirty="0">
                <a:latin typeface="Calibri"/>
                <a:cs typeface="Calibri"/>
              </a:rPr>
              <a:t> </a:t>
            </a:r>
            <a:r>
              <a:rPr sz="2000" dirty="0">
                <a:latin typeface="Calibri"/>
                <a:cs typeface="Calibri"/>
              </a:rPr>
              <a:t>back</a:t>
            </a:r>
            <a:r>
              <a:rPr sz="2000" spc="-5" dirty="0">
                <a:latin typeface="Calibri"/>
                <a:cs typeface="Calibri"/>
              </a:rPr>
              <a:t> </a:t>
            </a:r>
            <a:r>
              <a:rPr sz="2000" spc="-15" dirty="0">
                <a:latin typeface="Calibri"/>
                <a:cs typeface="Calibri"/>
              </a:rPr>
              <a:t>to</a:t>
            </a:r>
            <a:r>
              <a:rPr sz="2000" dirty="0">
                <a:latin typeface="Calibri"/>
                <a:cs typeface="Calibri"/>
              </a:rPr>
              <a:t> 1200</a:t>
            </a:r>
            <a:r>
              <a:rPr sz="2000" spc="-30" dirty="0">
                <a:latin typeface="Calibri"/>
                <a:cs typeface="Calibri"/>
              </a:rPr>
              <a:t> </a:t>
            </a:r>
            <a:r>
              <a:rPr sz="2000" dirty="0">
                <a:latin typeface="Calibri"/>
                <a:cs typeface="Calibri"/>
              </a:rPr>
              <a:t>BCE</a:t>
            </a:r>
            <a:endParaRPr sz="20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3625" y="308864"/>
            <a:ext cx="4483735" cy="574040"/>
          </a:xfrm>
          <a:prstGeom prst="rect">
            <a:avLst/>
          </a:prstGeom>
        </p:spPr>
        <p:txBody>
          <a:bodyPr vert="horz" wrap="square" lIns="0" tIns="12700" rIns="0" bIns="0" rtlCol="0">
            <a:spAutoFit/>
          </a:bodyPr>
          <a:lstStyle/>
          <a:p>
            <a:pPr marL="12700">
              <a:lnSpc>
                <a:spcPct val="100000"/>
              </a:lnSpc>
              <a:spcBef>
                <a:spcPts val="100"/>
              </a:spcBef>
            </a:pPr>
            <a:r>
              <a:rPr sz="3600" dirty="0"/>
              <a:t>Study</a:t>
            </a:r>
            <a:r>
              <a:rPr sz="3600" spc="-20" dirty="0"/>
              <a:t> </a:t>
            </a:r>
            <a:r>
              <a:rPr sz="3600" dirty="0"/>
              <a:t>on</a:t>
            </a:r>
            <a:r>
              <a:rPr sz="3600" spc="-10" dirty="0"/>
              <a:t> </a:t>
            </a:r>
            <a:r>
              <a:rPr sz="3600" dirty="0"/>
              <a:t>origin</a:t>
            </a:r>
            <a:r>
              <a:rPr sz="3600" spc="-20" dirty="0"/>
              <a:t> </a:t>
            </a:r>
            <a:r>
              <a:rPr sz="3600" dirty="0"/>
              <a:t>of</a:t>
            </a:r>
            <a:r>
              <a:rPr sz="3600" spc="-15" dirty="0"/>
              <a:t> </a:t>
            </a:r>
            <a:r>
              <a:rPr sz="3600" spc="-20" dirty="0"/>
              <a:t>caste</a:t>
            </a:r>
            <a:endParaRPr sz="3600"/>
          </a:p>
        </p:txBody>
      </p:sp>
      <p:pic>
        <p:nvPicPr>
          <p:cNvPr id="3" name="object 3"/>
          <p:cNvPicPr/>
          <p:nvPr/>
        </p:nvPicPr>
        <p:blipFill>
          <a:blip r:embed="rId2" cstate="print"/>
          <a:stretch>
            <a:fillRect/>
          </a:stretch>
        </p:blipFill>
        <p:spPr>
          <a:xfrm>
            <a:off x="747407" y="1216192"/>
            <a:ext cx="3264789" cy="5402539"/>
          </a:xfrm>
          <a:prstGeom prst="rect">
            <a:avLst/>
          </a:prstGeom>
        </p:spPr>
      </p:pic>
      <p:pic>
        <p:nvPicPr>
          <p:cNvPr id="4" name="object 4"/>
          <p:cNvPicPr/>
          <p:nvPr/>
        </p:nvPicPr>
        <p:blipFill>
          <a:blip r:embed="rId3" cstate="print"/>
          <a:stretch>
            <a:fillRect/>
          </a:stretch>
        </p:blipFill>
        <p:spPr>
          <a:xfrm>
            <a:off x="4648200" y="1299972"/>
            <a:ext cx="3962400" cy="52075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4960" y="496950"/>
            <a:ext cx="4436745" cy="635000"/>
          </a:xfrm>
          <a:prstGeom prst="rect">
            <a:avLst/>
          </a:prstGeom>
        </p:spPr>
        <p:txBody>
          <a:bodyPr vert="horz" wrap="square" lIns="0" tIns="12065" rIns="0" bIns="0" rtlCol="0">
            <a:spAutoFit/>
          </a:bodyPr>
          <a:lstStyle/>
          <a:p>
            <a:pPr marL="12700">
              <a:lnSpc>
                <a:spcPct val="100000"/>
              </a:lnSpc>
              <a:spcBef>
                <a:spcPts val="95"/>
              </a:spcBef>
            </a:pPr>
            <a:r>
              <a:rPr sz="4000" spc="-25" dirty="0"/>
              <a:t>Caste</a:t>
            </a:r>
            <a:r>
              <a:rPr sz="4000" spc="-15" dirty="0"/>
              <a:t> </a:t>
            </a:r>
            <a:r>
              <a:rPr sz="4000" spc="-35" dirty="0"/>
              <a:t>system</a:t>
            </a:r>
            <a:r>
              <a:rPr sz="4000" spc="5" dirty="0"/>
              <a:t> </a:t>
            </a:r>
            <a:r>
              <a:rPr sz="4000" spc="-5" dirty="0"/>
              <a:t>in</a:t>
            </a:r>
            <a:r>
              <a:rPr sz="4000" spc="-15" dirty="0"/>
              <a:t> </a:t>
            </a:r>
            <a:r>
              <a:rPr sz="4000" spc="-5" dirty="0"/>
              <a:t>India</a:t>
            </a:r>
            <a:endParaRPr sz="4000"/>
          </a:p>
        </p:txBody>
      </p:sp>
      <p:sp>
        <p:nvSpPr>
          <p:cNvPr id="3" name="object 3"/>
          <p:cNvSpPr txBox="1"/>
          <p:nvPr/>
        </p:nvSpPr>
        <p:spPr>
          <a:xfrm>
            <a:off x="535940" y="1539811"/>
            <a:ext cx="3586479" cy="3684904"/>
          </a:xfrm>
          <a:prstGeom prst="rect">
            <a:avLst/>
          </a:prstGeom>
        </p:spPr>
        <p:txBody>
          <a:bodyPr vert="horz" wrap="square" lIns="0" tIns="86360" rIns="0" bIns="0" rtlCol="0">
            <a:spAutoFit/>
          </a:bodyPr>
          <a:lstStyle/>
          <a:p>
            <a:pPr marL="355600" indent="-343535">
              <a:lnSpc>
                <a:spcPct val="100000"/>
              </a:lnSpc>
              <a:spcBef>
                <a:spcPts val="680"/>
              </a:spcBef>
              <a:buFont typeface="Arial MT"/>
              <a:buChar char="•"/>
              <a:tabLst>
                <a:tab pos="355600" algn="l"/>
                <a:tab pos="356235" algn="l"/>
              </a:tabLst>
            </a:pPr>
            <a:r>
              <a:rPr sz="2400" spc="-5" dirty="0">
                <a:latin typeface="Calibri"/>
                <a:cs typeface="Calibri"/>
              </a:rPr>
              <a:t>The </a:t>
            </a:r>
            <a:r>
              <a:rPr sz="2400" spc="-20" dirty="0">
                <a:latin typeface="Calibri"/>
                <a:cs typeface="Calibri"/>
              </a:rPr>
              <a:t>four</a:t>
            </a:r>
            <a:r>
              <a:rPr sz="2400" spc="-10" dirty="0">
                <a:latin typeface="Calibri"/>
                <a:cs typeface="Calibri"/>
              </a:rPr>
              <a:t> </a:t>
            </a:r>
            <a:r>
              <a:rPr sz="2400" spc="-15" dirty="0">
                <a:latin typeface="Calibri"/>
                <a:cs typeface="Calibri"/>
              </a:rPr>
              <a:t>caste</a:t>
            </a:r>
            <a:r>
              <a:rPr sz="2400" spc="-20" dirty="0">
                <a:latin typeface="Calibri"/>
                <a:cs typeface="Calibri"/>
              </a:rPr>
              <a:t> </a:t>
            </a:r>
            <a:r>
              <a:rPr sz="2400" spc="-15" dirty="0">
                <a:latin typeface="Calibri"/>
                <a:cs typeface="Calibri"/>
              </a:rPr>
              <a:t>groups:</a:t>
            </a:r>
            <a:endParaRPr sz="2400">
              <a:latin typeface="Calibri"/>
              <a:cs typeface="Calibri"/>
            </a:endParaRPr>
          </a:p>
          <a:p>
            <a:pPr marL="355600" marR="765810" indent="-343535">
              <a:lnSpc>
                <a:spcPct val="100000"/>
              </a:lnSpc>
              <a:spcBef>
                <a:spcPts val="580"/>
              </a:spcBef>
              <a:buFont typeface="Wingdings"/>
              <a:buChar char=""/>
              <a:tabLst>
                <a:tab pos="356235" algn="l"/>
              </a:tabLst>
            </a:pPr>
            <a:r>
              <a:rPr sz="2400" b="1" spc="-10" dirty="0">
                <a:solidFill>
                  <a:srgbClr val="548ED4"/>
                </a:solidFill>
                <a:latin typeface="Calibri"/>
                <a:cs typeface="Calibri"/>
              </a:rPr>
              <a:t>Brahmins:</a:t>
            </a:r>
            <a:r>
              <a:rPr sz="2400" b="1" spc="-65" dirty="0">
                <a:solidFill>
                  <a:srgbClr val="548ED4"/>
                </a:solidFill>
                <a:latin typeface="Calibri"/>
                <a:cs typeface="Calibri"/>
              </a:rPr>
              <a:t> </a:t>
            </a:r>
            <a:r>
              <a:rPr sz="2400" spc="-5" dirty="0">
                <a:latin typeface="Calibri"/>
                <a:cs typeface="Calibri"/>
              </a:rPr>
              <a:t>Religious </a:t>
            </a:r>
            <a:r>
              <a:rPr sz="2400" spc="-530" dirty="0">
                <a:latin typeface="Calibri"/>
                <a:cs typeface="Calibri"/>
              </a:rPr>
              <a:t> </a:t>
            </a:r>
            <a:r>
              <a:rPr sz="2400" dirty="0">
                <a:latin typeface="Calibri"/>
                <a:cs typeface="Calibri"/>
              </a:rPr>
              <a:t>authority</a:t>
            </a:r>
            <a:endParaRPr sz="2400">
              <a:latin typeface="Calibri"/>
              <a:cs typeface="Calibri"/>
            </a:endParaRPr>
          </a:p>
          <a:p>
            <a:pPr marL="355600" marR="164465" indent="-343535">
              <a:lnSpc>
                <a:spcPct val="100000"/>
              </a:lnSpc>
              <a:spcBef>
                <a:spcPts val="575"/>
              </a:spcBef>
              <a:buFont typeface="Wingdings"/>
              <a:buChar char=""/>
              <a:tabLst>
                <a:tab pos="356235" algn="l"/>
              </a:tabLst>
            </a:pPr>
            <a:r>
              <a:rPr sz="2400" b="1" spc="-10" dirty="0">
                <a:solidFill>
                  <a:srgbClr val="548ED4"/>
                </a:solidFill>
                <a:latin typeface="Calibri"/>
                <a:cs typeface="Calibri"/>
              </a:rPr>
              <a:t>Kshatriyas:</a:t>
            </a:r>
            <a:r>
              <a:rPr sz="2400" b="1" spc="-20" dirty="0">
                <a:solidFill>
                  <a:srgbClr val="548ED4"/>
                </a:solidFill>
                <a:latin typeface="Calibri"/>
                <a:cs typeface="Calibri"/>
              </a:rPr>
              <a:t> </a:t>
            </a:r>
            <a:r>
              <a:rPr sz="2400" spc="-5" dirty="0">
                <a:latin typeface="Calibri"/>
                <a:cs typeface="Calibri"/>
              </a:rPr>
              <a:t>military</a:t>
            </a:r>
            <a:r>
              <a:rPr sz="2400" spc="-60" dirty="0">
                <a:latin typeface="Calibri"/>
                <a:cs typeface="Calibri"/>
              </a:rPr>
              <a:t> </a:t>
            </a:r>
            <a:r>
              <a:rPr sz="2400" dirty="0">
                <a:latin typeface="Calibri"/>
                <a:cs typeface="Calibri"/>
              </a:rPr>
              <a:t>ruler </a:t>
            </a:r>
            <a:r>
              <a:rPr sz="2400" spc="-525" dirty="0">
                <a:latin typeface="Calibri"/>
                <a:cs typeface="Calibri"/>
              </a:rPr>
              <a:t> </a:t>
            </a:r>
            <a:r>
              <a:rPr sz="2400" dirty="0">
                <a:latin typeface="Calibri"/>
                <a:cs typeface="Calibri"/>
              </a:rPr>
              <a:t>and</a:t>
            </a:r>
            <a:r>
              <a:rPr sz="2400" spc="-5" dirty="0">
                <a:latin typeface="Calibri"/>
                <a:cs typeface="Calibri"/>
              </a:rPr>
              <a:t> </a:t>
            </a:r>
            <a:r>
              <a:rPr sz="2400" spc="-10" dirty="0">
                <a:latin typeface="Calibri"/>
                <a:cs typeface="Calibri"/>
              </a:rPr>
              <a:t>landlord </a:t>
            </a:r>
            <a:r>
              <a:rPr sz="2400" spc="-15" dirty="0">
                <a:latin typeface="Calibri"/>
                <a:cs typeface="Calibri"/>
              </a:rPr>
              <a:t>caste</a:t>
            </a:r>
            <a:endParaRPr sz="2400">
              <a:latin typeface="Calibri"/>
              <a:cs typeface="Calibri"/>
            </a:endParaRPr>
          </a:p>
          <a:p>
            <a:pPr marL="355600" marR="572135" indent="-343535">
              <a:lnSpc>
                <a:spcPct val="100000"/>
              </a:lnSpc>
              <a:spcBef>
                <a:spcPts val="580"/>
              </a:spcBef>
              <a:buFont typeface="Wingdings"/>
              <a:buChar char=""/>
              <a:tabLst>
                <a:tab pos="356235" algn="l"/>
              </a:tabLst>
            </a:pPr>
            <a:r>
              <a:rPr sz="2400" b="1" spc="-25" dirty="0">
                <a:solidFill>
                  <a:srgbClr val="548ED4"/>
                </a:solidFill>
                <a:latin typeface="Calibri"/>
                <a:cs typeface="Calibri"/>
              </a:rPr>
              <a:t>Vaishyas:</a:t>
            </a:r>
            <a:r>
              <a:rPr sz="2400" b="1" spc="-35" dirty="0">
                <a:solidFill>
                  <a:srgbClr val="548ED4"/>
                </a:solidFill>
                <a:latin typeface="Calibri"/>
                <a:cs typeface="Calibri"/>
              </a:rPr>
              <a:t> </a:t>
            </a:r>
            <a:r>
              <a:rPr sz="2400" spc="-15" dirty="0">
                <a:latin typeface="Calibri"/>
                <a:cs typeface="Calibri"/>
              </a:rPr>
              <a:t>traders</a:t>
            </a:r>
            <a:r>
              <a:rPr sz="2400" spc="-60" dirty="0">
                <a:latin typeface="Calibri"/>
                <a:cs typeface="Calibri"/>
              </a:rPr>
              <a:t> </a:t>
            </a:r>
            <a:r>
              <a:rPr sz="2400" dirty="0">
                <a:latin typeface="Calibri"/>
                <a:cs typeface="Calibri"/>
              </a:rPr>
              <a:t>and </a:t>
            </a:r>
            <a:r>
              <a:rPr sz="2400" spc="-525" dirty="0">
                <a:latin typeface="Calibri"/>
                <a:cs typeface="Calibri"/>
              </a:rPr>
              <a:t> </a:t>
            </a:r>
            <a:r>
              <a:rPr sz="2400" spc="-15" dirty="0">
                <a:latin typeface="Calibri"/>
                <a:cs typeface="Calibri"/>
              </a:rPr>
              <a:t>farmers</a:t>
            </a:r>
            <a:endParaRPr sz="2400">
              <a:latin typeface="Calibri"/>
              <a:cs typeface="Calibri"/>
            </a:endParaRPr>
          </a:p>
          <a:p>
            <a:pPr marL="355600" marR="5080" indent="-343535">
              <a:lnSpc>
                <a:spcPct val="100000"/>
              </a:lnSpc>
              <a:spcBef>
                <a:spcPts val="575"/>
              </a:spcBef>
              <a:buFont typeface="Wingdings"/>
              <a:buChar char=""/>
              <a:tabLst>
                <a:tab pos="356235" algn="l"/>
              </a:tabLst>
            </a:pPr>
            <a:r>
              <a:rPr sz="2400" b="1" spc="-10" dirty="0">
                <a:solidFill>
                  <a:srgbClr val="548ED4"/>
                </a:solidFill>
                <a:latin typeface="Calibri"/>
                <a:cs typeface="Calibri"/>
              </a:rPr>
              <a:t>Shudras:</a:t>
            </a:r>
            <a:r>
              <a:rPr sz="2400" b="1" spc="-25" dirty="0">
                <a:solidFill>
                  <a:srgbClr val="548ED4"/>
                </a:solidFill>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servants</a:t>
            </a:r>
            <a:r>
              <a:rPr sz="2400" spc="-15" dirty="0">
                <a:latin typeface="Calibri"/>
                <a:cs typeface="Calibri"/>
              </a:rPr>
              <a:t> </a:t>
            </a:r>
            <a:r>
              <a:rPr sz="2400" dirty="0">
                <a:latin typeface="Calibri"/>
                <a:cs typeface="Calibri"/>
              </a:rPr>
              <a:t>and </a:t>
            </a:r>
            <a:r>
              <a:rPr sz="2400" spc="-530" dirty="0">
                <a:latin typeface="Calibri"/>
                <a:cs typeface="Calibri"/>
              </a:rPr>
              <a:t> </a:t>
            </a:r>
            <a:r>
              <a:rPr sz="2400" spc="-5" dirty="0">
                <a:latin typeface="Calibri"/>
                <a:cs typeface="Calibri"/>
              </a:rPr>
              <a:t>labour</a:t>
            </a:r>
            <a:endParaRPr sz="2400">
              <a:latin typeface="Calibri"/>
              <a:cs typeface="Calibri"/>
            </a:endParaRPr>
          </a:p>
        </p:txBody>
      </p:sp>
      <p:pic>
        <p:nvPicPr>
          <p:cNvPr id="4" name="object 4"/>
          <p:cNvPicPr/>
          <p:nvPr/>
        </p:nvPicPr>
        <p:blipFill>
          <a:blip r:embed="rId2" cstate="print"/>
          <a:stretch>
            <a:fillRect/>
          </a:stretch>
        </p:blipFill>
        <p:spPr>
          <a:xfrm>
            <a:off x="4465320" y="1658918"/>
            <a:ext cx="4221480" cy="41102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6122" y="496950"/>
            <a:ext cx="7586980"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Calibri"/>
                <a:cs typeface="Calibri"/>
              </a:rPr>
              <a:t>CHARACTERISTICS</a:t>
            </a:r>
            <a:r>
              <a:rPr sz="4000" b="0" spc="-5" dirty="0">
                <a:latin typeface="Calibri"/>
                <a:cs typeface="Calibri"/>
              </a:rPr>
              <a:t> OF</a:t>
            </a:r>
            <a:r>
              <a:rPr sz="4000" b="0" spc="-15" dirty="0">
                <a:latin typeface="Calibri"/>
                <a:cs typeface="Calibri"/>
              </a:rPr>
              <a:t> </a:t>
            </a:r>
            <a:r>
              <a:rPr sz="4000" b="0" spc="-10" dirty="0">
                <a:latin typeface="Calibri"/>
                <a:cs typeface="Calibri"/>
              </a:rPr>
              <a:t>CASTE</a:t>
            </a:r>
            <a:r>
              <a:rPr sz="4000" b="0" spc="-15" dirty="0">
                <a:latin typeface="Calibri"/>
                <a:cs typeface="Calibri"/>
              </a:rPr>
              <a:t> </a:t>
            </a:r>
            <a:r>
              <a:rPr sz="4000" b="0" spc="-25" dirty="0">
                <a:latin typeface="Calibri"/>
                <a:cs typeface="Calibri"/>
              </a:rPr>
              <a:t>SYSTEM</a:t>
            </a:r>
            <a:endParaRPr sz="4000">
              <a:latin typeface="Calibri"/>
              <a:cs typeface="Calibri"/>
            </a:endParaRPr>
          </a:p>
        </p:txBody>
      </p:sp>
      <p:sp>
        <p:nvSpPr>
          <p:cNvPr id="3" name="object 3"/>
          <p:cNvSpPr txBox="1"/>
          <p:nvPr/>
        </p:nvSpPr>
        <p:spPr>
          <a:xfrm>
            <a:off x="535940" y="1509941"/>
            <a:ext cx="4996180" cy="5287344"/>
          </a:xfrm>
          <a:prstGeom prst="rect">
            <a:avLst/>
          </a:prstGeom>
        </p:spPr>
        <p:txBody>
          <a:bodyPr vert="horz" wrap="square" lIns="0" tIns="110489" rIns="0" bIns="0" rtlCol="0">
            <a:spAutoFit/>
          </a:bodyPr>
          <a:lstStyle/>
          <a:p>
            <a:pPr marL="355600" indent="-343535">
              <a:lnSpc>
                <a:spcPct val="100000"/>
              </a:lnSpc>
              <a:spcBef>
                <a:spcPts val="869"/>
              </a:spcBef>
              <a:buFont typeface="Arial MT"/>
              <a:buChar char="•"/>
              <a:tabLst>
                <a:tab pos="355600" algn="l"/>
                <a:tab pos="356235" algn="l"/>
              </a:tabLst>
            </a:pPr>
            <a:r>
              <a:rPr sz="3200" spc="-20" dirty="0">
                <a:latin typeface="Calibri"/>
                <a:cs typeface="Calibri"/>
              </a:rPr>
              <a:t>Caste </a:t>
            </a:r>
            <a:r>
              <a:rPr sz="3200" dirty="0">
                <a:latin typeface="Calibri"/>
                <a:cs typeface="Calibri"/>
              </a:rPr>
              <a:t>is</a:t>
            </a:r>
            <a:r>
              <a:rPr sz="3200" spc="-15" dirty="0">
                <a:latin typeface="Calibri"/>
                <a:cs typeface="Calibri"/>
              </a:rPr>
              <a:t> Innate</a:t>
            </a:r>
            <a:endParaRPr lang="en-IN" sz="3200" spc="-15" dirty="0">
              <a:latin typeface="Calibri"/>
              <a:cs typeface="Calibri"/>
            </a:endParaRPr>
          </a:p>
          <a:p>
            <a:pPr marL="355600" indent="-343535">
              <a:spcBef>
                <a:spcPts val="869"/>
              </a:spcBef>
              <a:buFont typeface="Arial MT"/>
              <a:buChar char="•"/>
              <a:tabLst>
                <a:tab pos="355600" algn="l"/>
                <a:tab pos="356235" algn="l"/>
              </a:tabLst>
            </a:pPr>
            <a:r>
              <a:rPr lang="en-US" sz="3200" dirty="0"/>
              <a:t>Hereditary</a:t>
            </a:r>
          </a:p>
          <a:p>
            <a:pPr marL="355600" indent="-343535">
              <a:lnSpc>
                <a:spcPct val="100000"/>
              </a:lnSpc>
              <a:spcBef>
                <a:spcPts val="869"/>
              </a:spcBef>
              <a:buFont typeface="Arial MT"/>
              <a:buChar char="•"/>
              <a:tabLst>
                <a:tab pos="355600" algn="l"/>
                <a:tab pos="356235" algn="l"/>
              </a:tabLst>
            </a:pPr>
            <a:r>
              <a:rPr lang="en-US" sz="3200" dirty="0"/>
              <a:t>Hierarchy</a:t>
            </a:r>
            <a:endParaRPr sz="3200" dirty="0">
              <a:latin typeface="Calibri"/>
              <a:cs typeface="Calibri"/>
            </a:endParaRPr>
          </a:p>
          <a:p>
            <a:pPr marL="355600" indent="-343535">
              <a:lnSpc>
                <a:spcPct val="100000"/>
              </a:lnSpc>
              <a:spcBef>
                <a:spcPts val="770"/>
              </a:spcBef>
              <a:buFont typeface="Arial MT"/>
              <a:buChar char="•"/>
              <a:tabLst>
                <a:tab pos="355600" algn="l"/>
                <a:tab pos="356235" algn="l"/>
              </a:tabLst>
            </a:pPr>
            <a:r>
              <a:rPr sz="3200" spc="-10" dirty="0">
                <a:latin typeface="Calibri"/>
                <a:cs typeface="Calibri"/>
              </a:rPr>
              <a:t>Restriction</a:t>
            </a:r>
            <a:r>
              <a:rPr sz="3200" spc="-5" dirty="0">
                <a:latin typeface="Calibri"/>
                <a:cs typeface="Calibri"/>
              </a:rPr>
              <a:t> on</a:t>
            </a:r>
            <a:r>
              <a:rPr sz="3200" spc="-20" dirty="0">
                <a:latin typeface="Calibri"/>
                <a:cs typeface="Calibri"/>
              </a:rPr>
              <a:t> </a:t>
            </a:r>
            <a:r>
              <a:rPr sz="3200" spc="-15" dirty="0">
                <a:latin typeface="Calibri"/>
                <a:cs typeface="Calibri"/>
              </a:rPr>
              <a:t>Food</a:t>
            </a:r>
            <a:r>
              <a:rPr sz="3200" dirty="0">
                <a:latin typeface="Calibri"/>
                <a:cs typeface="Calibri"/>
              </a:rPr>
              <a:t> </a:t>
            </a:r>
            <a:r>
              <a:rPr sz="3200" spc="-5" dirty="0">
                <a:latin typeface="Calibri"/>
                <a:cs typeface="Calibri"/>
              </a:rPr>
              <a:t>Habits</a:t>
            </a:r>
            <a:endParaRPr sz="3200" dirty="0">
              <a:latin typeface="Calibri"/>
              <a:cs typeface="Calibri"/>
            </a:endParaRPr>
          </a:p>
          <a:p>
            <a:pPr marL="355600" indent="-343535">
              <a:lnSpc>
                <a:spcPct val="100000"/>
              </a:lnSpc>
              <a:spcBef>
                <a:spcPts val="770"/>
              </a:spcBef>
              <a:buFont typeface="Arial MT"/>
              <a:buChar char="•"/>
              <a:tabLst>
                <a:tab pos="355600" algn="l"/>
                <a:tab pos="356235" algn="l"/>
              </a:tabLst>
            </a:pPr>
            <a:r>
              <a:rPr sz="3200" spc="-20" dirty="0">
                <a:latin typeface="Calibri"/>
                <a:cs typeface="Calibri"/>
              </a:rPr>
              <a:t>Caste </a:t>
            </a:r>
            <a:r>
              <a:rPr sz="3200" dirty="0">
                <a:latin typeface="Calibri"/>
                <a:cs typeface="Calibri"/>
              </a:rPr>
              <a:t>is</a:t>
            </a:r>
            <a:r>
              <a:rPr sz="3200" spc="-15" dirty="0">
                <a:latin typeface="Calibri"/>
                <a:cs typeface="Calibri"/>
              </a:rPr>
              <a:t> </a:t>
            </a:r>
            <a:r>
              <a:rPr sz="3200" spc="-10" dirty="0">
                <a:latin typeface="Calibri"/>
                <a:cs typeface="Calibri"/>
              </a:rPr>
              <a:t>Endogamous</a:t>
            </a:r>
            <a:endParaRPr sz="3200" dirty="0">
              <a:latin typeface="Calibri"/>
              <a:cs typeface="Calibri"/>
            </a:endParaRPr>
          </a:p>
          <a:p>
            <a:pPr marL="355600" indent="-343535">
              <a:lnSpc>
                <a:spcPct val="100000"/>
              </a:lnSpc>
              <a:spcBef>
                <a:spcPts val="770"/>
              </a:spcBef>
              <a:buFont typeface="Arial MT"/>
              <a:buChar char="•"/>
              <a:tabLst>
                <a:tab pos="355600" algn="l"/>
                <a:tab pos="356235" algn="l"/>
              </a:tabLst>
            </a:pPr>
            <a:r>
              <a:rPr sz="3200" spc="-15" dirty="0">
                <a:latin typeface="Calibri"/>
                <a:cs typeface="Calibri"/>
              </a:rPr>
              <a:t>Hierarchical</a:t>
            </a:r>
            <a:r>
              <a:rPr sz="3200" spc="-20" dirty="0">
                <a:latin typeface="Calibri"/>
                <a:cs typeface="Calibri"/>
              </a:rPr>
              <a:t> </a:t>
            </a:r>
            <a:r>
              <a:rPr sz="3200" spc="-5" dirty="0">
                <a:latin typeface="Calibri"/>
                <a:cs typeface="Calibri"/>
              </a:rPr>
              <a:t>Social</a:t>
            </a:r>
            <a:r>
              <a:rPr sz="3200" spc="10" dirty="0">
                <a:latin typeface="Calibri"/>
                <a:cs typeface="Calibri"/>
              </a:rPr>
              <a:t> </a:t>
            </a:r>
            <a:r>
              <a:rPr sz="3200" spc="-10" dirty="0">
                <a:latin typeface="Calibri"/>
                <a:cs typeface="Calibri"/>
              </a:rPr>
              <a:t>Structure</a:t>
            </a:r>
            <a:endParaRPr sz="3200" dirty="0">
              <a:latin typeface="Calibri"/>
              <a:cs typeface="Calibri"/>
            </a:endParaRPr>
          </a:p>
          <a:p>
            <a:pPr marL="355600" indent="-343535">
              <a:lnSpc>
                <a:spcPct val="100000"/>
              </a:lnSpc>
              <a:spcBef>
                <a:spcPts val="770"/>
              </a:spcBef>
              <a:buFont typeface="Arial MT"/>
              <a:buChar char="•"/>
              <a:tabLst>
                <a:tab pos="355600" algn="l"/>
                <a:tab pos="356235" algn="l"/>
              </a:tabLst>
            </a:pPr>
            <a:r>
              <a:rPr sz="3200" spc="-5" dirty="0">
                <a:latin typeface="Calibri"/>
                <a:cs typeface="Calibri"/>
              </a:rPr>
              <a:t>Occupation</a:t>
            </a:r>
            <a:r>
              <a:rPr sz="3200" spc="-10" dirty="0">
                <a:latin typeface="Calibri"/>
                <a:cs typeface="Calibri"/>
              </a:rPr>
              <a:t> </a:t>
            </a:r>
            <a:r>
              <a:rPr sz="3200" dirty="0">
                <a:latin typeface="Calibri"/>
                <a:cs typeface="Calibri"/>
              </a:rPr>
              <a:t>is</a:t>
            </a:r>
            <a:r>
              <a:rPr sz="3200" spc="-20" dirty="0">
                <a:latin typeface="Calibri"/>
                <a:cs typeface="Calibri"/>
              </a:rPr>
              <a:t> Fixed</a:t>
            </a:r>
            <a:endParaRPr lang="en-IN" sz="3200" spc="-20" dirty="0">
              <a:latin typeface="Calibri"/>
              <a:cs typeface="Calibri"/>
            </a:endParaRPr>
          </a:p>
          <a:p>
            <a:pPr marL="355600" indent="-343535">
              <a:lnSpc>
                <a:spcPct val="100000"/>
              </a:lnSpc>
              <a:spcBef>
                <a:spcPts val="770"/>
              </a:spcBef>
              <a:buFont typeface="Arial MT"/>
              <a:buChar char="•"/>
              <a:tabLst>
                <a:tab pos="355600" algn="l"/>
                <a:tab pos="356235" algn="l"/>
              </a:tabLst>
            </a:pPr>
            <a:r>
              <a:rPr lang="en-US" sz="3200" dirty="0"/>
              <a:t>Concept of purity and pollution</a:t>
            </a:r>
            <a:endParaRPr sz="32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3F4A1-E3DE-E417-0C5C-892A2858C389}"/>
              </a:ext>
            </a:extLst>
          </p:cNvPr>
          <p:cNvSpPr txBox="1"/>
          <p:nvPr/>
        </p:nvSpPr>
        <p:spPr>
          <a:xfrm>
            <a:off x="457200" y="228600"/>
            <a:ext cx="8305800" cy="646330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Hereditary</a:t>
            </a:r>
          </a:p>
          <a:p>
            <a:pPr algn="just"/>
            <a:r>
              <a:rPr lang="en-US" dirty="0">
                <a:latin typeface="Times New Roman" panose="02020603050405020304" pitchFamily="18" charset="0"/>
                <a:cs typeface="Times New Roman" panose="02020603050405020304" pitchFamily="18" charset="0"/>
              </a:rPr>
              <a:t>An individual’s caste is determined by the caste of the family he is born in. It is generally hereditary.  One’s caste is unalterable no matter what his/her social position is. One inherits the membership of a caste by his/her birth.</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Hierarchy: Hierarchy refers to the ladder of command where different castes are positioned on the upper and lower strata as per their positioning in the caste ladder. It shows who is considered superior and who is considered to be inferior.</a:t>
            </a:r>
          </a:p>
          <a:p>
            <a:pPr algn="just"/>
            <a:r>
              <a:rPr lang="en-US" dirty="0">
                <a:latin typeface="Times New Roman" panose="02020603050405020304" pitchFamily="18" charset="0"/>
                <a:cs typeface="Times New Roman" panose="02020603050405020304" pitchFamily="18" charset="0"/>
              </a:rPr>
              <a:t>In this ladder, Brahmins occupy the superior position and the untouchables occupy the inferior </a:t>
            </a:r>
            <a:r>
              <a:rPr lang="en-US" dirty="0" err="1">
                <a:latin typeface="Times New Roman" panose="02020603050405020304" pitchFamily="18" charset="0"/>
                <a:cs typeface="Times New Roman" panose="02020603050405020304" pitchFamily="18" charset="0"/>
              </a:rPr>
              <a:t>one.In</a:t>
            </a:r>
            <a:r>
              <a:rPr lang="en-US" dirty="0">
                <a:latin typeface="Times New Roman" panose="02020603050405020304" pitchFamily="18" charset="0"/>
                <a:cs typeface="Times New Roman" panose="02020603050405020304" pitchFamily="18" charset="0"/>
              </a:rPr>
              <a:t> between the Brahmins and untouchables are the intermediate castes.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Endogamy: This refers to the rule where individuals are supposed to marry a person belonging to one’s </a:t>
            </a:r>
            <a:r>
              <a:rPr lang="en-US" dirty="0" err="1">
                <a:latin typeface="Times New Roman" panose="02020603050405020304" pitchFamily="18" charset="0"/>
                <a:cs typeface="Times New Roman" panose="02020603050405020304" pitchFamily="18" charset="0"/>
              </a:rPr>
              <a:t>caste.Marriage</a:t>
            </a:r>
            <a:r>
              <a:rPr lang="en-US" dirty="0">
                <a:latin typeface="Times New Roman" panose="02020603050405020304" pitchFamily="18" charset="0"/>
                <a:cs typeface="Times New Roman" panose="02020603050405020304" pitchFamily="18" charset="0"/>
              </a:rPr>
              <a:t> outside one’s caste is not preferable. Those who violate the rule are </a:t>
            </a:r>
            <a:r>
              <a:rPr lang="en-US" dirty="0" err="1">
                <a:latin typeface="Times New Roman" panose="02020603050405020304" pitchFamily="18" charset="0"/>
                <a:cs typeface="Times New Roman" panose="02020603050405020304" pitchFamily="18" charset="0"/>
              </a:rPr>
              <a:t>ostracised</a:t>
            </a:r>
            <a:r>
              <a:rPr lang="en-US" dirty="0">
                <a:latin typeface="Times New Roman" panose="02020603050405020304" pitchFamily="18" charset="0"/>
                <a:cs typeface="Times New Roman" panose="02020603050405020304" pitchFamily="18" charset="0"/>
              </a:rPr>
              <a:t> or lose their caste status. However, these rules are gradually changing.</a:t>
            </a:r>
          </a:p>
          <a:p>
            <a:pPr algn="just"/>
            <a:r>
              <a:rPr lang="en-US" dirty="0">
                <a:latin typeface="Times New Roman" panose="02020603050405020304" pitchFamily="18" charset="0"/>
                <a:cs typeface="Times New Roman" panose="02020603050405020304" pitchFamily="18" charset="0"/>
              </a:rPr>
              <a:t>Concept of purity and </a:t>
            </a:r>
            <a:r>
              <a:rPr lang="en-US" dirty="0" err="1">
                <a:latin typeface="Times New Roman" panose="02020603050405020304" pitchFamily="18" charset="0"/>
                <a:cs typeface="Times New Roman" panose="02020603050405020304" pitchFamily="18" charset="0"/>
              </a:rPr>
              <a:t>pollutionA</a:t>
            </a:r>
            <a:r>
              <a:rPr lang="en-US" dirty="0">
                <a:latin typeface="Times New Roman" panose="02020603050405020304" pitchFamily="18" charset="0"/>
                <a:cs typeface="Times New Roman" panose="02020603050405020304" pitchFamily="18" charset="0"/>
              </a:rPr>
              <a:t> very important feature of the caste system is the concept of purity and pollution. People and practices of lower castes are considered to be impure and it is believed that the lower caste’s touch, food and shadow may pollute a higher caste person’s body, food or image.</a:t>
            </a:r>
          </a:p>
          <a:p>
            <a:pPr algn="just"/>
            <a:r>
              <a:rPr lang="en-US" dirty="0">
                <a:latin typeface="Times New Roman" panose="02020603050405020304" pitchFamily="18" charset="0"/>
                <a:cs typeface="Times New Roman" panose="02020603050405020304" pitchFamily="18" charset="0"/>
              </a:rPr>
              <a:t>Even certain foods are not supposed to be consumed by higher caste members as they are considered to be impure. These include consumption of non-vegetarian food, liquor </a:t>
            </a:r>
            <a:r>
              <a:rPr lang="en-US" dirty="0" err="1">
                <a:latin typeface="Times New Roman" panose="02020603050405020304" pitchFamily="18" charset="0"/>
                <a:cs typeface="Times New Roman" panose="02020603050405020304" pitchFamily="18" charset="0"/>
              </a:rPr>
              <a:t>etc.However</a:t>
            </a:r>
            <a:r>
              <a:rPr lang="en-US" dirty="0">
                <a:latin typeface="Times New Roman" panose="02020603050405020304" pitchFamily="18" charset="0"/>
                <a:cs typeface="Times New Roman" panose="02020603050405020304" pitchFamily="18" charset="0"/>
              </a:rPr>
              <a:t>, with growing </a:t>
            </a:r>
            <a:r>
              <a:rPr lang="en-US" dirty="0" err="1">
                <a:latin typeface="Times New Roman" panose="02020603050405020304" pitchFamily="18" charset="0"/>
                <a:cs typeface="Times New Roman" panose="02020603050405020304" pitchFamily="18" charset="0"/>
              </a:rPr>
              <a:t>urbanisation</a:t>
            </a:r>
            <a:r>
              <a:rPr lang="en-US" dirty="0">
                <a:latin typeface="Times New Roman" panose="02020603050405020304" pitchFamily="18" charset="0"/>
                <a:cs typeface="Times New Roman" panose="02020603050405020304" pitchFamily="18" charset="0"/>
              </a:rPr>
              <a:t> and the spread of western education, such social patterns are changing.</a:t>
            </a:r>
          </a:p>
        </p:txBody>
      </p:sp>
    </p:spTree>
    <p:extLst>
      <p:ext uri="{BB962C8B-B14F-4D97-AF65-F5344CB8AC3E}">
        <p14:creationId xmlns:p14="http://schemas.microsoft.com/office/powerpoint/2010/main" val="166220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838200"/>
            <a:ext cx="7388352" cy="5109972"/>
          </a:xfrm>
          <a:prstGeom prst="rect">
            <a:avLst/>
          </a:prstGeom>
        </p:spPr>
      </p:pic>
      <p:sp>
        <p:nvSpPr>
          <p:cNvPr id="3" name="object 3"/>
          <p:cNvSpPr txBox="1">
            <a:spLocks noGrp="1"/>
          </p:cNvSpPr>
          <p:nvPr>
            <p:ph type="title"/>
          </p:nvPr>
        </p:nvSpPr>
        <p:spPr>
          <a:xfrm>
            <a:off x="875182" y="309752"/>
            <a:ext cx="7399655" cy="513715"/>
          </a:xfrm>
          <a:prstGeom prst="rect">
            <a:avLst/>
          </a:prstGeom>
        </p:spPr>
        <p:txBody>
          <a:bodyPr vert="horz" wrap="square" lIns="0" tIns="12700" rIns="0" bIns="0" rtlCol="0">
            <a:spAutoFit/>
          </a:bodyPr>
          <a:lstStyle/>
          <a:p>
            <a:pPr marL="12700">
              <a:lnSpc>
                <a:spcPct val="100000"/>
              </a:lnSpc>
              <a:spcBef>
                <a:spcPts val="100"/>
              </a:spcBef>
            </a:pPr>
            <a:r>
              <a:rPr sz="3200" spc="-10" dirty="0"/>
              <a:t>Order</a:t>
            </a:r>
            <a:r>
              <a:rPr sz="3200" spc="-20" dirty="0"/>
              <a:t> </a:t>
            </a:r>
            <a:r>
              <a:rPr sz="3200" dirty="0"/>
              <a:t>of people as</a:t>
            </a:r>
            <a:r>
              <a:rPr sz="3200" spc="-20" dirty="0"/>
              <a:t> </a:t>
            </a:r>
            <a:r>
              <a:rPr sz="3200" dirty="0"/>
              <a:t>per the </a:t>
            </a:r>
            <a:r>
              <a:rPr sz="3200" spc="-20" dirty="0"/>
              <a:t>caste </a:t>
            </a:r>
            <a:r>
              <a:rPr sz="3200" spc="-5" dirty="0"/>
              <a:t>occupation</a:t>
            </a:r>
            <a:endParaRPr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1288</Words>
  <Application>Microsoft Office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Indian Society – Caste </vt:lpstr>
      <vt:lpstr>Caste</vt:lpstr>
      <vt:lpstr>PowerPoint Presentation</vt:lpstr>
      <vt:lpstr>Origin</vt:lpstr>
      <vt:lpstr>Study on origin of caste</vt:lpstr>
      <vt:lpstr>Caste system in India</vt:lpstr>
      <vt:lpstr>CHARACTERISTICS OF CASTE SYSTEM</vt:lpstr>
      <vt:lpstr>PowerPoint Presentation</vt:lpstr>
      <vt:lpstr>Order of people as per the caste occupation</vt:lpstr>
      <vt:lpstr>Functions and Dyfnctions of caste system</vt:lpstr>
      <vt:lpstr>Dysfunctions of caste system</vt:lpstr>
      <vt:lpstr>PowerPoint Presentation</vt:lpstr>
      <vt:lpstr>PowerPoint Presentation</vt:lpstr>
      <vt:lpstr>PowerPoint Presentation</vt:lpstr>
      <vt:lpstr>PowerPoint Presentation</vt:lpstr>
      <vt:lpstr>Social change in modern India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Caste and Tribe</dc:title>
  <dc:creator>madhulika sahoo</dc:creator>
  <cp:lastModifiedBy>Naveen Cherupelly</cp:lastModifiedBy>
  <cp:revision>1</cp:revision>
  <dcterms:created xsi:type="dcterms:W3CDTF">2023-05-13T11:19:08Z</dcterms:created>
  <dcterms:modified xsi:type="dcterms:W3CDTF">2023-05-13T11:26:35Z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2020-10-26T00:00:00Z</vt:filetime>
  </property>
  <property fmtid="{D5CDD505-2E9C-101B-9397-08002B2CF9AE}" pid="3" name="Creator">
    <vt:lpwstr>Microsoft® PowerPoint® 2016</vt:lpwstr>
  </property>
  <property fmtid="{D5CDD505-2E9C-101B-9397-08002B2CF9AE}" pid="4" name="LastSaved">
    <vt:filetime>2023-05-13T00:00:00Z</vt:filetime>
  </property>
</Properties>
</file>