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62" r:id="rId20"/>
    <p:sldId id="264" r:id="rId21"/>
    <p:sldId id="265" r:id="rId22"/>
    <p:sldId id="263" r:id="rId23"/>
  </p:sldIdLst>
  <p:sldSz cx="12192000" cy="6858000"/>
  <p:notesSz cx="6858000" cy="9144000"/>
  <p:embeddedFontLst>
    <p:embeddedFont>
      <p:font typeface="EB Garamond"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gvzhe04UXUpkxDTq9+TGey2ZUA2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676A20-D6A5-4F37-9C4B-134A165DFBA6}">
  <a:tblStyle styleId="{66676A20-D6A5-4F37-9C4B-134A165DFBA6}"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B4ADE85F-FE33-78FE-7C85-D350666EFCC9}"/>
            </a:ext>
          </a:extLst>
        </p:cNvPr>
        <p:cNvGrpSpPr/>
        <p:nvPr/>
      </p:nvGrpSpPr>
      <p:grpSpPr>
        <a:xfrm>
          <a:off x="0" y="0"/>
          <a:ext cx="0" cy="0"/>
          <a:chOff x="0" y="0"/>
          <a:chExt cx="0" cy="0"/>
        </a:xfrm>
      </p:grpSpPr>
      <p:sp>
        <p:nvSpPr>
          <p:cNvPr id="142" name="Google Shape;142;p5:notes">
            <a:extLst>
              <a:ext uri="{FF2B5EF4-FFF2-40B4-BE49-F238E27FC236}">
                <a16:creationId xmlns:a16="http://schemas.microsoft.com/office/drawing/2014/main" id="{FF5ED344-E10A-E5C6-95C6-5BDD48E6573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a:extLst>
              <a:ext uri="{FF2B5EF4-FFF2-40B4-BE49-F238E27FC236}">
                <a16:creationId xmlns:a16="http://schemas.microsoft.com/office/drawing/2014/main" id="{C188D326-0DF1-509C-13E8-76BBD703D36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147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4A99EC1B-2AB5-684B-80C9-D5C92589D61C}"/>
            </a:ext>
          </a:extLst>
        </p:cNvPr>
        <p:cNvGrpSpPr/>
        <p:nvPr/>
      </p:nvGrpSpPr>
      <p:grpSpPr>
        <a:xfrm>
          <a:off x="0" y="0"/>
          <a:ext cx="0" cy="0"/>
          <a:chOff x="0" y="0"/>
          <a:chExt cx="0" cy="0"/>
        </a:xfrm>
      </p:grpSpPr>
      <p:sp>
        <p:nvSpPr>
          <p:cNvPr id="142" name="Google Shape;142;p5:notes">
            <a:extLst>
              <a:ext uri="{FF2B5EF4-FFF2-40B4-BE49-F238E27FC236}">
                <a16:creationId xmlns:a16="http://schemas.microsoft.com/office/drawing/2014/main" id="{B2701D4A-C2F0-2123-9494-C88D4716871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a:extLst>
              <a:ext uri="{FF2B5EF4-FFF2-40B4-BE49-F238E27FC236}">
                <a16:creationId xmlns:a16="http://schemas.microsoft.com/office/drawing/2014/main" id="{FA3C1EA3-D0F7-D582-147C-4010488F81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0957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6C6E0B1D-9D59-C6E9-30B8-300E84C4F215}"/>
            </a:ext>
          </a:extLst>
        </p:cNvPr>
        <p:cNvGrpSpPr/>
        <p:nvPr/>
      </p:nvGrpSpPr>
      <p:grpSpPr>
        <a:xfrm>
          <a:off x="0" y="0"/>
          <a:ext cx="0" cy="0"/>
          <a:chOff x="0" y="0"/>
          <a:chExt cx="0" cy="0"/>
        </a:xfrm>
      </p:grpSpPr>
      <p:sp>
        <p:nvSpPr>
          <p:cNvPr id="142" name="Google Shape;142;p5:notes">
            <a:extLst>
              <a:ext uri="{FF2B5EF4-FFF2-40B4-BE49-F238E27FC236}">
                <a16:creationId xmlns:a16="http://schemas.microsoft.com/office/drawing/2014/main" id="{6C1502FA-FB0E-C0F6-5AEF-1D8CEEB0034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a:extLst>
              <a:ext uri="{FF2B5EF4-FFF2-40B4-BE49-F238E27FC236}">
                <a16:creationId xmlns:a16="http://schemas.microsoft.com/office/drawing/2014/main" id="{AE2AC4A3-7A7A-CC66-5F6D-8E680900E9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676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06B53154-7BDD-B0B5-C17F-D53EED4CA0E9}"/>
            </a:ext>
          </a:extLst>
        </p:cNvPr>
        <p:cNvGrpSpPr/>
        <p:nvPr/>
      </p:nvGrpSpPr>
      <p:grpSpPr>
        <a:xfrm>
          <a:off x="0" y="0"/>
          <a:ext cx="0" cy="0"/>
          <a:chOff x="0" y="0"/>
          <a:chExt cx="0" cy="0"/>
        </a:xfrm>
      </p:grpSpPr>
      <p:sp>
        <p:nvSpPr>
          <p:cNvPr id="142" name="Google Shape;142;p5:notes">
            <a:extLst>
              <a:ext uri="{FF2B5EF4-FFF2-40B4-BE49-F238E27FC236}">
                <a16:creationId xmlns:a16="http://schemas.microsoft.com/office/drawing/2014/main" id="{86845132-14E0-70B6-8762-A0FF3F5C9CB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a:extLst>
              <a:ext uri="{FF2B5EF4-FFF2-40B4-BE49-F238E27FC236}">
                <a16:creationId xmlns:a16="http://schemas.microsoft.com/office/drawing/2014/main" id="{310E0323-15C5-473C-F2A2-1B14DCCD4BF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0841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6EE84428-5D12-3543-80FC-045F323FAE25}"/>
            </a:ext>
          </a:extLst>
        </p:cNvPr>
        <p:cNvGrpSpPr/>
        <p:nvPr/>
      </p:nvGrpSpPr>
      <p:grpSpPr>
        <a:xfrm>
          <a:off x="0" y="0"/>
          <a:ext cx="0" cy="0"/>
          <a:chOff x="0" y="0"/>
          <a:chExt cx="0" cy="0"/>
        </a:xfrm>
      </p:grpSpPr>
      <p:sp>
        <p:nvSpPr>
          <p:cNvPr id="142" name="Google Shape;142;p5:notes">
            <a:extLst>
              <a:ext uri="{FF2B5EF4-FFF2-40B4-BE49-F238E27FC236}">
                <a16:creationId xmlns:a16="http://schemas.microsoft.com/office/drawing/2014/main" id="{6496847A-153E-04A1-ACCE-27617070AB1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a:extLst>
              <a:ext uri="{FF2B5EF4-FFF2-40B4-BE49-F238E27FC236}">
                <a16:creationId xmlns:a16="http://schemas.microsoft.com/office/drawing/2014/main" id="{BAEDFC86-5711-4400-1185-D8F53264176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7519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548B4D2A-D494-D7E7-C588-5E83676547E8}"/>
            </a:ext>
          </a:extLst>
        </p:cNvPr>
        <p:cNvGrpSpPr/>
        <p:nvPr/>
      </p:nvGrpSpPr>
      <p:grpSpPr>
        <a:xfrm>
          <a:off x="0" y="0"/>
          <a:ext cx="0" cy="0"/>
          <a:chOff x="0" y="0"/>
          <a:chExt cx="0" cy="0"/>
        </a:xfrm>
      </p:grpSpPr>
      <p:sp>
        <p:nvSpPr>
          <p:cNvPr id="142" name="Google Shape;142;p5:notes">
            <a:extLst>
              <a:ext uri="{FF2B5EF4-FFF2-40B4-BE49-F238E27FC236}">
                <a16:creationId xmlns:a16="http://schemas.microsoft.com/office/drawing/2014/main" id="{A29EC679-74A9-2E5F-9C50-9FF7610B7E7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a:extLst>
              <a:ext uri="{FF2B5EF4-FFF2-40B4-BE49-F238E27FC236}">
                <a16:creationId xmlns:a16="http://schemas.microsoft.com/office/drawing/2014/main" id="{442374AF-D635-62EE-6A79-71650E1F21F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54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C35CC99A-FECD-07D5-1449-E4C9AC4B7B0B}"/>
            </a:ext>
          </a:extLst>
        </p:cNvPr>
        <p:cNvGrpSpPr/>
        <p:nvPr/>
      </p:nvGrpSpPr>
      <p:grpSpPr>
        <a:xfrm>
          <a:off x="0" y="0"/>
          <a:ext cx="0" cy="0"/>
          <a:chOff x="0" y="0"/>
          <a:chExt cx="0" cy="0"/>
        </a:xfrm>
      </p:grpSpPr>
      <p:sp>
        <p:nvSpPr>
          <p:cNvPr id="142" name="Google Shape;142;p5:notes">
            <a:extLst>
              <a:ext uri="{FF2B5EF4-FFF2-40B4-BE49-F238E27FC236}">
                <a16:creationId xmlns:a16="http://schemas.microsoft.com/office/drawing/2014/main" id="{76233DEB-3751-97C5-5C5B-CBC01611399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a:extLst>
              <a:ext uri="{FF2B5EF4-FFF2-40B4-BE49-F238E27FC236}">
                <a16:creationId xmlns:a16="http://schemas.microsoft.com/office/drawing/2014/main" id="{9B0F68D9-37B2-A9B1-D254-BD13A6CD3F9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957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8BE4AE2B-73F5-1395-F9D7-8CA37805DCF5}"/>
            </a:ext>
          </a:extLst>
        </p:cNvPr>
        <p:cNvGrpSpPr/>
        <p:nvPr/>
      </p:nvGrpSpPr>
      <p:grpSpPr>
        <a:xfrm>
          <a:off x="0" y="0"/>
          <a:ext cx="0" cy="0"/>
          <a:chOff x="0" y="0"/>
          <a:chExt cx="0" cy="0"/>
        </a:xfrm>
      </p:grpSpPr>
      <p:sp>
        <p:nvSpPr>
          <p:cNvPr id="142" name="Google Shape;142;p5:notes">
            <a:extLst>
              <a:ext uri="{FF2B5EF4-FFF2-40B4-BE49-F238E27FC236}">
                <a16:creationId xmlns:a16="http://schemas.microsoft.com/office/drawing/2014/main" id="{1EF3EBDA-E97D-118A-5309-86DF356B280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a:extLst>
              <a:ext uri="{FF2B5EF4-FFF2-40B4-BE49-F238E27FC236}">
                <a16:creationId xmlns:a16="http://schemas.microsoft.com/office/drawing/2014/main" id="{E8C459DC-5E0F-5559-E9D1-3A193C66ADF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4118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9B9D328B-9117-780D-448F-89C532CD7A44}"/>
            </a:ext>
          </a:extLst>
        </p:cNvPr>
        <p:cNvGrpSpPr/>
        <p:nvPr/>
      </p:nvGrpSpPr>
      <p:grpSpPr>
        <a:xfrm>
          <a:off x="0" y="0"/>
          <a:ext cx="0" cy="0"/>
          <a:chOff x="0" y="0"/>
          <a:chExt cx="0" cy="0"/>
        </a:xfrm>
      </p:grpSpPr>
      <p:sp>
        <p:nvSpPr>
          <p:cNvPr id="133" name="Google Shape;133;p4:notes">
            <a:extLst>
              <a:ext uri="{FF2B5EF4-FFF2-40B4-BE49-F238E27FC236}">
                <a16:creationId xmlns:a16="http://schemas.microsoft.com/office/drawing/2014/main" id="{95513449-2BA0-58BD-E191-E98AA6EE75A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notes">
            <a:extLst>
              <a:ext uri="{FF2B5EF4-FFF2-40B4-BE49-F238E27FC236}">
                <a16:creationId xmlns:a16="http://schemas.microsoft.com/office/drawing/2014/main" id="{35DB598C-9732-9E2E-C397-5CEB7B7E99A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4468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1E756F3F-107C-8E63-12DF-32D0BABC7FD5}"/>
            </a:ext>
          </a:extLst>
        </p:cNvPr>
        <p:cNvGrpSpPr/>
        <p:nvPr/>
      </p:nvGrpSpPr>
      <p:grpSpPr>
        <a:xfrm>
          <a:off x="0" y="0"/>
          <a:ext cx="0" cy="0"/>
          <a:chOff x="0" y="0"/>
          <a:chExt cx="0" cy="0"/>
        </a:xfrm>
      </p:grpSpPr>
      <p:sp>
        <p:nvSpPr>
          <p:cNvPr id="133" name="Google Shape;133;p4:notes">
            <a:extLst>
              <a:ext uri="{FF2B5EF4-FFF2-40B4-BE49-F238E27FC236}">
                <a16:creationId xmlns:a16="http://schemas.microsoft.com/office/drawing/2014/main" id="{A88B1A4D-BB9C-4138-9AB0-4E217CF4D42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notes">
            <a:extLst>
              <a:ext uri="{FF2B5EF4-FFF2-40B4-BE49-F238E27FC236}">
                <a16:creationId xmlns:a16="http://schemas.microsoft.com/office/drawing/2014/main" id="{82FEBC64-D5CA-78D3-A2DE-232F1FD85E8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7130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A746C8B5-467F-1D42-E5B0-2F6ED7FFEFCC}"/>
            </a:ext>
          </a:extLst>
        </p:cNvPr>
        <p:cNvGrpSpPr/>
        <p:nvPr/>
      </p:nvGrpSpPr>
      <p:grpSpPr>
        <a:xfrm>
          <a:off x="0" y="0"/>
          <a:ext cx="0" cy="0"/>
          <a:chOff x="0" y="0"/>
          <a:chExt cx="0" cy="0"/>
        </a:xfrm>
      </p:grpSpPr>
      <p:sp>
        <p:nvSpPr>
          <p:cNvPr id="133" name="Google Shape;133;p4:notes">
            <a:extLst>
              <a:ext uri="{FF2B5EF4-FFF2-40B4-BE49-F238E27FC236}">
                <a16:creationId xmlns:a16="http://schemas.microsoft.com/office/drawing/2014/main" id="{C5E6D6F8-6BBE-AC4E-3154-0A074E49327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notes">
            <a:extLst>
              <a:ext uri="{FF2B5EF4-FFF2-40B4-BE49-F238E27FC236}">
                <a16:creationId xmlns:a16="http://schemas.microsoft.com/office/drawing/2014/main" id="{BB430D23-B79F-EFB6-D9ED-32C67CA156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2052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224F44F3-0988-618E-6DAD-D4F288AE4166}"/>
            </a:ext>
          </a:extLst>
        </p:cNvPr>
        <p:cNvGrpSpPr/>
        <p:nvPr/>
      </p:nvGrpSpPr>
      <p:grpSpPr>
        <a:xfrm>
          <a:off x="0" y="0"/>
          <a:ext cx="0" cy="0"/>
          <a:chOff x="0" y="0"/>
          <a:chExt cx="0" cy="0"/>
        </a:xfrm>
      </p:grpSpPr>
      <p:sp>
        <p:nvSpPr>
          <p:cNvPr id="133" name="Google Shape;133;p4:notes">
            <a:extLst>
              <a:ext uri="{FF2B5EF4-FFF2-40B4-BE49-F238E27FC236}">
                <a16:creationId xmlns:a16="http://schemas.microsoft.com/office/drawing/2014/main" id="{87743FFF-BBF7-5939-1B34-67AC2A79B08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notes">
            <a:extLst>
              <a:ext uri="{FF2B5EF4-FFF2-40B4-BE49-F238E27FC236}">
                <a16:creationId xmlns:a16="http://schemas.microsoft.com/office/drawing/2014/main" id="{EB4F7375-FE7D-0AF4-7E71-1253BF7D816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78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779D9A70-6F17-4417-004A-83B0EAE4265A}"/>
            </a:ext>
          </a:extLst>
        </p:cNvPr>
        <p:cNvGrpSpPr/>
        <p:nvPr/>
      </p:nvGrpSpPr>
      <p:grpSpPr>
        <a:xfrm>
          <a:off x="0" y="0"/>
          <a:ext cx="0" cy="0"/>
          <a:chOff x="0" y="0"/>
          <a:chExt cx="0" cy="0"/>
        </a:xfrm>
      </p:grpSpPr>
      <p:sp>
        <p:nvSpPr>
          <p:cNvPr id="142" name="Google Shape;142;p5:notes">
            <a:extLst>
              <a:ext uri="{FF2B5EF4-FFF2-40B4-BE49-F238E27FC236}">
                <a16:creationId xmlns:a16="http://schemas.microsoft.com/office/drawing/2014/main" id="{9CD46CC0-C2D5-37A1-8E70-ABD5E75DB29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a:extLst>
              <a:ext uri="{FF2B5EF4-FFF2-40B4-BE49-F238E27FC236}">
                <a16:creationId xmlns:a16="http://schemas.microsoft.com/office/drawing/2014/main" id="{DAC9BE97-B058-197D-F838-FA1A43C0A89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0341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920620A4-CA07-BDF0-1BE2-425F32B76CCF}"/>
            </a:ext>
          </a:extLst>
        </p:cNvPr>
        <p:cNvGrpSpPr/>
        <p:nvPr/>
      </p:nvGrpSpPr>
      <p:grpSpPr>
        <a:xfrm>
          <a:off x="0" y="0"/>
          <a:ext cx="0" cy="0"/>
          <a:chOff x="0" y="0"/>
          <a:chExt cx="0" cy="0"/>
        </a:xfrm>
      </p:grpSpPr>
      <p:sp>
        <p:nvSpPr>
          <p:cNvPr id="142" name="Google Shape;142;p5:notes">
            <a:extLst>
              <a:ext uri="{FF2B5EF4-FFF2-40B4-BE49-F238E27FC236}">
                <a16:creationId xmlns:a16="http://schemas.microsoft.com/office/drawing/2014/main" id="{C724AB2A-0BB9-DF6E-C305-6BD8537F17A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a:extLst>
              <a:ext uri="{FF2B5EF4-FFF2-40B4-BE49-F238E27FC236}">
                <a16:creationId xmlns:a16="http://schemas.microsoft.com/office/drawing/2014/main" id="{53792042-B6C5-B1F1-0103-E963005DD81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4210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0B8EEAC5-76C4-A8DB-55AB-76B65871C0AF}"/>
            </a:ext>
          </a:extLst>
        </p:cNvPr>
        <p:cNvGrpSpPr/>
        <p:nvPr/>
      </p:nvGrpSpPr>
      <p:grpSpPr>
        <a:xfrm>
          <a:off x="0" y="0"/>
          <a:ext cx="0" cy="0"/>
          <a:chOff x="0" y="0"/>
          <a:chExt cx="0" cy="0"/>
        </a:xfrm>
      </p:grpSpPr>
      <p:sp>
        <p:nvSpPr>
          <p:cNvPr id="142" name="Google Shape;142;p5:notes">
            <a:extLst>
              <a:ext uri="{FF2B5EF4-FFF2-40B4-BE49-F238E27FC236}">
                <a16:creationId xmlns:a16="http://schemas.microsoft.com/office/drawing/2014/main" id="{4935C763-A8F2-75A9-9325-3F7896D0B13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a:extLst>
              <a:ext uri="{FF2B5EF4-FFF2-40B4-BE49-F238E27FC236}">
                <a16:creationId xmlns:a16="http://schemas.microsoft.com/office/drawing/2014/main" id="{AB3818D0-E0BE-F602-B3EA-CAB08C1518A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3211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6445DC5D-2137-1580-DB56-D1F01794444B}"/>
            </a:ext>
          </a:extLst>
        </p:cNvPr>
        <p:cNvGrpSpPr/>
        <p:nvPr/>
      </p:nvGrpSpPr>
      <p:grpSpPr>
        <a:xfrm>
          <a:off x="0" y="0"/>
          <a:ext cx="0" cy="0"/>
          <a:chOff x="0" y="0"/>
          <a:chExt cx="0" cy="0"/>
        </a:xfrm>
      </p:grpSpPr>
      <p:sp>
        <p:nvSpPr>
          <p:cNvPr id="142" name="Google Shape;142;p5:notes">
            <a:extLst>
              <a:ext uri="{FF2B5EF4-FFF2-40B4-BE49-F238E27FC236}">
                <a16:creationId xmlns:a16="http://schemas.microsoft.com/office/drawing/2014/main" id="{BD20C49D-8203-0E73-816C-D28BABF986B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a:extLst>
              <a:ext uri="{FF2B5EF4-FFF2-40B4-BE49-F238E27FC236}">
                <a16:creationId xmlns:a16="http://schemas.microsoft.com/office/drawing/2014/main" id="{50B98191-95EE-C5EB-6939-23F918C1471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4177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7"/>
          <p:cNvSpPr/>
          <p:nvPr/>
        </p:nvSpPr>
        <p:spPr>
          <a:xfrm>
            <a:off x="0" y="0"/>
            <a:ext cx="12192000" cy="6858000"/>
          </a:xfrm>
          <a:prstGeom prst="rect">
            <a:avLst/>
          </a:prstGeom>
          <a:solidFill>
            <a:srgbClr val="FEE599">
              <a:alpha val="64705"/>
            </a:srgbClr>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7"/>
          <p:cNvSpPr/>
          <p:nvPr/>
        </p:nvSpPr>
        <p:spPr>
          <a:xfrm>
            <a:off x="131882" y="64543"/>
            <a:ext cx="11870647" cy="6611773"/>
          </a:xfrm>
          <a:prstGeom prst="rect">
            <a:avLst/>
          </a:prstGeom>
          <a:blipFill rotWithShape="1">
            <a:blip r:embed="rId2">
              <a:alphaModFix/>
            </a:blip>
            <a:stretch>
              <a:fillRect/>
            </a:stretch>
          </a:blip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600"/>
              <a:buFont typeface="Calibri"/>
              <a:buNone/>
            </a:pPr>
            <a:endParaRPr sz="600" b="0" i="0" u="none" strike="noStrike" cap="none">
              <a:solidFill>
                <a:schemeClr val="dk1"/>
              </a:solidFill>
              <a:latin typeface="Arial"/>
              <a:ea typeface="Arial"/>
              <a:cs typeface="Arial"/>
              <a:sym typeface="Arial"/>
            </a:endParaRPr>
          </a:p>
        </p:txBody>
      </p:sp>
      <p:sp>
        <p:nvSpPr>
          <p:cNvPr id="18" name="Google Shape;18;p7"/>
          <p:cNvSpPr/>
          <p:nvPr/>
        </p:nvSpPr>
        <p:spPr>
          <a:xfrm>
            <a:off x="0" y="-6824"/>
            <a:ext cx="12192000" cy="6858000"/>
          </a:xfrm>
          <a:prstGeom prst="rect">
            <a:avLst/>
          </a:prstGeom>
          <a:solidFill>
            <a:srgbClr val="9CC2E5">
              <a:alpha val="49803"/>
            </a:srgbClr>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7"/>
          <p:cNvSpPr txBox="1">
            <a:spLocks noGrp="1"/>
          </p:cNvSpPr>
          <p:nvPr>
            <p:ph type="dt" idx="10"/>
          </p:nvPr>
        </p:nvSpPr>
        <p:spPr>
          <a:xfrm>
            <a:off x="727414" y="635634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ftr" idx="11"/>
          </p:nvPr>
        </p:nvSpPr>
        <p:spPr>
          <a:xfrm>
            <a:off x="4038600" y="634047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2" name="Google Shape;22;p7" descr="footer_logo_new"/>
          <p:cNvPicPr preferRelativeResize="0"/>
          <p:nvPr/>
        </p:nvPicPr>
        <p:blipFill rotWithShape="1">
          <a:blip r:embed="rId3">
            <a:alphaModFix/>
          </a:blip>
          <a:srcRect r="78752"/>
          <a:stretch/>
        </p:blipFill>
        <p:spPr>
          <a:xfrm>
            <a:off x="10709189" y="456738"/>
            <a:ext cx="1209082" cy="906035"/>
          </a:xfrm>
          <a:prstGeom prst="rect">
            <a:avLst/>
          </a:prstGeom>
          <a:noFill/>
          <a:ln>
            <a:noFill/>
          </a:ln>
        </p:spPr>
      </p:pic>
      <p:sp>
        <p:nvSpPr>
          <p:cNvPr id="23" name="Google Shape;23;p7"/>
          <p:cNvSpPr/>
          <p:nvPr/>
        </p:nvSpPr>
        <p:spPr>
          <a:xfrm>
            <a:off x="1105070" y="387411"/>
            <a:ext cx="9924273" cy="72327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strike="noStrike" cap="none">
                <a:solidFill>
                  <a:schemeClr val="dk1"/>
                </a:solidFill>
                <a:latin typeface="Arial"/>
                <a:ea typeface="Arial"/>
                <a:cs typeface="Arial"/>
                <a:sym typeface="Arial"/>
              </a:rPr>
              <a:t>VISVESVARAYA TECHNOLOGICAL UNIVERSITY</a:t>
            </a:r>
            <a:endParaRPr sz="9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800"/>
              <a:buFont typeface="Arial"/>
              <a:buNone/>
            </a:pPr>
            <a:r>
              <a:rPr lang="en-US" sz="800" b="1" i="0" u="none" strike="noStrike" cap="none">
                <a:solidFill>
                  <a:schemeClr val="dk1"/>
                </a:solidFill>
                <a:latin typeface="Arial"/>
                <a:ea typeface="Arial"/>
                <a:cs typeface="Arial"/>
                <a:sym typeface="Arial"/>
              </a:rPr>
              <a:t>JNANA SANGAMA BELAGAVI - 590 018, KARNATAKA</a:t>
            </a:r>
            <a:r>
              <a:rPr lang="en-US" sz="1050" b="1" i="0" u="none" strike="noStrike" cap="none">
                <a:solidFill>
                  <a:schemeClr val="dk1"/>
                </a:solidFill>
                <a:latin typeface="Arial"/>
                <a:ea typeface="Arial"/>
                <a:cs typeface="Arial"/>
                <a:sym typeface="Arial"/>
              </a:rPr>
              <a:t>.</a:t>
            </a:r>
            <a:endParaRPr sz="7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24" name="Google Shape;24;p7"/>
          <p:cNvSpPr/>
          <p:nvPr/>
        </p:nvSpPr>
        <p:spPr>
          <a:xfrm>
            <a:off x="211107" y="4338258"/>
            <a:ext cx="4513358" cy="1477328"/>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500"/>
              <a:buFont typeface="Arial"/>
              <a:buNone/>
            </a:pPr>
            <a:endParaRPr sz="1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Presented  by</a:t>
            </a:r>
            <a:endParaRPr sz="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5B9BD3"/>
              </a:buClr>
              <a:buSzPts val="1400"/>
              <a:buFont typeface="Arial"/>
              <a:buNone/>
            </a:pPr>
            <a:r>
              <a:rPr lang="en-US" sz="1400" b="1" i="0" u="none" strike="noStrike" cap="none">
                <a:solidFill>
                  <a:srgbClr val="5B9BD3"/>
                </a:solidFill>
                <a:latin typeface="Arial"/>
                <a:ea typeface="Arial"/>
                <a:cs typeface="Arial"/>
                <a:sym typeface="Arial"/>
              </a:rPr>
              <a:t>Name:                                                        USN:</a:t>
            </a:r>
            <a:endParaRPr/>
          </a:p>
          <a:p>
            <a:pPr marL="0" marR="0" lvl="0" indent="0" algn="ctr" rtl="0">
              <a:lnSpc>
                <a:spcPct val="100000"/>
              </a:lnSpc>
              <a:spcBef>
                <a:spcPts val="0"/>
              </a:spcBef>
              <a:spcAft>
                <a:spcPts val="0"/>
              </a:spcAft>
              <a:buClr>
                <a:schemeClr val="dk1"/>
              </a:buClr>
              <a:buSzPts val="1400"/>
              <a:buFont typeface="Arial"/>
              <a:buNone/>
            </a:pPr>
            <a:endParaRPr sz="1400" b="1" i="0" u="none" strike="noStrike" cap="none">
              <a:solidFill>
                <a:srgbClr val="5B9BD3"/>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400"/>
              <a:buFont typeface="Arial"/>
              <a:buNone/>
            </a:pPr>
            <a:endParaRPr sz="1400" b="1" i="0" u="none" strike="noStrike" cap="none">
              <a:solidFill>
                <a:srgbClr val="5B9BD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7"/>
          <p:cNvSpPr/>
          <p:nvPr/>
        </p:nvSpPr>
        <p:spPr>
          <a:xfrm>
            <a:off x="1859630" y="1053664"/>
            <a:ext cx="8335200" cy="181588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1F3864"/>
              </a:buClr>
              <a:buSzPts val="4000"/>
              <a:buFont typeface="Arial"/>
              <a:buNone/>
            </a:pPr>
            <a:r>
              <a:rPr lang="en-US" sz="4000" b="1" i="0" u="none" strike="noStrike" cap="none">
                <a:solidFill>
                  <a:srgbClr val="1F3864"/>
                </a:solidFill>
                <a:latin typeface="Arial"/>
                <a:ea typeface="Arial"/>
                <a:cs typeface="Arial"/>
                <a:sym typeface="Arial"/>
              </a:rPr>
              <a:t>SAHYADRI</a:t>
            </a:r>
            <a:endParaRPr sz="1800" b="0" i="0" u="none" strike="noStrike" cap="none">
              <a:solidFill>
                <a:srgbClr val="1F3864"/>
              </a:solidFill>
              <a:latin typeface="Arial"/>
              <a:ea typeface="Arial"/>
              <a:cs typeface="Arial"/>
              <a:sym typeface="Arial"/>
            </a:endParaRPr>
          </a:p>
          <a:p>
            <a:pPr marL="0" marR="0" lvl="0" indent="0" algn="ctr" rtl="0">
              <a:lnSpc>
                <a:spcPct val="100000"/>
              </a:lnSpc>
              <a:spcBef>
                <a:spcPts val="0"/>
              </a:spcBef>
              <a:spcAft>
                <a:spcPts val="0"/>
              </a:spcAft>
              <a:buClr>
                <a:srgbClr val="1F3864"/>
              </a:buClr>
              <a:buSzPts val="1600"/>
              <a:buFont typeface="Arial"/>
              <a:buNone/>
            </a:pPr>
            <a:r>
              <a:rPr lang="en-US" sz="1600" b="1" i="0" u="none" strike="noStrike" cap="none">
                <a:solidFill>
                  <a:srgbClr val="1F3864"/>
                </a:solidFill>
                <a:latin typeface="Arial"/>
                <a:ea typeface="Arial"/>
                <a:cs typeface="Arial"/>
                <a:sym typeface="Arial"/>
              </a:rPr>
              <a:t>COLLEGE OF ENGINEERING &amp; MANAGEMENT</a:t>
            </a:r>
            <a:endParaRPr sz="2000" b="0" i="0" u="none" strike="noStrike" cap="none">
              <a:solidFill>
                <a:srgbClr val="1F3864"/>
              </a:solidFill>
              <a:latin typeface="Arial"/>
              <a:ea typeface="Arial"/>
              <a:cs typeface="Arial"/>
              <a:sym typeface="Arial"/>
            </a:endParaRPr>
          </a:p>
          <a:p>
            <a:pPr marL="0" marR="0" lvl="0" indent="0" algn="ctr" rtl="0">
              <a:lnSpc>
                <a:spcPct val="100000"/>
              </a:lnSpc>
              <a:spcBef>
                <a:spcPts val="0"/>
              </a:spcBef>
              <a:spcAft>
                <a:spcPts val="0"/>
              </a:spcAft>
              <a:buClr>
                <a:srgbClr val="1F3864"/>
              </a:buClr>
              <a:buSzPts val="1400"/>
              <a:buFont typeface="Arial"/>
              <a:buNone/>
            </a:pPr>
            <a:r>
              <a:rPr lang="en-US" sz="1400" b="0" i="0" u="none" strike="noStrike" cap="none">
                <a:solidFill>
                  <a:srgbClr val="1F3864"/>
                </a:solidFill>
                <a:latin typeface="Arial"/>
                <a:ea typeface="Arial"/>
                <a:cs typeface="Arial"/>
                <a:sym typeface="Arial"/>
              </a:rPr>
              <a:t>(</a:t>
            </a:r>
            <a:r>
              <a:rPr lang="en-US" sz="1200" b="0" i="0" u="none" strike="noStrike" cap="none">
                <a:solidFill>
                  <a:srgbClr val="1F3864"/>
                </a:solidFill>
                <a:latin typeface="Arial"/>
                <a:ea typeface="Arial"/>
                <a:cs typeface="Arial"/>
                <a:sym typeface="Arial"/>
              </a:rPr>
              <a:t>An Autonomous Institution)</a:t>
            </a:r>
            <a:endParaRPr/>
          </a:p>
          <a:p>
            <a:pPr marL="0" marR="0" lvl="0" indent="0" algn="ctr" rtl="0">
              <a:lnSpc>
                <a:spcPct val="100000"/>
              </a:lnSpc>
              <a:spcBef>
                <a:spcPts val="0"/>
              </a:spcBef>
              <a:spcAft>
                <a:spcPts val="0"/>
              </a:spcAft>
              <a:buClr>
                <a:srgbClr val="1F3864"/>
              </a:buClr>
              <a:buSzPts val="1800"/>
              <a:buFont typeface="Arial"/>
              <a:buNone/>
            </a:pPr>
            <a:r>
              <a:rPr lang="en-US" sz="1800" b="1" i="0" u="none" strike="noStrike" cap="none">
                <a:solidFill>
                  <a:srgbClr val="1F3864"/>
                </a:solidFill>
                <a:latin typeface="Arial"/>
                <a:ea typeface="Arial"/>
                <a:cs typeface="Arial"/>
                <a:sym typeface="Arial"/>
              </a:rPr>
              <a:t>Adyar,  Mangaluru</a:t>
            </a:r>
            <a:endParaRPr sz="1800" b="1" i="0" u="none" strike="noStrike" cap="none">
              <a:solidFill>
                <a:srgbClr val="1F3864"/>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2400"/>
              <a:buFont typeface="Arial"/>
              <a:buNone/>
            </a:pPr>
            <a:r>
              <a:rPr lang="en-US" sz="2400" b="1" i="0" u="none" strike="noStrike" cap="none">
                <a:solidFill>
                  <a:schemeClr val="lt1"/>
                </a:solidFill>
                <a:latin typeface="Arial"/>
                <a:ea typeface="Arial"/>
                <a:cs typeface="Arial"/>
                <a:sym typeface="Arial"/>
              </a:rPr>
              <a:t>Department of Computer Science and Engineering</a:t>
            </a:r>
            <a:endParaRPr/>
          </a:p>
        </p:txBody>
      </p:sp>
      <p:pic>
        <p:nvPicPr>
          <p:cNvPr id="26" name="Google Shape;26;p7"/>
          <p:cNvPicPr preferRelativeResize="0"/>
          <p:nvPr/>
        </p:nvPicPr>
        <p:blipFill rotWithShape="1">
          <a:blip r:embed="rId4">
            <a:alphaModFix/>
          </a:blip>
          <a:srcRect/>
          <a:stretch/>
        </p:blipFill>
        <p:spPr>
          <a:xfrm>
            <a:off x="372160" y="322899"/>
            <a:ext cx="1154344" cy="1031257"/>
          </a:xfrm>
          <a:prstGeom prst="rect">
            <a:avLst/>
          </a:prstGeom>
          <a:noFill/>
          <a:ln>
            <a:noFill/>
          </a:ln>
        </p:spPr>
      </p:pic>
      <p:sp>
        <p:nvSpPr>
          <p:cNvPr id="27" name="Google Shape;27;p7"/>
          <p:cNvSpPr/>
          <p:nvPr/>
        </p:nvSpPr>
        <p:spPr>
          <a:xfrm>
            <a:off x="7390287" y="3849798"/>
            <a:ext cx="4873544" cy="193899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500"/>
              <a:buFont typeface="Arial"/>
              <a:buNone/>
            </a:pPr>
            <a:endParaRPr sz="1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500"/>
              <a:buFont typeface="Arial"/>
              <a:buNone/>
            </a:pPr>
            <a:endParaRPr sz="1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500"/>
              <a:buFont typeface="Arial"/>
              <a:buNone/>
            </a:pPr>
            <a:endParaRPr sz="15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Arial"/>
                <a:ea typeface="Arial"/>
                <a:cs typeface="Arial"/>
                <a:sym typeface="Arial"/>
              </a:rPr>
              <a:t>Under the Guidance of </a:t>
            </a:r>
            <a:endParaRPr sz="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5B9BD3"/>
              </a:buClr>
              <a:buSzPts val="1400"/>
              <a:buFont typeface="Arial"/>
              <a:buNone/>
            </a:pPr>
            <a:r>
              <a:rPr lang="en-US" sz="1400" b="1" i="0" u="none" strike="noStrike" cap="none">
                <a:solidFill>
                  <a:srgbClr val="5B9BD3"/>
                </a:solidFill>
                <a:latin typeface="Arial"/>
                <a:ea typeface="Arial"/>
                <a:cs typeface="Arial"/>
                <a:sym typeface="Arial"/>
              </a:rPr>
              <a:t>	</a:t>
            </a:r>
            <a:endParaRPr/>
          </a:p>
          <a:p>
            <a:pPr marL="0" marR="0" lvl="0" indent="0" algn="ctr" rtl="0">
              <a:lnSpc>
                <a:spcPct val="100000"/>
              </a:lnSpc>
              <a:spcBef>
                <a:spcPts val="0"/>
              </a:spcBef>
              <a:spcAft>
                <a:spcPts val="0"/>
              </a:spcAft>
              <a:buClr>
                <a:schemeClr val="dk1"/>
              </a:buClr>
              <a:buSzPts val="1400"/>
              <a:buFont typeface="Arial"/>
              <a:buNone/>
            </a:pPr>
            <a:endParaRPr sz="1400" b="1" i="0" u="none" strike="noStrike" cap="none">
              <a:solidFill>
                <a:srgbClr val="5B9BD3"/>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400"/>
              <a:buFont typeface="Arial"/>
              <a:buNone/>
            </a:pPr>
            <a:endParaRPr sz="1400" b="1" i="0" u="none" strike="noStrike" cap="none">
              <a:solidFill>
                <a:srgbClr val="5B9BD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 name="Google Shape;28;p7"/>
          <p:cNvSpPr/>
          <p:nvPr/>
        </p:nvSpPr>
        <p:spPr>
          <a:xfrm>
            <a:off x="159443" y="2995653"/>
            <a:ext cx="11870647" cy="365125"/>
          </a:xfrm>
          <a:prstGeom prst="rect">
            <a:avLst/>
          </a:prstGeom>
          <a:solidFill>
            <a:srgbClr val="D8E2F3">
              <a:alpha val="6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FF0000"/>
                </a:solidFill>
                <a:latin typeface="Calibri"/>
                <a:ea typeface="Calibri"/>
                <a:cs typeface="Calibri"/>
                <a:sym typeface="Calibri"/>
              </a:rPr>
              <a:t>Seminar On</a:t>
            </a:r>
            <a:endParaRPr sz="3200" b="0" i="0" u="none" strike="noStrike" cap="none">
              <a:solidFill>
                <a:srgbClr val="FF0000"/>
              </a:solidFill>
              <a:latin typeface="Calibri"/>
              <a:ea typeface="Calibri"/>
              <a:cs typeface="Calibri"/>
              <a:sym typeface="Calibri"/>
            </a:endParaRPr>
          </a:p>
        </p:txBody>
      </p:sp>
      <p:sp>
        <p:nvSpPr>
          <p:cNvPr id="29" name="Google Shape;29;p7"/>
          <p:cNvSpPr/>
          <p:nvPr/>
        </p:nvSpPr>
        <p:spPr>
          <a:xfrm>
            <a:off x="148590" y="3358566"/>
            <a:ext cx="11870647" cy="999860"/>
          </a:xfrm>
          <a:prstGeom prst="rect">
            <a:avLst/>
          </a:prstGeom>
          <a:solidFill>
            <a:srgbClr val="D8E2F3">
              <a:alpha val="68627"/>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rgbClr val="FF0000"/>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6"/>
          <p:cNvSpPr>
            <a:spLocks noGrp="1"/>
          </p:cNvSpPr>
          <p:nvPr>
            <p:ph type="pic" idx="2"/>
          </p:nvPr>
        </p:nvSpPr>
        <p:spPr>
          <a:xfrm>
            <a:off x="5183188" y="987425"/>
            <a:ext cx="6172200" cy="4873625"/>
          </a:xfrm>
          <a:prstGeom prst="rect">
            <a:avLst/>
          </a:prstGeom>
          <a:noFill/>
          <a:ln>
            <a:noFill/>
          </a:ln>
        </p:spPr>
      </p:sp>
      <p:sp>
        <p:nvSpPr>
          <p:cNvPr id="87" name="Google Shape;87;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8" name="Google Shape;8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p:nvPr/>
        </p:nvSpPr>
        <p:spPr>
          <a:xfrm>
            <a:off x="-1191" y="0"/>
            <a:ext cx="12192000" cy="6858000"/>
          </a:xfrm>
          <a:prstGeom prst="rect">
            <a:avLst/>
          </a:prstGeom>
          <a:solidFill>
            <a:srgbClr val="323F4F"/>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 name="Google Shape;34;p8"/>
          <p:cNvSpPr/>
          <p:nvPr/>
        </p:nvSpPr>
        <p:spPr>
          <a:xfrm>
            <a:off x="90487" y="633065"/>
            <a:ext cx="12008644" cy="5859810"/>
          </a:xfrm>
          <a:prstGeom prst="rect">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Google Shape;35;p8"/>
          <p:cNvSpPr txBox="1"/>
          <p:nvPr/>
        </p:nvSpPr>
        <p:spPr>
          <a:xfrm>
            <a:off x="8760618" y="128626"/>
            <a:ext cx="333851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lt2"/>
                </a:solidFill>
                <a:latin typeface="Calibri"/>
                <a:ea typeface="Calibri"/>
                <a:cs typeface="Calibri"/>
                <a:sym typeface="Calibri"/>
              </a:rPr>
              <a:t>Department of</a:t>
            </a:r>
            <a:endParaRPr/>
          </a:p>
          <a:p>
            <a:pPr marL="0" marR="0" lvl="0" indent="0" algn="ctr" rtl="0">
              <a:spcBef>
                <a:spcPts val="0"/>
              </a:spcBef>
              <a:spcAft>
                <a:spcPts val="0"/>
              </a:spcAft>
              <a:buNone/>
            </a:pPr>
            <a:r>
              <a:rPr lang="en-US" sz="1200">
                <a:solidFill>
                  <a:schemeClr val="lt2"/>
                </a:solidFill>
                <a:latin typeface="Calibri"/>
                <a:ea typeface="Calibri"/>
                <a:cs typeface="Calibri"/>
                <a:sym typeface="Calibri"/>
              </a:rPr>
              <a:t>Computer Science &amp; Engineering</a:t>
            </a:r>
            <a:endParaRPr sz="1200">
              <a:solidFill>
                <a:schemeClr val="lt2"/>
              </a:solidFill>
              <a:latin typeface="Calibri"/>
              <a:ea typeface="Calibri"/>
              <a:cs typeface="Calibri"/>
              <a:sym typeface="Calibri"/>
            </a:endParaRPr>
          </a:p>
        </p:txBody>
      </p:sp>
      <p:sp>
        <p:nvSpPr>
          <p:cNvPr id="36" name="Google Shape;36;p8"/>
          <p:cNvSpPr/>
          <p:nvPr/>
        </p:nvSpPr>
        <p:spPr>
          <a:xfrm>
            <a:off x="280987" y="85854"/>
            <a:ext cx="2085975" cy="451981"/>
          </a:xfrm>
          <a:prstGeom prst="rect">
            <a:avLst/>
          </a:prstGeom>
          <a:solidFill>
            <a:schemeClr val="l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7" name="Google Shape;37;p8"/>
          <p:cNvPicPr preferRelativeResize="0"/>
          <p:nvPr/>
        </p:nvPicPr>
        <p:blipFill rotWithShape="1">
          <a:blip r:embed="rId2">
            <a:alphaModFix/>
          </a:blip>
          <a:srcRect r="-10117" b="-10380"/>
          <a:stretch/>
        </p:blipFill>
        <p:spPr>
          <a:xfrm>
            <a:off x="311942" y="132325"/>
            <a:ext cx="2024063" cy="369656"/>
          </a:xfrm>
          <a:prstGeom prst="rect">
            <a:avLst/>
          </a:prstGeom>
          <a:noFill/>
          <a:ln>
            <a:noFill/>
          </a:ln>
        </p:spPr>
      </p:pic>
      <p:sp>
        <p:nvSpPr>
          <p:cNvPr id="38" name="Google Shape;38;p8"/>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8"/>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838200" y="819150"/>
            <a:ext cx="10515600" cy="8715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9" name="Google Shape;4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2" name="Google Shape;62;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0" name="Google Shape;80;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alpha val="18823"/>
          </a:schemeClr>
        </a:solidFill>
        <a:effectLst/>
      </p:bgPr>
    </p:bg>
    <p:spTree>
      <p:nvGrpSpPr>
        <p:cNvPr id="1" name="Shape 106"/>
        <p:cNvGrpSpPr/>
        <p:nvPr/>
      </p:nvGrpSpPr>
      <p:grpSpPr>
        <a:xfrm>
          <a:off x="0" y="0"/>
          <a:ext cx="0" cy="0"/>
          <a:chOff x="0" y="0"/>
          <a:chExt cx="0" cy="0"/>
        </a:xfrm>
      </p:grpSpPr>
      <p:sp>
        <p:nvSpPr>
          <p:cNvPr id="107" name="Google Shape;107;p1"/>
          <p:cNvSpPr/>
          <p:nvPr/>
        </p:nvSpPr>
        <p:spPr>
          <a:xfrm>
            <a:off x="1" y="0"/>
            <a:ext cx="12192000" cy="6858000"/>
          </a:xfrm>
          <a:prstGeom prst="rect">
            <a:avLst/>
          </a:prstGeom>
          <a:noFill/>
          <a:ln w="38100" cap="flat" cmpd="dbl">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 name="Google Shape;108;p1"/>
          <p:cNvSpPr txBox="1">
            <a:spLocks noGrp="1"/>
          </p:cNvSpPr>
          <p:nvPr>
            <p:ph type="dt" idx="10"/>
          </p:nvPr>
        </p:nvSpPr>
        <p:spPr>
          <a:xfrm>
            <a:off x="727414" y="635634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09" name="Google Shape;109;p1"/>
          <p:cNvSpPr txBox="1">
            <a:spLocks noGrp="1"/>
          </p:cNvSpPr>
          <p:nvPr>
            <p:ph type="ftr" idx="11"/>
          </p:nvPr>
        </p:nvSpPr>
        <p:spPr>
          <a:xfrm>
            <a:off x="4038600" y="6340474"/>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10" name="Google Shape;1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11" name="Google Shape;111;p1"/>
          <p:cNvSpPr txBox="1"/>
          <p:nvPr/>
        </p:nvSpPr>
        <p:spPr>
          <a:xfrm>
            <a:off x="494434" y="5261832"/>
            <a:ext cx="4026304"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Pratheeksha S Mogaveera                          4SF21CS113</a:t>
            </a:r>
            <a:endParaRPr sz="1800" dirty="0">
              <a:solidFill>
                <a:schemeClr val="dk1"/>
              </a:solidFill>
              <a:latin typeface="Arial"/>
              <a:ea typeface="Arial"/>
              <a:cs typeface="Arial"/>
              <a:sym typeface="Arial"/>
            </a:endParaRPr>
          </a:p>
        </p:txBody>
      </p:sp>
      <p:sp>
        <p:nvSpPr>
          <p:cNvPr id="112" name="Google Shape;112;p1"/>
          <p:cNvSpPr txBox="1"/>
          <p:nvPr/>
        </p:nvSpPr>
        <p:spPr>
          <a:xfrm>
            <a:off x="8893925" y="4984833"/>
            <a:ext cx="23932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Dr. </a:t>
            </a:r>
            <a:r>
              <a:rPr lang="en-US" sz="1800" dirty="0" err="1">
                <a:solidFill>
                  <a:schemeClr val="dk1"/>
                </a:solidFill>
                <a:latin typeface="Arial"/>
                <a:ea typeface="Arial"/>
                <a:cs typeface="Arial"/>
                <a:sym typeface="Arial"/>
              </a:rPr>
              <a:t>Shivanna</a:t>
            </a:r>
            <a:r>
              <a:rPr lang="en-US" sz="1800" dirty="0">
                <a:solidFill>
                  <a:schemeClr val="dk1"/>
                </a:solidFill>
                <a:latin typeface="Arial"/>
                <a:ea typeface="Arial"/>
                <a:cs typeface="Arial"/>
                <a:sym typeface="Arial"/>
              </a:rPr>
              <a:t> K</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Associate Professor</a:t>
            </a:r>
            <a:endParaRPr dirty="0"/>
          </a:p>
        </p:txBody>
      </p:sp>
      <p:sp>
        <p:nvSpPr>
          <p:cNvPr id="113" name="Google Shape;113;p1"/>
          <p:cNvSpPr txBox="1"/>
          <p:nvPr/>
        </p:nvSpPr>
        <p:spPr>
          <a:xfrm>
            <a:off x="335613" y="3752303"/>
            <a:ext cx="11520774"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u="sng" dirty="0">
                <a:solidFill>
                  <a:srgbClr val="C55A11"/>
                </a:solidFill>
                <a:latin typeface="EB Garamond"/>
                <a:ea typeface="EB Garamond"/>
                <a:cs typeface="EB Garamond"/>
                <a:sym typeface="EB Garamond"/>
              </a:rPr>
              <a:t>Generative AI and Large Language Models(LLMs)</a:t>
            </a:r>
            <a:endParaRPr sz="2800" b="1" u="sng" dirty="0">
              <a:solidFill>
                <a:srgbClr val="C55A11"/>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CB1E0362-1BA0-7F82-4E57-0C58DDF06C48}"/>
            </a:ext>
          </a:extLst>
        </p:cNvPr>
        <p:cNvGrpSpPr/>
        <p:nvPr/>
      </p:nvGrpSpPr>
      <p:grpSpPr>
        <a:xfrm>
          <a:off x="0" y="0"/>
          <a:ext cx="0" cy="0"/>
          <a:chOff x="0" y="0"/>
          <a:chExt cx="0" cy="0"/>
        </a:xfrm>
      </p:grpSpPr>
      <p:sp>
        <p:nvSpPr>
          <p:cNvPr id="145" name="Google Shape;145;p5">
            <a:extLst>
              <a:ext uri="{FF2B5EF4-FFF2-40B4-BE49-F238E27FC236}">
                <a16:creationId xmlns:a16="http://schemas.microsoft.com/office/drawing/2014/main" id="{CC2CD2F5-1CBC-5093-4F38-833BF483C2AE}"/>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Model Scaling Laws</a:t>
            </a:r>
            <a:endParaRPr dirty="0"/>
          </a:p>
        </p:txBody>
      </p:sp>
      <p:sp>
        <p:nvSpPr>
          <p:cNvPr id="146" name="Google Shape;146;p5">
            <a:extLst>
              <a:ext uri="{FF2B5EF4-FFF2-40B4-BE49-F238E27FC236}">
                <a16:creationId xmlns:a16="http://schemas.microsoft.com/office/drawing/2014/main" id="{20C22476-DCF9-66D7-AAC6-9375BEFC8ED3}"/>
              </a:ext>
            </a:extLst>
          </p:cNvPr>
          <p:cNvSpPr txBox="1">
            <a:spLocks noGrp="1"/>
          </p:cNvSpPr>
          <p:nvPr>
            <p:ph type="body" idx="1"/>
          </p:nvPr>
        </p:nvSpPr>
        <p:spPr>
          <a:xfrm>
            <a:off x="838200" y="1690688"/>
            <a:ext cx="10874830" cy="4486275"/>
          </a:xfrm>
          <a:prstGeom prst="rect">
            <a:avLst/>
          </a:prstGeom>
          <a:noFill/>
          <a:ln>
            <a:noFill/>
          </a:ln>
        </p:spPr>
        <p:txBody>
          <a:bodyPr spcFirstLastPara="1" wrap="square" lIns="91425" tIns="45700" rIns="91425" bIns="45700" anchor="t" anchorCtr="0">
            <a:normAutofit/>
          </a:bodyPr>
          <a:lstStyle/>
          <a:p>
            <a:pPr marL="177800" indent="0" algn="just">
              <a:lnSpc>
                <a:spcPct val="150000"/>
              </a:lnSpc>
              <a:spcBef>
                <a:spcPts val="0"/>
              </a:spcBef>
              <a:buSzPts val="2800"/>
              <a:buNone/>
            </a:pPr>
            <a:r>
              <a:rPr lang="en-US" dirty="0">
                <a:latin typeface="Times New Roman" panose="02020603050405020304" pitchFamily="18" charset="0"/>
                <a:cs typeface="Times New Roman" panose="02020603050405020304" pitchFamily="18" charset="0"/>
              </a:rPr>
              <a:t>The performance of LLMs improves predictably with increased model size, dataset size, and compute budget, as shown by Kaplan et al. (2020). These scaling laws empirically demonstrate that larger models:</a:t>
            </a:r>
          </a:p>
          <a:p>
            <a:pPr marL="177800" indent="0" algn="just">
              <a:lnSpc>
                <a:spcPct val="150000"/>
              </a:lnSpc>
              <a:spcBef>
                <a:spcPts val="0"/>
              </a:spcBef>
              <a:buSzPts val="2800"/>
              <a:buNone/>
            </a:pPr>
            <a:r>
              <a:rPr lang="en-US" dirty="0">
                <a:latin typeface="Times New Roman" panose="02020603050405020304" pitchFamily="18" charset="0"/>
                <a:cs typeface="Times New Roman" panose="02020603050405020304" pitchFamily="18" charset="0"/>
              </a:rPr>
              <a:t>– Generalize better,</a:t>
            </a:r>
          </a:p>
          <a:p>
            <a:pPr marL="177800" indent="0" algn="just">
              <a:lnSpc>
                <a:spcPct val="150000"/>
              </a:lnSpc>
              <a:spcBef>
                <a:spcPts val="0"/>
              </a:spcBef>
              <a:buSzPts val="2800"/>
              <a:buNone/>
            </a:pPr>
            <a:r>
              <a:rPr lang="en-US" dirty="0">
                <a:latin typeface="Times New Roman" panose="02020603050405020304" pitchFamily="18" charset="0"/>
                <a:cs typeface="Times New Roman" panose="02020603050405020304" pitchFamily="18" charset="0"/>
              </a:rPr>
              <a:t>– Require fewer examples for adaptation,</a:t>
            </a:r>
          </a:p>
          <a:p>
            <a:pPr marL="177800" indent="0" algn="just">
              <a:lnSpc>
                <a:spcPct val="150000"/>
              </a:lnSpc>
              <a:spcBef>
                <a:spcPts val="0"/>
              </a:spcBef>
              <a:buSzPts val="2800"/>
              <a:buNone/>
            </a:pPr>
            <a:r>
              <a:rPr lang="en-US" dirty="0">
                <a:latin typeface="Times New Roman" panose="02020603050405020304" pitchFamily="18" charset="0"/>
                <a:cs typeface="Times New Roman" panose="02020603050405020304" pitchFamily="18" charset="0"/>
              </a:rPr>
              <a:t>– Can transfer across tasks with minimal fine-tuning.</a:t>
            </a:r>
          </a:p>
        </p:txBody>
      </p:sp>
      <p:sp>
        <p:nvSpPr>
          <p:cNvPr id="147" name="Google Shape;147;p5">
            <a:extLst>
              <a:ext uri="{FF2B5EF4-FFF2-40B4-BE49-F238E27FC236}">
                <a16:creationId xmlns:a16="http://schemas.microsoft.com/office/drawing/2014/main" id="{514D1A4D-95F3-C62C-BEC4-86CA9DCD4680}"/>
              </a:ext>
            </a:extLst>
          </p:cNvPr>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48" name="Google Shape;148;p5">
            <a:extLst>
              <a:ext uri="{FF2B5EF4-FFF2-40B4-BE49-F238E27FC236}">
                <a16:creationId xmlns:a16="http://schemas.microsoft.com/office/drawing/2014/main" id="{307D5E89-7E50-EA4D-5C19-9559F4428F59}"/>
              </a:ext>
            </a:extLst>
          </p:cNvPr>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9" name="Google Shape;149;p5">
            <a:extLst>
              <a:ext uri="{FF2B5EF4-FFF2-40B4-BE49-F238E27FC236}">
                <a16:creationId xmlns:a16="http://schemas.microsoft.com/office/drawing/2014/main" id="{37DDBA99-A5CB-9A8E-8DE0-8DFDF11A59D6}"/>
              </a:ext>
            </a:extLst>
          </p:cNvPr>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255983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A640D12A-42FE-B3BC-411B-BE6F7CB70F89}"/>
            </a:ext>
          </a:extLst>
        </p:cNvPr>
        <p:cNvGrpSpPr/>
        <p:nvPr/>
      </p:nvGrpSpPr>
      <p:grpSpPr>
        <a:xfrm>
          <a:off x="0" y="0"/>
          <a:ext cx="0" cy="0"/>
          <a:chOff x="0" y="0"/>
          <a:chExt cx="0" cy="0"/>
        </a:xfrm>
      </p:grpSpPr>
      <p:sp>
        <p:nvSpPr>
          <p:cNvPr id="145" name="Google Shape;145;p5">
            <a:extLst>
              <a:ext uri="{FF2B5EF4-FFF2-40B4-BE49-F238E27FC236}">
                <a16:creationId xmlns:a16="http://schemas.microsoft.com/office/drawing/2014/main" id="{98E130F6-B693-CCB4-5986-A3EF6560E056}"/>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Inference &amp; Prompt Engineering</a:t>
            </a:r>
            <a:endParaRPr dirty="0"/>
          </a:p>
        </p:txBody>
      </p:sp>
      <p:sp>
        <p:nvSpPr>
          <p:cNvPr id="146" name="Google Shape;146;p5">
            <a:extLst>
              <a:ext uri="{FF2B5EF4-FFF2-40B4-BE49-F238E27FC236}">
                <a16:creationId xmlns:a16="http://schemas.microsoft.com/office/drawing/2014/main" id="{83597ABE-E621-6969-D00A-803156424574}"/>
              </a:ext>
            </a:extLst>
          </p:cNvPr>
          <p:cNvSpPr txBox="1">
            <a:spLocks noGrp="1"/>
          </p:cNvSpPr>
          <p:nvPr>
            <p:ph type="body" idx="1"/>
          </p:nvPr>
        </p:nvSpPr>
        <p:spPr>
          <a:xfrm>
            <a:off x="658585" y="1581831"/>
            <a:ext cx="10874830" cy="4486275"/>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Unlike traditional models that require retraining, LLMs can perform many tasks at inference time using well-crafted prompts. This ability is attributed to in-context learning, where the model leverages examples provided within the input to generate coherent and relevant outputs. </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Key prompting strategies include:</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Zero-shot prompting: Asking the model to perform a task without examples (e.g., “Translate this to French”).</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Few-shot prompting: Providing a few input-output pairs to demonstrate the task.</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Chain-of-thought prompting: Encouraging reasoning by including intermediate steps or explanations (e.g., for math or logic tasks).</a:t>
            </a:r>
            <a:endParaRPr dirty="0">
              <a:latin typeface="Times New Roman" panose="02020603050405020304" pitchFamily="18" charset="0"/>
              <a:cs typeface="Times New Roman" panose="02020603050405020304" pitchFamily="18" charset="0"/>
            </a:endParaRPr>
          </a:p>
        </p:txBody>
      </p:sp>
      <p:sp>
        <p:nvSpPr>
          <p:cNvPr id="147" name="Google Shape;147;p5">
            <a:extLst>
              <a:ext uri="{FF2B5EF4-FFF2-40B4-BE49-F238E27FC236}">
                <a16:creationId xmlns:a16="http://schemas.microsoft.com/office/drawing/2014/main" id="{7DE55B88-92C0-69E5-061E-6A24AF6AEC6C}"/>
              </a:ext>
            </a:extLst>
          </p:cNvPr>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48" name="Google Shape;148;p5">
            <a:extLst>
              <a:ext uri="{FF2B5EF4-FFF2-40B4-BE49-F238E27FC236}">
                <a16:creationId xmlns:a16="http://schemas.microsoft.com/office/drawing/2014/main" id="{BC259649-B083-0BC2-12AD-04F3A0F400C9}"/>
              </a:ext>
            </a:extLst>
          </p:cNvPr>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9" name="Google Shape;149;p5">
            <a:extLst>
              <a:ext uri="{FF2B5EF4-FFF2-40B4-BE49-F238E27FC236}">
                <a16:creationId xmlns:a16="http://schemas.microsoft.com/office/drawing/2014/main" id="{0E19B644-46D3-FE00-A5F2-D27C82ED204A}"/>
              </a:ext>
            </a:extLst>
          </p:cNvPr>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837172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D0823EB4-5457-90D0-6882-78378D5A5C0B}"/>
            </a:ext>
          </a:extLst>
        </p:cNvPr>
        <p:cNvGrpSpPr/>
        <p:nvPr/>
      </p:nvGrpSpPr>
      <p:grpSpPr>
        <a:xfrm>
          <a:off x="0" y="0"/>
          <a:ext cx="0" cy="0"/>
          <a:chOff x="0" y="0"/>
          <a:chExt cx="0" cy="0"/>
        </a:xfrm>
      </p:grpSpPr>
      <p:sp>
        <p:nvSpPr>
          <p:cNvPr id="145" name="Google Shape;145;p5">
            <a:extLst>
              <a:ext uri="{FF2B5EF4-FFF2-40B4-BE49-F238E27FC236}">
                <a16:creationId xmlns:a16="http://schemas.microsoft.com/office/drawing/2014/main" id="{0C31F374-055B-E0F1-28E0-2F0882903184}"/>
              </a:ext>
            </a:extLst>
          </p:cNvPr>
          <p:cNvSpPr txBox="1">
            <a:spLocks noGrp="1"/>
          </p:cNvSpPr>
          <p:nvPr>
            <p:ph type="title"/>
          </p:nvPr>
        </p:nvSpPr>
        <p:spPr>
          <a:xfrm>
            <a:off x="838200" y="463096"/>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Architecture of Prompt Engineering</a:t>
            </a:r>
            <a:endParaRPr dirty="0"/>
          </a:p>
        </p:txBody>
      </p:sp>
      <p:sp>
        <p:nvSpPr>
          <p:cNvPr id="147" name="Google Shape;147;p5">
            <a:extLst>
              <a:ext uri="{FF2B5EF4-FFF2-40B4-BE49-F238E27FC236}">
                <a16:creationId xmlns:a16="http://schemas.microsoft.com/office/drawing/2014/main" id="{4E2DFD46-EA7C-4FBF-CAB5-67B74D22B290}"/>
              </a:ext>
            </a:extLst>
          </p:cNvPr>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48" name="Google Shape;148;p5">
            <a:extLst>
              <a:ext uri="{FF2B5EF4-FFF2-40B4-BE49-F238E27FC236}">
                <a16:creationId xmlns:a16="http://schemas.microsoft.com/office/drawing/2014/main" id="{67FECB2D-844D-46C6-848A-69F0FB6D088F}"/>
              </a:ext>
            </a:extLst>
          </p:cNvPr>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9" name="Google Shape;149;p5">
            <a:extLst>
              <a:ext uri="{FF2B5EF4-FFF2-40B4-BE49-F238E27FC236}">
                <a16:creationId xmlns:a16="http://schemas.microsoft.com/office/drawing/2014/main" id="{4B05F559-9857-0EAE-CC2F-6547ADEB7A87}"/>
              </a:ext>
            </a:extLst>
          </p:cNvPr>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3" name="Picture 2">
            <a:extLst>
              <a:ext uri="{FF2B5EF4-FFF2-40B4-BE49-F238E27FC236}">
                <a16:creationId xmlns:a16="http://schemas.microsoft.com/office/drawing/2014/main" id="{98147E7E-FD71-6465-680C-E1121A8E9390}"/>
              </a:ext>
            </a:extLst>
          </p:cNvPr>
          <p:cNvPicPr>
            <a:picLocks noChangeAspect="1"/>
          </p:cNvPicPr>
          <p:nvPr/>
        </p:nvPicPr>
        <p:blipFill>
          <a:blip r:embed="rId3"/>
          <a:stretch>
            <a:fillRect/>
          </a:stretch>
        </p:blipFill>
        <p:spPr>
          <a:xfrm>
            <a:off x="1203240" y="2370137"/>
            <a:ext cx="9785520" cy="2710543"/>
          </a:xfrm>
          <a:prstGeom prst="rect">
            <a:avLst/>
          </a:prstGeom>
        </p:spPr>
      </p:pic>
    </p:spTree>
    <p:extLst>
      <p:ext uri="{BB962C8B-B14F-4D97-AF65-F5344CB8AC3E}">
        <p14:creationId xmlns:p14="http://schemas.microsoft.com/office/powerpoint/2010/main" val="2570175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5D90679D-8790-474D-B0DD-FADA0191AC07}"/>
            </a:ext>
          </a:extLst>
        </p:cNvPr>
        <p:cNvGrpSpPr/>
        <p:nvPr/>
      </p:nvGrpSpPr>
      <p:grpSpPr>
        <a:xfrm>
          <a:off x="0" y="0"/>
          <a:ext cx="0" cy="0"/>
          <a:chOff x="0" y="0"/>
          <a:chExt cx="0" cy="0"/>
        </a:xfrm>
      </p:grpSpPr>
      <p:sp>
        <p:nvSpPr>
          <p:cNvPr id="145" name="Google Shape;145;p5">
            <a:extLst>
              <a:ext uri="{FF2B5EF4-FFF2-40B4-BE49-F238E27FC236}">
                <a16:creationId xmlns:a16="http://schemas.microsoft.com/office/drawing/2014/main" id="{F3423901-5E59-54D6-7BC1-BB29CB5F85BE}"/>
              </a:ext>
            </a:extLst>
          </p:cNvPr>
          <p:cNvSpPr txBox="1">
            <a:spLocks noGrp="1"/>
          </p:cNvSpPr>
          <p:nvPr>
            <p:ph type="title"/>
          </p:nvPr>
        </p:nvSpPr>
        <p:spPr>
          <a:xfrm>
            <a:off x="838199" y="365125"/>
            <a:ext cx="1087482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t>Techniques in Image and Multimodal Generation</a:t>
            </a:r>
            <a:endParaRPr sz="4000" dirty="0"/>
          </a:p>
        </p:txBody>
      </p:sp>
      <p:sp>
        <p:nvSpPr>
          <p:cNvPr id="146" name="Google Shape;146;p5">
            <a:extLst>
              <a:ext uri="{FF2B5EF4-FFF2-40B4-BE49-F238E27FC236}">
                <a16:creationId xmlns:a16="http://schemas.microsoft.com/office/drawing/2014/main" id="{73F377D4-52AE-E625-E8B1-81311AF039D8}"/>
              </a:ext>
            </a:extLst>
          </p:cNvPr>
          <p:cNvSpPr txBox="1">
            <a:spLocks noGrp="1"/>
          </p:cNvSpPr>
          <p:nvPr>
            <p:ph type="body" idx="1"/>
          </p:nvPr>
        </p:nvSpPr>
        <p:spPr>
          <a:xfrm>
            <a:off x="658585" y="1560060"/>
            <a:ext cx="10874830" cy="4486275"/>
          </a:xfrm>
          <a:prstGeom prst="rect">
            <a:avLst/>
          </a:prstGeom>
          <a:noFill/>
          <a:ln>
            <a:noFill/>
          </a:ln>
        </p:spPr>
        <p:txBody>
          <a:bodyPr spcFirstLastPara="1" wrap="square" lIns="91425" tIns="45700" rIns="91425" bIns="45700" anchor="t" anchorCtr="0">
            <a:normAutofit fontScale="85000" lnSpcReduction="10000"/>
          </a:bodyPr>
          <a:lstStyle/>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Generative AI has expanded beyond text to include images, audio, video, and 3D content using several advanced model families:</a:t>
            </a:r>
          </a:p>
          <a:p>
            <a:pPr marL="177800" indent="0" algn="just">
              <a:spcBef>
                <a:spcPts val="0"/>
              </a:spcBef>
              <a:buSzPts val="2800"/>
              <a:buNone/>
            </a:pPr>
            <a:endParaRPr lang="en-US" dirty="0">
              <a:latin typeface="Times New Roman" panose="02020603050405020304" pitchFamily="18" charset="0"/>
              <a:cs typeface="Times New Roman" panose="02020603050405020304" pitchFamily="18" charset="0"/>
            </a:endParaRP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Diffusion Models: </a:t>
            </a:r>
            <a:r>
              <a:rPr lang="en-US" dirty="0">
                <a:latin typeface="Times New Roman" panose="02020603050405020304" pitchFamily="18" charset="0"/>
                <a:cs typeface="Times New Roman" panose="02020603050405020304" pitchFamily="18" charset="0"/>
              </a:rPr>
              <a:t>These models (e.g., Stable Diffusion, Imagen) generate high-fidelity images by iteratively denoising a random noise vector conditioned on text. They achieve state-of-the-art results in realism and controllability.</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GANs (Generative Adversarial Networks): </a:t>
            </a:r>
            <a:r>
              <a:rPr lang="en-US" dirty="0">
                <a:latin typeface="Times New Roman" panose="02020603050405020304" pitchFamily="18" charset="0"/>
                <a:cs typeface="Times New Roman" panose="02020603050405020304" pitchFamily="18" charset="0"/>
              </a:rPr>
              <a:t>Earlier image generation methods where a generator and discriminator compete to produce realistic outputs. While less dominant now, GANs are still used in stylized and domain-specific applications.</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CLIP-guided Generation:</a:t>
            </a:r>
            <a:r>
              <a:rPr lang="en-US" dirty="0">
                <a:latin typeface="Times New Roman" panose="02020603050405020304" pitchFamily="18" charset="0"/>
                <a:cs typeface="Times New Roman" panose="02020603050405020304" pitchFamily="18" charset="0"/>
              </a:rPr>
              <a:t> OpenAI’s CLIP (Contrastive Language–Image Pretraining) links text and image embeddings in a shared space. It enables guided generation by maximizing similarity between generated visuals and text prompts.</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Multimodal Transformers: </a:t>
            </a:r>
            <a:r>
              <a:rPr lang="en-US" dirty="0">
                <a:latin typeface="Times New Roman" panose="02020603050405020304" pitchFamily="18" charset="0"/>
                <a:cs typeface="Times New Roman" panose="02020603050405020304" pitchFamily="18" charset="0"/>
              </a:rPr>
              <a:t>Models like Gemini and Kosmos-1 unify vision and language processing into a single transformer pipeline, enabling tasks like image captioning, visual question answering, and text-conditioned video synthesis.</a:t>
            </a:r>
            <a:endParaRPr dirty="0">
              <a:latin typeface="Times New Roman" panose="02020603050405020304" pitchFamily="18" charset="0"/>
              <a:cs typeface="Times New Roman" panose="02020603050405020304" pitchFamily="18" charset="0"/>
            </a:endParaRPr>
          </a:p>
        </p:txBody>
      </p:sp>
      <p:sp>
        <p:nvSpPr>
          <p:cNvPr id="147" name="Google Shape;147;p5">
            <a:extLst>
              <a:ext uri="{FF2B5EF4-FFF2-40B4-BE49-F238E27FC236}">
                <a16:creationId xmlns:a16="http://schemas.microsoft.com/office/drawing/2014/main" id="{E8ECBC50-F31E-CE07-28B8-7EF282E32300}"/>
              </a:ext>
            </a:extLst>
          </p:cNvPr>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48" name="Google Shape;148;p5">
            <a:extLst>
              <a:ext uri="{FF2B5EF4-FFF2-40B4-BE49-F238E27FC236}">
                <a16:creationId xmlns:a16="http://schemas.microsoft.com/office/drawing/2014/main" id="{BDDC8015-4B3D-111F-4384-E7D87321EDD7}"/>
              </a:ext>
            </a:extLst>
          </p:cNvPr>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9" name="Google Shape;149;p5">
            <a:extLst>
              <a:ext uri="{FF2B5EF4-FFF2-40B4-BE49-F238E27FC236}">
                <a16:creationId xmlns:a16="http://schemas.microsoft.com/office/drawing/2014/main" id="{7D62E0CB-282C-75FA-FC80-FA769EDB8EE8}"/>
              </a:ext>
            </a:extLst>
          </p:cNvPr>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594174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4EF18DDD-CB83-A4BB-CBCA-282C4A75ACE8}"/>
            </a:ext>
          </a:extLst>
        </p:cNvPr>
        <p:cNvGrpSpPr/>
        <p:nvPr/>
      </p:nvGrpSpPr>
      <p:grpSpPr>
        <a:xfrm>
          <a:off x="0" y="0"/>
          <a:ext cx="0" cy="0"/>
          <a:chOff x="0" y="0"/>
          <a:chExt cx="0" cy="0"/>
        </a:xfrm>
      </p:grpSpPr>
      <p:sp>
        <p:nvSpPr>
          <p:cNvPr id="145" name="Google Shape;145;p5">
            <a:extLst>
              <a:ext uri="{FF2B5EF4-FFF2-40B4-BE49-F238E27FC236}">
                <a16:creationId xmlns:a16="http://schemas.microsoft.com/office/drawing/2014/main" id="{64D3E51C-66EF-5A0D-892E-7091DC0679F7}"/>
              </a:ext>
            </a:extLst>
          </p:cNvPr>
          <p:cNvSpPr txBox="1">
            <a:spLocks noGrp="1"/>
          </p:cNvSpPr>
          <p:nvPr>
            <p:ph type="title"/>
          </p:nvPr>
        </p:nvSpPr>
        <p:spPr>
          <a:xfrm>
            <a:off x="805541" y="488055"/>
            <a:ext cx="1087482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t>Applications of Generative AI and Large Language Models</a:t>
            </a:r>
            <a:endParaRPr sz="4000" dirty="0"/>
          </a:p>
        </p:txBody>
      </p:sp>
      <p:sp>
        <p:nvSpPr>
          <p:cNvPr id="146" name="Google Shape;146;p5">
            <a:extLst>
              <a:ext uri="{FF2B5EF4-FFF2-40B4-BE49-F238E27FC236}">
                <a16:creationId xmlns:a16="http://schemas.microsoft.com/office/drawing/2014/main" id="{498CAC57-FAE4-73F9-6210-C2854C8D718E}"/>
              </a:ext>
            </a:extLst>
          </p:cNvPr>
          <p:cNvSpPr txBox="1">
            <a:spLocks noGrp="1"/>
          </p:cNvSpPr>
          <p:nvPr>
            <p:ph type="body" idx="1"/>
          </p:nvPr>
        </p:nvSpPr>
        <p:spPr>
          <a:xfrm>
            <a:off x="658585" y="1813618"/>
            <a:ext cx="10874830" cy="4232717"/>
          </a:xfrm>
          <a:prstGeom prst="rect">
            <a:avLst/>
          </a:prstGeom>
          <a:noFill/>
          <a:ln>
            <a:noFill/>
          </a:ln>
        </p:spPr>
        <p:txBody>
          <a:bodyPr spcFirstLastPara="1" wrap="square" lIns="91425" tIns="45700" rIns="91425" bIns="45700" anchor="t" anchorCtr="0">
            <a:normAutofit/>
          </a:bodyPr>
          <a:lstStyle/>
          <a:p>
            <a:pPr marL="692150" indent="-514350" algn="just">
              <a:spcBef>
                <a:spcPts val="0"/>
              </a:spcBef>
              <a:buSzPts val="2800"/>
              <a:buAutoNum type="arabicPeriod"/>
            </a:pPr>
            <a:r>
              <a:rPr lang="en-US" b="1" dirty="0">
                <a:latin typeface="Times New Roman" panose="02020603050405020304" pitchFamily="18" charset="0"/>
                <a:cs typeface="Times New Roman" panose="02020603050405020304" pitchFamily="18" charset="0"/>
              </a:rPr>
              <a:t>Text Generation, Summarization, and Translation</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 Text generation: Models like GPT-4, Claude, and </a:t>
            </a:r>
            <a:r>
              <a:rPr lang="en-US" dirty="0" err="1">
                <a:latin typeface="Times New Roman" panose="02020603050405020304" pitchFamily="18" charset="0"/>
                <a:cs typeface="Times New Roman" panose="02020603050405020304" pitchFamily="18" charset="0"/>
              </a:rPr>
              <a:t>PaLM</a:t>
            </a:r>
            <a:r>
              <a:rPr lang="en-US" dirty="0">
                <a:latin typeface="Times New Roman" panose="02020603050405020304" pitchFamily="18" charset="0"/>
                <a:cs typeface="Times New Roman" panose="02020603050405020304" pitchFamily="18" charset="0"/>
              </a:rPr>
              <a:t> </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 Summarization: Tools such as ChatGPT and Notion AI </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 Translation: Multilingual models (e.g., Google’s mT5, Meta’s No Language Left Behind)</a:t>
            </a:r>
          </a:p>
          <a:p>
            <a:pPr marL="177800" indent="0" algn="just">
              <a:spcBef>
                <a:spcPts val="0"/>
              </a:spcBef>
              <a:buSzPts val="2800"/>
              <a:buNone/>
            </a:pPr>
            <a:r>
              <a:rPr lang="en-US" b="1" dirty="0">
                <a:latin typeface="Times New Roman" panose="02020603050405020304" pitchFamily="18" charset="0"/>
                <a:cs typeface="Times New Roman" panose="02020603050405020304" pitchFamily="18" charset="0"/>
              </a:rPr>
              <a:t>2. Image Creation and Editing</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 Image synthesis: Tools like DALL·E 3, Midjourney, and Stable Diffusion </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 Image editing: Models such as Adobe Firefly and </a:t>
            </a:r>
            <a:r>
              <a:rPr lang="en-US" dirty="0" err="1">
                <a:latin typeface="Times New Roman" panose="02020603050405020304" pitchFamily="18" charset="0"/>
                <a:cs typeface="Times New Roman" panose="02020603050405020304" pitchFamily="18" charset="0"/>
              </a:rPr>
              <a:t>RunwayML</a:t>
            </a:r>
            <a:endParaRPr lang="en-US" dirty="0">
              <a:latin typeface="Times New Roman" panose="02020603050405020304" pitchFamily="18" charset="0"/>
              <a:cs typeface="Times New Roman" panose="02020603050405020304" pitchFamily="18" charset="0"/>
            </a:endParaRPr>
          </a:p>
          <a:p>
            <a:pPr marL="177800" indent="0" algn="just">
              <a:spcBef>
                <a:spcPts val="0"/>
              </a:spcBef>
              <a:buSzPts val="2800"/>
              <a:buNone/>
            </a:pPr>
            <a:endParaRPr dirty="0">
              <a:latin typeface="Times New Roman" panose="02020603050405020304" pitchFamily="18" charset="0"/>
              <a:cs typeface="Times New Roman" panose="02020603050405020304" pitchFamily="18" charset="0"/>
            </a:endParaRPr>
          </a:p>
        </p:txBody>
      </p:sp>
      <p:sp>
        <p:nvSpPr>
          <p:cNvPr id="147" name="Google Shape;147;p5">
            <a:extLst>
              <a:ext uri="{FF2B5EF4-FFF2-40B4-BE49-F238E27FC236}">
                <a16:creationId xmlns:a16="http://schemas.microsoft.com/office/drawing/2014/main" id="{D44CCDCD-531C-65FB-36F2-64D85B51A9EF}"/>
              </a:ext>
            </a:extLst>
          </p:cNvPr>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48" name="Google Shape;148;p5">
            <a:extLst>
              <a:ext uri="{FF2B5EF4-FFF2-40B4-BE49-F238E27FC236}">
                <a16:creationId xmlns:a16="http://schemas.microsoft.com/office/drawing/2014/main" id="{A1A1C6C4-18F5-9254-0596-63D6C91F3E17}"/>
              </a:ext>
            </a:extLst>
          </p:cNvPr>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9" name="Google Shape;149;p5">
            <a:extLst>
              <a:ext uri="{FF2B5EF4-FFF2-40B4-BE49-F238E27FC236}">
                <a16:creationId xmlns:a16="http://schemas.microsoft.com/office/drawing/2014/main" id="{E877264D-D5B6-E580-2A7B-1675F8489C68}"/>
              </a:ext>
            </a:extLst>
          </p:cNvPr>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931682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FE79E435-526E-0510-5A65-38E123E9C24F}"/>
            </a:ext>
          </a:extLst>
        </p:cNvPr>
        <p:cNvGrpSpPr/>
        <p:nvPr/>
      </p:nvGrpSpPr>
      <p:grpSpPr>
        <a:xfrm>
          <a:off x="0" y="0"/>
          <a:ext cx="0" cy="0"/>
          <a:chOff x="0" y="0"/>
          <a:chExt cx="0" cy="0"/>
        </a:xfrm>
      </p:grpSpPr>
      <p:sp>
        <p:nvSpPr>
          <p:cNvPr id="145" name="Google Shape;145;p5">
            <a:extLst>
              <a:ext uri="{FF2B5EF4-FFF2-40B4-BE49-F238E27FC236}">
                <a16:creationId xmlns:a16="http://schemas.microsoft.com/office/drawing/2014/main" id="{C6277697-ECB0-70DE-4361-77F2F34B5288}"/>
              </a:ext>
            </a:extLst>
          </p:cNvPr>
          <p:cNvSpPr txBox="1">
            <a:spLocks noGrp="1"/>
          </p:cNvSpPr>
          <p:nvPr>
            <p:ph type="title"/>
          </p:nvPr>
        </p:nvSpPr>
        <p:spPr>
          <a:xfrm>
            <a:off x="805541" y="488055"/>
            <a:ext cx="1087482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t>Applications of Generative AI and Large Language Models</a:t>
            </a:r>
            <a:endParaRPr sz="4000" dirty="0"/>
          </a:p>
        </p:txBody>
      </p:sp>
      <p:sp>
        <p:nvSpPr>
          <p:cNvPr id="146" name="Google Shape;146;p5">
            <a:extLst>
              <a:ext uri="{FF2B5EF4-FFF2-40B4-BE49-F238E27FC236}">
                <a16:creationId xmlns:a16="http://schemas.microsoft.com/office/drawing/2014/main" id="{616A3740-3937-3CC4-E992-07B4C0EEB040}"/>
              </a:ext>
            </a:extLst>
          </p:cNvPr>
          <p:cNvSpPr txBox="1">
            <a:spLocks noGrp="1"/>
          </p:cNvSpPr>
          <p:nvPr>
            <p:ph type="body" idx="1"/>
          </p:nvPr>
        </p:nvSpPr>
        <p:spPr>
          <a:xfrm>
            <a:off x="658585" y="1813618"/>
            <a:ext cx="11250386" cy="4556327"/>
          </a:xfrm>
          <a:prstGeom prst="rect">
            <a:avLst/>
          </a:prstGeom>
          <a:noFill/>
          <a:ln>
            <a:noFill/>
          </a:ln>
        </p:spPr>
        <p:txBody>
          <a:bodyPr spcFirstLastPara="1" wrap="square" lIns="91425" tIns="45700" rIns="91425" bIns="45700" anchor="t" anchorCtr="0">
            <a:normAutofit lnSpcReduction="10000"/>
          </a:bodyPr>
          <a:lstStyle/>
          <a:p>
            <a:pPr marL="177800" indent="0" algn="just">
              <a:spcBef>
                <a:spcPts val="0"/>
              </a:spcBef>
              <a:buSzPts val="2800"/>
              <a:buNone/>
            </a:pPr>
            <a:r>
              <a:rPr lang="en-US" b="1" dirty="0">
                <a:latin typeface="Times New Roman" panose="02020603050405020304" pitchFamily="18" charset="0"/>
                <a:cs typeface="Times New Roman" panose="02020603050405020304" pitchFamily="18" charset="0"/>
              </a:rPr>
              <a:t>3. Code Generation and Software Development</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 Autocompletion and generation: Tools like GitHub Copilot and Amazon </a:t>
            </a:r>
            <a:r>
              <a:rPr lang="en-US" dirty="0" err="1">
                <a:latin typeface="Times New Roman" panose="02020603050405020304" pitchFamily="18" charset="0"/>
                <a:cs typeface="Times New Roman" panose="02020603050405020304" pitchFamily="18" charset="0"/>
              </a:rPr>
              <a:t>CodeWhisperer</a:t>
            </a:r>
            <a:endParaRPr lang="en-US" dirty="0">
              <a:latin typeface="Times New Roman" panose="02020603050405020304" pitchFamily="18" charset="0"/>
              <a:cs typeface="Times New Roman" panose="02020603050405020304" pitchFamily="18" charset="0"/>
            </a:endParaRP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 Debugging and explanation: LLMs help detect bugs, explain code logic, and suggest </a:t>
            </a:r>
            <a:r>
              <a:rPr lang="en-US" dirty="0" err="1">
                <a:latin typeface="Times New Roman" panose="02020603050405020304" pitchFamily="18" charset="0"/>
                <a:cs typeface="Times New Roman" panose="02020603050405020304" pitchFamily="18" charset="0"/>
              </a:rPr>
              <a:t>refactorings</a:t>
            </a:r>
            <a:r>
              <a:rPr lang="en-US" dirty="0">
                <a:latin typeface="Times New Roman" panose="02020603050405020304" pitchFamily="18" charset="0"/>
                <a:cs typeface="Times New Roman" panose="02020603050405020304" pitchFamily="18" charset="0"/>
              </a:rPr>
              <a:t>,</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 Low-code development: By bridging natural language and code, generative AI enables non-programmers to develop applications through conversational interfaces.</a:t>
            </a:r>
          </a:p>
          <a:p>
            <a:pPr marL="177800" indent="0" algn="just">
              <a:spcBef>
                <a:spcPts val="0"/>
              </a:spcBef>
              <a:buSzPts val="2800"/>
              <a:buNone/>
            </a:pPr>
            <a:r>
              <a:rPr lang="en-US" b="1" dirty="0">
                <a:latin typeface="Times New Roman" panose="02020603050405020304" pitchFamily="18" charset="0"/>
                <a:cs typeface="Times New Roman" panose="02020603050405020304" pitchFamily="18" charset="0"/>
              </a:rPr>
              <a:t>4. Education and Accessibility</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 Tutoring and learning aids: AI tutors like </a:t>
            </a:r>
            <a:r>
              <a:rPr lang="en-US" dirty="0" err="1">
                <a:latin typeface="Times New Roman" panose="02020603050405020304" pitchFamily="18" charset="0"/>
                <a:cs typeface="Times New Roman" panose="02020603050405020304" pitchFamily="18" charset="0"/>
              </a:rPr>
              <a:t>Khanmigo</a:t>
            </a:r>
            <a:r>
              <a:rPr lang="en-US" dirty="0">
                <a:latin typeface="Times New Roman" panose="02020603050405020304" pitchFamily="18" charset="0"/>
                <a:cs typeface="Times New Roman" panose="02020603050405020304" pitchFamily="18" charset="0"/>
              </a:rPr>
              <a:t> or ChatGPT </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 Assistive technologies: LLMs and speech-to-text tools help users with dyslexia</a:t>
            </a:r>
          </a:p>
          <a:p>
            <a:pPr marL="177800" indent="0" algn="just">
              <a:spcBef>
                <a:spcPts val="0"/>
              </a:spcBef>
              <a:buSzPts val="2800"/>
              <a:buNone/>
            </a:pPr>
            <a:endParaRPr lang="en-US" dirty="0">
              <a:latin typeface="Times New Roman" panose="02020603050405020304" pitchFamily="18" charset="0"/>
              <a:cs typeface="Times New Roman" panose="02020603050405020304" pitchFamily="18" charset="0"/>
            </a:endParaRPr>
          </a:p>
          <a:p>
            <a:pPr marL="177800" indent="0" algn="just">
              <a:spcBef>
                <a:spcPts val="0"/>
              </a:spcBef>
              <a:buSzPts val="2800"/>
              <a:buNone/>
            </a:pPr>
            <a:endParaRPr dirty="0">
              <a:latin typeface="Times New Roman" panose="02020603050405020304" pitchFamily="18" charset="0"/>
              <a:cs typeface="Times New Roman" panose="02020603050405020304" pitchFamily="18" charset="0"/>
            </a:endParaRPr>
          </a:p>
        </p:txBody>
      </p:sp>
      <p:sp>
        <p:nvSpPr>
          <p:cNvPr id="147" name="Google Shape;147;p5">
            <a:extLst>
              <a:ext uri="{FF2B5EF4-FFF2-40B4-BE49-F238E27FC236}">
                <a16:creationId xmlns:a16="http://schemas.microsoft.com/office/drawing/2014/main" id="{80657770-945B-4D1E-A82C-2D6EE470BFE6}"/>
              </a:ext>
            </a:extLst>
          </p:cNvPr>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48" name="Google Shape;148;p5">
            <a:extLst>
              <a:ext uri="{FF2B5EF4-FFF2-40B4-BE49-F238E27FC236}">
                <a16:creationId xmlns:a16="http://schemas.microsoft.com/office/drawing/2014/main" id="{E0FC9524-A1B2-62FD-F056-6F1753C7BCE0}"/>
              </a:ext>
            </a:extLst>
          </p:cNvPr>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9" name="Google Shape;149;p5">
            <a:extLst>
              <a:ext uri="{FF2B5EF4-FFF2-40B4-BE49-F238E27FC236}">
                <a16:creationId xmlns:a16="http://schemas.microsoft.com/office/drawing/2014/main" id="{C82BB3A6-BCB0-A7C5-F601-7DAF523A5E17}"/>
              </a:ext>
            </a:extLst>
          </p:cNvPr>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982169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AC08DB54-BBDF-9F0C-D2DA-0EBB16512F91}"/>
            </a:ext>
          </a:extLst>
        </p:cNvPr>
        <p:cNvGrpSpPr/>
        <p:nvPr/>
      </p:nvGrpSpPr>
      <p:grpSpPr>
        <a:xfrm>
          <a:off x="0" y="0"/>
          <a:ext cx="0" cy="0"/>
          <a:chOff x="0" y="0"/>
          <a:chExt cx="0" cy="0"/>
        </a:xfrm>
      </p:grpSpPr>
      <p:sp>
        <p:nvSpPr>
          <p:cNvPr id="145" name="Google Shape;145;p5">
            <a:extLst>
              <a:ext uri="{FF2B5EF4-FFF2-40B4-BE49-F238E27FC236}">
                <a16:creationId xmlns:a16="http://schemas.microsoft.com/office/drawing/2014/main" id="{82886B17-A04F-73A8-BEA1-A401ABFE9FB6}"/>
              </a:ext>
            </a:extLst>
          </p:cNvPr>
          <p:cNvSpPr txBox="1">
            <a:spLocks noGrp="1"/>
          </p:cNvSpPr>
          <p:nvPr>
            <p:ph type="title"/>
          </p:nvPr>
        </p:nvSpPr>
        <p:spPr>
          <a:xfrm>
            <a:off x="805541" y="488055"/>
            <a:ext cx="1087482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t>Applications of Generative AI and Large Language Models</a:t>
            </a:r>
            <a:endParaRPr sz="4000" dirty="0"/>
          </a:p>
        </p:txBody>
      </p:sp>
      <p:sp>
        <p:nvSpPr>
          <p:cNvPr id="146" name="Google Shape;146;p5">
            <a:extLst>
              <a:ext uri="{FF2B5EF4-FFF2-40B4-BE49-F238E27FC236}">
                <a16:creationId xmlns:a16="http://schemas.microsoft.com/office/drawing/2014/main" id="{2AD1AD77-EFA0-85AC-4A3B-5245C55D12FD}"/>
              </a:ext>
            </a:extLst>
          </p:cNvPr>
          <p:cNvSpPr txBox="1">
            <a:spLocks noGrp="1"/>
          </p:cNvSpPr>
          <p:nvPr>
            <p:ph type="body" idx="1"/>
          </p:nvPr>
        </p:nvSpPr>
        <p:spPr>
          <a:xfrm>
            <a:off x="658585" y="1813618"/>
            <a:ext cx="11250386" cy="4556327"/>
          </a:xfrm>
          <a:prstGeom prst="rect">
            <a:avLst/>
          </a:prstGeom>
          <a:noFill/>
          <a:ln>
            <a:noFill/>
          </a:ln>
        </p:spPr>
        <p:txBody>
          <a:bodyPr spcFirstLastPara="1" wrap="square" lIns="91425" tIns="45700" rIns="91425" bIns="45700" anchor="t" anchorCtr="0">
            <a:normAutofit/>
          </a:bodyPr>
          <a:lstStyle/>
          <a:p>
            <a:pPr marL="177800" indent="0" algn="just">
              <a:spcBef>
                <a:spcPts val="0"/>
              </a:spcBef>
              <a:buSzPts val="2800"/>
              <a:buNone/>
            </a:pPr>
            <a:r>
              <a:rPr lang="en-US" b="1" dirty="0">
                <a:latin typeface="Times New Roman" panose="02020603050405020304" pitchFamily="18" charset="0"/>
                <a:cs typeface="Times New Roman" panose="02020603050405020304" pitchFamily="18" charset="0"/>
              </a:rPr>
              <a:t>3. Scientific Research, Healthcare, and Industry</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 Drug discovery: Models like AlphaFold and generative chemistry models assist in molecular design, protein folding prediction, and novel compound generation.</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 Financial modeling: LLMs can parse reports, extract insights, generate forecasts, and auto-mate compliance checks in finance and banking.	</a:t>
            </a:r>
          </a:p>
          <a:p>
            <a:pPr marL="177800" indent="0" algn="just">
              <a:spcBef>
                <a:spcPts val="0"/>
              </a:spcBef>
              <a:buSzPts val="2800"/>
              <a:buNone/>
            </a:pPr>
            <a:r>
              <a:rPr lang="en-US" dirty="0">
                <a:latin typeface="Times New Roman" panose="02020603050405020304" pitchFamily="18" charset="0"/>
                <a:cs typeface="Times New Roman" panose="02020603050405020304" pitchFamily="18" charset="0"/>
              </a:rPr>
              <a:t>	- Scientific research: Tools like Elicit and Galactica automate literature review, hypothesis generation, and experiment planning.</a:t>
            </a:r>
          </a:p>
          <a:p>
            <a:pPr marL="177800" indent="0" algn="just">
              <a:spcBef>
                <a:spcPts val="0"/>
              </a:spcBef>
              <a:buSzPts val="2800"/>
              <a:buNone/>
            </a:pPr>
            <a:endParaRPr lang="en-US" dirty="0">
              <a:latin typeface="Times New Roman" panose="02020603050405020304" pitchFamily="18" charset="0"/>
              <a:cs typeface="Times New Roman" panose="02020603050405020304" pitchFamily="18" charset="0"/>
            </a:endParaRPr>
          </a:p>
          <a:p>
            <a:pPr marL="177800" indent="0" algn="just">
              <a:spcBef>
                <a:spcPts val="0"/>
              </a:spcBef>
              <a:buSzPts val="2800"/>
              <a:buNone/>
            </a:pPr>
            <a:endParaRPr dirty="0">
              <a:latin typeface="Times New Roman" panose="02020603050405020304" pitchFamily="18" charset="0"/>
              <a:cs typeface="Times New Roman" panose="02020603050405020304" pitchFamily="18" charset="0"/>
            </a:endParaRPr>
          </a:p>
        </p:txBody>
      </p:sp>
      <p:sp>
        <p:nvSpPr>
          <p:cNvPr id="147" name="Google Shape;147;p5">
            <a:extLst>
              <a:ext uri="{FF2B5EF4-FFF2-40B4-BE49-F238E27FC236}">
                <a16:creationId xmlns:a16="http://schemas.microsoft.com/office/drawing/2014/main" id="{0E7B6F57-C41F-1DBF-077C-5A1AE38C5CC5}"/>
              </a:ext>
            </a:extLst>
          </p:cNvPr>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48" name="Google Shape;148;p5">
            <a:extLst>
              <a:ext uri="{FF2B5EF4-FFF2-40B4-BE49-F238E27FC236}">
                <a16:creationId xmlns:a16="http://schemas.microsoft.com/office/drawing/2014/main" id="{5E8B3B57-177E-146D-9DCF-C235D29D8D7F}"/>
              </a:ext>
            </a:extLst>
          </p:cNvPr>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9" name="Google Shape;149;p5">
            <a:extLst>
              <a:ext uri="{FF2B5EF4-FFF2-40B4-BE49-F238E27FC236}">
                <a16:creationId xmlns:a16="http://schemas.microsoft.com/office/drawing/2014/main" id="{1DB7FB39-39C7-965C-2AEC-B64C5F2A6C35}"/>
              </a:ext>
            </a:extLst>
          </p:cNvPr>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752061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AAAFD170-4AF8-BCF2-F17E-7D4E09E1E885}"/>
            </a:ext>
          </a:extLst>
        </p:cNvPr>
        <p:cNvGrpSpPr/>
        <p:nvPr/>
      </p:nvGrpSpPr>
      <p:grpSpPr>
        <a:xfrm>
          <a:off x="0" y="0"/>
          <a:ext cx="0" cy="0"/>
          <a:chOff x="0" y="0"/>
          <a:chExt cx="0" cy="0"/>
        </a:xfrm>
      </p:grpSpPr>
      <p:sp>
        <p:nvSpPr>
          <p:cNvPr id="145" name="Google Shape;145;p5">
            <a:extLst>
              <a:ext uri="{FF2B5EF4-FFF2-40B4-BE49-F238E27FC236}">
                <a16:creationId xmlns:a16="http://schemas.microsoft.com/office/drawing/2014/main" id="{A307E0BE-ED00-A344-340A-25BCDA3F2351}"/>
              </a:ext>
            </a:extLst>
          </p:cNvPr>
          <p:cNvSpPr txBox="1">
            <a:spLocks noGrp="1"/>
          </p:cNvSpPr>
          <p:nvPr>
            <p:ph type="title"/>
          </p:nvPr>
        </p:nvSpPr>
        <p:spPr>
          <a:xfrm>
            <a:off x="805541" y="488055"/>
            <a:ext cx="1087482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t>Challenges and Ethical Concerns</a:t>
            </a:r>
            <a:endParaRPr sz="4000" dirty="0"/>
          </a:p>
        </p:txBody>
      </p:sp>
      <p:sp>
        <p:nvSpPr>
          <p:cNvPr id="146" name="Google Shape;146;p5">
            <a:extLst>
              <a:ext uri="{FF2B5EF4-FFF2-40B4-BE49-F238E27FC236}">
                <a16:creationId xmlns:a16="http://schemas.microsoft.com/office/drawing/2014/main" id="{DD1BD667-5E4E-BF1A-A036-53064073BD1B}"/>
              </a:ext>
            </a:extLst>
          </p:cNvPr>
          <p:cNvSpPr txBox="1">
            <a:spLocks noGrp="1"/>
          </p:cNvSpPr>
          <p:nvPr>
            <p:ph type="body" idx="1"/>
          </p:nvPr>
        </p:nvSpPr>
        <p:spPr>
          <a:xfrm>
            <a:off x="658585" y="1813618"/>
            <a:ext cx="11250386" cy="4556327"/>
          </a:xfrm>
          <a:prstGeom prst="rect">
            <a:avLst/>
          </a:prstGeom>
          <a:noFill/>
          <a:ln>
            <a:noFill/>
          </a:ln>
        </p:spPr>
        <p:txBody>
          <a:bodyPr spcFirstLastPara="1" wrap="square" lIns="91425" tIns="45700" rIns="91425" bIns="45700" anchor="t" anchorCtr="0">
            <a:normAutofit/>
          </a:bodyPr>
          <a:lstStyle/>
          <a:p>
            <a:pPr marL="635000" indent="-457200" algn="just">
              <a:lnSpc>
                <a:spcPct val="150000"/>
              </a:lnSpc>
              <a:spcBef>
                <a:spcPts val="0"/>
              </a:spcBef>
              <a:buSzPts val="2800"/>
            </a:pPr>
            <a:r>
              <a:rPr lang="en-US" dirty="0">
                <a:latin typeface="Times New Roman" panose="02020603050405020304" pitchFamily="18" charset="0"/>
                <a:cs typeface="Times New Roman" panose="02020603050405020304" pitchFamily="18" charset="0"/>
              </a:rPr>
              <a:t>Data Bias and Fairness</a:t>
            </a:r>
          </a:p>
          <a:p>
            <a:pPr marL="635000" indent="-457200" algn="just">
              <a:lnSpc>
                <a:spcPct val="150000"/>
              </a:lnSpc>
              <a:spcBef>
                <a:spcPts val="0"/>
              </a:spcBef>
              <a:buSzPts val="2800"/>
            </a:pPr>
            <a:r>
              <a:rPr lang="en-IN" dirty="0">
                <a:latin typeface="Times New Roman" panose="02020603050405020304" pitchFamily="18" charset="0"/>
                <a:cs typeface="Times New Roman" panose="02020603050405020304" pitchFamily="18" charset="0"/>
              </a:rPr>
              <a:t>Hallucination and Misinformation</a:t>
            </a:r>
            <a:endParaRPr lang="en-US" dirty="0">
              <a:latin typeface="Times New Roman" panose="02020603050405020304" pitchFamily="18" charset="0"/>
              <a:cs typeface="Times New Roman" panose="02020603050405020304" pitchFamily="18" charset="0"/>
            </a:endParaRPr>
          </a:p>
          <a:p>
            <a:pPr marL="635000" indent="-457200" algn="just">
              <a:lnSpc>
                <a:spcPct val="150000"/>
              </a:lnSpc>
              <a:spcBef>
                <a:spcPts val="0"/>
              </a:spcBef>
              <a:buSzPts val="2800"/>
            </a:pPr>
            <a:r>
              <a:rPr lang="en-IN" dirty="0">
                <a:latin typeface="Times New Roman" panose="02020603050405020304" pitchFamily="18" charset="0"/>
                <a:cs typeface="Times New Roman" panose="02020603050405020304" pitchFamily="18" charset="0"/>
              </a:rPr>
              <a:t>Energy and Compute Costs</a:t>
            </a:r>
            <a:endParaRPr lang="en-US" dirty="0">
              <a:latin typeface="Times New Roman" panose="02020603050405020304" pitchFamily="18" charset="0"/>
              <a:cs typeface="Times New Roman" panose="02020603050405020304" pitchFamily="18" charset="0"/>
            </a:endParaRPr>
          </a:p>
          <a:p>
            <a:pPr marL="635000" indent="-457200" algn="just">
              <a:lnSpc>
                <a:spcPct val="150000"/>
              </a:lnSpc>
              <a:spcBef>
                <a:spcPts val="0"/>
              </a:spcBef>
              <a:buSzPts val="2800"/>
            </a:pPr>
            <a:r>
              <a:rPr lang="en-US" dirty="0">
                <a:latin typeface="Times New Roman" panose="02020603050405020304" pitchFamily="18" charset="0"/>
                <a:cs typeface="Times New Roman" panose="02020603050405020304" pitchFamily="18" charset="0"/>
              </a:rPr>
              <a:t>Intellectual Property and Content Ownership</a:t>
            </a:r>
          </a:p>
          <a:p>
            <a:pPr marL="635000" indent="-457200" algn="just">
              <a:lnSpc>
                <a:spcPct val="150000"/>
              </a:lnSpc>
              <a:spcBef>
                <a:spcPts val="0"/>
              </a:spcBef>
              <a:buSzPts val="2800"/>
            </a:pPr>
            <a:r>
              <a:rPr lang="en-IN" dirty="0">
                <a:latin typeface="Times New Roman" panose="02020603050405020304" pitchFamily="18" charset="0"/>
                <a:cs typeface="Times New Roman" panose="02020603050405020304" pitchFamily="18" charset="0"/>
              </a:rPr>
              <a:t>Alignment and Safety Concerns</a:t>
            </a:r>
            <a:endParaRPr dirty="0">
              <a:latin typeface="Times New Roman" panose="02020603050405020304" pitchFamily="18" charset="0"/>
              <a:cs typeface="Times New Roman" panose="02020603050405020304" pitchFamily="18" charset="0"/>
            </a:endParaRPr>
          </a:p>
        </p:txBody>
      </p:sp>
      <p:sp>
        <p:nvSpPr>
          <p:cNvPr id="147" name="Google Shape;147;p5">
            <a:extLst>
              <a:ext uri="{FF2B5EF4-FFF2-40B4-BE49-F238E27FC236}">
                <a16:creationId xmlns:a16="http://schemas.microsoft.com/office/drawing/2014/main" id="{5EA250C9-A678-BCC6-3E1F-38563DA34BF8}"/>
              </a:ext>
            </a:extLst>
          </p:cNvPr>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48" name="Google Shape;148;p5">
            <a:extLst>
              <a:ext uri="{FF2B5EF4-FFF2-40B4-BE49-F238E27FC236}">
                <a16:creationId xmlns:a16="http://schemas.microsoft.com/office/drawing/2014/main" id="{7337D1E6-7669-71A7-71F2-DFA3F6381E21}"/>
              </a:ext>
            </a:extLst>
          </p:cNvPr>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9" name="Google Shape;149;p5">
            <a:extLst>
              <a:ext uri="{FF2B5EF4-FFF2-40B4-BE49-F238E27FC236}">
                <a16:creationId xmlns:a16="http://schemas.microsoft.com/office/drawing/2014/main" id="{311E014D-EBAA-ADA7-8B4F-FB0981550526}"/>
              </a:ext>
            </a:extLst>
          </p:cNvPr>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567271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EF95CF22-C893-2482-0993-BDB8488FB8AE}"/>
            </a:ext>
          </a:extLst>
        </p:cNvPr>
        <p:cNvGrpSpPr/>
        <p:nvPr/>
      </p:nvGrpSpPr>
      <p:grpSpPr>
        <a:xfrm>
          <a:off x="0" y="0"/>
          <a:ext cx="0" cy="0"/>
          <a:chOff x="0" y="0"/>
          <a:chExt cx="0" cy="0"/>
        </a:xfrm>
      </p:grpSpPr>
      <p:sp>
        <p:nvSpPr>
          <p:cNvPr id="145" name="Google Shape;145;p5">
            <a:extLst>
              <a:ext uri="{FF2B5EF4-FFF2-40B4-BE49-F238E27FC236}">
                <a16:creationId xmlns:a16="http://schemas.microsoft.com/office/drawing/2014/main" id="{47DB5EAC-DA86-0333-E64C-6A1872B54D9A}"/>
              </a:ext>
            </a:extLst>
          </p:cNvPr>
          <p:cNvSpPr txBox="1">
            <a:spLocks noGrp="1"/>
          </p:cNvSpPr>
          <p:nvPr>
            <p:ph type="title"/>
          </p:nvPr>
        </p:nvSpPr>
        <p:spPr>
          <a:xfrm>
            <a:off x="805541" y="488055"/>
            <a:ext cx="1087482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000" dirty="0"/>
              <a:t>Future Scope</a:t>
            </a:r>
            <a:endParaRPr sz="4000" dirty="0"/>
          </a:p>
        </p:txBody>
      </p:sp>
      <p:sp>
        <p:nvSpPr>
          <p:cNvPr id="146" name="Google Shape;146;p5">
            <a:extLst>
              <a:ext uri="{FF2B5EF4-FFF2-40B4-BE49-F238E27FC236}">
                <a16:creationId xmlns:a16="http://schemas.microsoft.com/office/drawing/2014/main" id="{5AFBF41C-29CF-63DF-EDA9-24E476FF4418}"/>
              </a:ext>
            </a:extLst>
          </p:cNvPr>
          <p:cNvSpPr txBox="1">
            <a:spLocks noGrp="1"/>
          </p:cNvSpPr>
          <p:nvPr>
            <p:ph type="body" idx="1"/>
          </p:nvPr>
        </p:nvSpPr>
        <p:spPr>
          <a:xfrm>
            <a:off x="658585" y="1813618"/>
            <a:ext cx="11250386" cy="4556327"/>
          </a:xfrm>
          <a:prstGeom prst="rect">
            <a:avLst/>
          </a:prstGeom>
          <a:noFill/>
          <a:ln>
            <a:noFill/>
          </a:ln>
        </p:spPr>
        <p:txBody>
          <a:bodyPr spcFirstLastPara="1" wrap="square" lIns="91425" tIns="45700" rIns="91425" bIns="45700" anchor="t" anchorCtr="0">
            <a:normAutofit fontScale="77500" lnSpcReduction="20000"/>
          </a:bodyPr>
          <a:lstStyle/>
          <a:p>
            <a:pPr marL="635000" indent="-457200" algn="just">
              <a:lnSpc>
                <a:spcPct val="150000"/>
              </a:lnSpc>
              <a:spcBef>
                <a:spcPts val="0"/>
              </a:spcBef>
              <a:buSzPts val="2800"/>
            </a:pPr>
            <a:r>
              <a:rPr lang="en-US" dirty="0">
                <a:latin typeface="Times New Roman" panose="02020603050405020304" pitchFamily="18" charset="0"/>
                <a:cs typeface="Times New Roman" panose="02020603050405020304" pitchFamily="18" charset="0"/>
              </a:rPr>
              <a:t>Model Efficiency</a:t>
            </a:r>
          </a:p>
          <a:p>
            <a:pPr marL="177800" indent="0" algn="just">
              <a:lnSpc>
                <a:spcPct val="150000"/>
              </a:lnSpc>
              <a:spcBef>
                <a:spcPts val="0"/>
              </a:spcBef>
              <a:buSzPts val="2800"/>
              <a:buNone/>
            </a:pPr>
            <a:r>
              <a:rPr lang="en-US" dirty="0">
                <a:latin typeface="Times New Roman" panose="02020603050405020304" pitchFamily="18" charset="0"/>
                <a:cs typeface="Times New Roman" panose="02020603050405020304" pitchFamily="18" charset="0"/>
              </a:rPr>
              <a:t>	– Distillation: Compresses large models into smaller ones by transferring knowledge from a teacher model to a student model, retaining performance with reduced size.</a:t>
            </a:r>
          </a:p>
          <a:p>
            <a:pPr marL="177800" indent="0" algn="just">
              <a:lnSpc>
                <a:spcPct val="150000"/>
              </a:lnSpc>
              <a:spcBef>
                <a:spcPts val="0"/>
              </a:spcBef>
              <a:buSzPts val="2800"/>
              <a:buNone/>
            </a:pPr>
            <a:r>
              <a:rPr lang="en-US" dirty="0">
                <a:latin typeface="Times New Roman" panose="02020603050405020304" pitchFamily="18" charset="0"/>
                <a:cs typeface="Times New Roman" panose="02020603050405020304" pitchFamily="18" charset="0"/>
              </a:rPr>
              <a:t>	– Quantization: Reduces memory usage and compute by representing model weights in lower-precision formats (e.g., INT8 instead of FP32).</a:t>
            </a:r>
          </a:p>
          <a:p>
            <a:pPr marL="635000" indent="-457200" algn="just">
              <a:lnSpc>
                <a:spcPct val="150000"/>
              </a:lnSpc>
              <a:spcBef>
                <a:spcPts val="0"/>
              </a:spcBef>
              <a:buSzPts val="2800"/>
            </a:pPr>
            <a:r>
              <a:rPr lang="en-IN" dirty="0">
                <a:latin typeface="Times New Roman" panose="02020603050405020304" pitchFamily="18" charset="0"/>
                <a:cs typeface="Times New Roman" panose="02020603050405020304" pitchFamily="18" charset="0"/>
              </a:rPr>
              <a:t>Personalized Agents</a:t>
            </a:r>
          </a:p>
          <a:p>
            <a:pPr marL="177800" indent="0" algn="just">
              <a:lnSpc>
                <a:spcPct val="150000"/>
              </a:lnSpc>
              <a:spcBef>
                <a:spcPts val="0"/>
              </a:spcBef>
              <a:buSzPts val="2800"/>
              <a:buNone/>
            </a:pPr>
            <a:r>
              <a:rPr lang="en-US" dirty="0">
                <a:latin typeface="Times New Roman" panose="02020603050405020304" pitchFamily="18" charset="0"/>
                <a:cs typeface="Times New Roman" panose="02020603050405020304" pitchFamily="18" charset="0"/>
              </a:rPr>
              <a:t>	- AI Tutors: Tailored educational support systems capable of understanding individual learning styles and providing adaptive guidance.</a:t>
            </a:r>
          </a:p>
          <a:p>
            <a:pPr marL="177800" indent="0" algn="just">
              <a:lnSpc>
                <a:spcPct val="150000"/>
              </a:lnSpc>
              <a:spcBef>
                <a:spcPts val="0"/>
              </a:spcBef>
              <a:buSzPts val="2800"/>
              <a:buNone/>
            </a:pPr>
            <a:r>
              <a:rPr lang="en-US" dirty="0">
                <a:latin typeface="Times New Roman" panose="02020603050405020304" pitchFamily="18" charset="0"/>
                <a:cs typeface="Times New Roman" panose="02020603050405020304" pitchFamily="18" charset="0"/>
              </a:rPr>
              <a:t>	– Companion Bots: Empathetic conversational agents offering emotional support and daily companionship.</a:t>
            </a:r>
            <a:endParaRPr lang="en-IN" dirty="0">
              <a:latin typeface="Times New Roman" panose="02020603050405020304" pitchFamily="18" charset="0"/>
              <a:cs typeface="Times New Roman" panose="02020603050405020304" pitchFamily="18" charset="0"/>
            </a:endParaRPr>
          </a:p>
        </p:txBody>
      </p:sp>
      <p:sp>
        <p:nvSpPr>
          <p:cNvPr id="147" name="Google Shape;147;p5">
            <a:extLst>
              <a:ext uri="{FF2B5EF4-FFF2-40B4-BE49-F238E27FC236}">
                <a16:creationId xmlns:a16="http://schemas.microsoft.com/office/drawing/2014/main" id="{EF979833-8F18-AA17-4E96-77A05B162EAC}"/>
              </a:ext>
            </a:extLst>
          </p:cNvPr>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48" name="Google Shape;148;p5">
            <a:extLst>
              <a:ext uri="{FF2B5EF4-FFF2-40B4-BE49-F238E27FC236}">
                <a16:creationId xmlns:a16="http://schemas.microsoft.com/office/drawing/2014/main" id="{A0049BB5-05E7-346F-921F-E62CEC8A90E8}"/>
              </a:ext>
            </a:extLst>
          </p:cNvPr>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9" name="Google Shape;149;p5">
            <a:extLst>
              <a:ext uri="{FF2B5EF4-FFF2-40B4-BE49-F238E27FC236}">
                <a16:creationId xmlns:a16="http://schemas.microsoft.com/office/drawing/2014/main" id="{E0FCE747-EB50-770F-6781-07DDC066FE61}"/>
              </a:ext>
            </a:extLst>
          </p:cNvPr>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017325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3D778267-7C43-EFB5-A6C2-8BA5A31075F6}"/>
            </a:ext>
          </a:extLst>
        </p:cNvPr>
        <p:cNvGrpSpPr/>
        <p:nvPr/>
      </p:nvGrpSpPr>
      <p:grpSpPr>
        <a:xfrm>
          <a:off x="0" y="0"/>
          <a:ext cx="0" cy="0"/>
          <a:chOff x="0" y="0"/>
          <a:chExt cx="0" cy="0"/>
        </a:xfrm>
      </p:grpSpPr>
      <p:sp>
        <p:nvSpPr>
          <p:cNvPr id="136" name="Google Shape;136;p4">
            <a:extLst>
              <a:ext uri="{FF2B5EF4-FFF2-40B4-BE49-F238E27FC236}">
                <a16:creationId xmlns:a16="http://schemas.microsoft.com/office/drawing/2014/main" id="{15CF443C-5878-AE12-76BF-54DCBCF4CD95}"/>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Outcome of Seminar</a:t>
            </a:r>
            <a:endParaRPr dirty="0"/>
          </a:p>
        </p:txBody>
      </p:sp>
      <p:sp>
        <p:nvSpPr>
          <p:cNvPr id="138" name="Google Shape;138;p4">
            <a:extLst>
              <a:ext uri="{FF2B5EF4-FFF2-40B4-BE49-F238E27FC236}">
                <a16:creationId xmlns:a16="http://schemas.microsoft.com/office/drawing/2014/main" id="{14363355-E07C-6EA1-27C8-1EA56D40F47C}"/>
              </a:ext>
            </a:extLst>
          </p:cNvPr>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39" name="Google Shape;139;p4">
            <a:extLst>
              <a:ext uri="{FF2B5EF4-FFF2-40B4-BE49-F238E27FC236}">
                <a16:creationId xmlns:a16="http://schemas.microsoft.com/office/drawing/2014/main" id="{C17D059D-BFB9-0091-08EE-65587479D9E9}"/>
              </a:ext>
            </a:extLst>
          </p:cNvPr>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0" name="Google Shape;140;p4">
            <a:extLst>
              <a:ext uri="{FF2B5EF4-FFF2-40B4-BE49-F238E27FC236}">
                <a16:creationId xmlns:a16="http://schemas.microsoft.com/office/drawing/2014/main" id="{9D17A8D8-B680-DB62-3D38-C5929BD6E204}"/>
              </a:ext>
            </a:extLst>
          </p:cNvPr>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 name="Text Placeholder 2">
            <a:extLst>
              <a:ext uri="{FF2B5EF4-FFF2-40B4-BE49-F238E27FC236}">
                <a16:creationId xmlns:a16="http://schemas.microsoft.com/office/drawing/2014/main" id="{3DFE9985-A3F3-55ED-5C55-AA8A5B8E1FAA}"/>
              </a:ext>
            </a:extLst>
          </p:cNvPr>
          <p:cNvSpPr>
            <a:spLocks noGrp="1" noChangeArrowheads="1"/>
          </p:cNvSpPr>
          <p:nvPr>
            <p:ph type="body" idx="1"/>
          </p:nvPr>
        </p:nvSpPr>
        <p:spPr bwMode="auto">
          <a:xfrm>
            <a:off x="1001486" y="1429825"/>
            <a:ext cx="1010194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Comprehensive Insight into Generative AI:</a:t>
            </a:r>
            <a:r>
              <a:rPr kumimoji="0" lang="en-US" altLang="en-US" sz="2000" b="0" i="0" u="none" strike="noStrike" cap="none" normalizeH="0" baseline="0" dirty="0">
                <a:ln>
                  <a:noFill/>
                </a:ln>
                <a:solidFill>
                  <a:schemeClr val="tx1"/>
                </a:solidFill>
                <a:effectLst/>
                <a:latin typeface="Arial" panose="020B0604020202020204" pitchFamily="34" charset="0"/>
              </a:rPr>
              <a:t> Gained a solid understanding of transformer-based architectures and major models like GPT-4, </a:t>
            </a:r>
            <a:r>
              <a:rPr kumimoji="0" lang="en-US" altLang="en-US" sz="2000" b="0" i="0" u="none" strike="noStrike" cap="none" normalizeH="0" baseline="0" dirty="0" err="1">
                <a:ln>
                  <a:noFill/>
                </a:ln>
                <a:solidFill>
                  <a:schemeClr val="tx1"/>
                </a:solidFill>
                <a:effectLst/>
                <a:latin typeface="Arial" panose="020B0604020202020204" pitchFamily="34" charset="0"/>
              </a:rPr>
              <a:t>PaLM</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LLaMA</a:t>
            </a:r>
            <a:r>
              <a:rPr kumimoji="0" lang="en-US" altLang="en-US" sz="2000" b="0" i="0" u="none" strike="noStrike" cap="none" normalizeH="0" baseline="0" dirty="0">
                <a:ln>
                  <a:noFill/>
                </a:ln>
                <a:solidFill>
                  <a:schemeClr val="tx1"/>
                </a:solidFill>
                <a:effectLst/>
                <a:latin typeface="Arial" panose="020B0604020202020204" pitchFamily="34" charset="0"/>
              </a:rPr>
              <a:t>, and DALL·E, including their training and capabilities.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Advanced Techniques &amp; Applications:</a:t>
            </a:r>
            <a:r>
              <a:rPr kumimoji="0" lang="en-US" altLang="en-US" sz="2000" b="0" i="0" u="none" strike="noStrike" cap="none" normalizeH="0" baseline="0" dirty="0">
                <a:ln>
                  <a:noFill/>
                </a:ln>
                <a:solidFill>
                  <a:schemeClr val="tx1"/>
                </a:solidFill>
                <a:effectLst/>
                <a:latin typeface="Arial" panose="020B0604020202020204" pitchFamily="34" charset="0"/>
              </a:rPr>
              <a:t> Explored cutting-edge methods such as RLHF, diffusion models, and prompt engineering, along with applications in education, healthcare, design, coding, and research.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Ethical &amp; Societal Considerations:</a:t>
            </a:r>
            <a:r>
              <a:rPr kumimoji="0" lang="en-US" altLang="en-US" sz="2000" b="0" i="0" u="none" strike="noStrike" cap="none" normalizeH="0" baseline="0" dirty="0">
                <a:ln>
                  <a:noFill/>
                </a:ln>
                <a:solidFill>
                  <a:schemeClr val="tx1"/>
                </a:solidFill>
                <a:effectLst/>
                <a:latin typeface="Arial" panose="020B0604020202020204" pitchFamily="34" charset="0"/>
              </a:rPr>
              <a:t> Reflected on key challenges like data bias, misinformation, environmental impact, and AI alignment, emphasizing the importance of responsible development.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Future Outlook:</a:t>
            </a:r>
            <a:r>
              <a:rPr kumimoji="0" lang="en-US" altLang="en-US" sz="2000" b="0" i="0" u="none" strike="noStrike" cap="none" normalizeH="0" baseline="0" dirty="0">
                <a:ln>
                  <a:noFill/>
                </a:ln>
                <a:solidFill>
                  <a:schemeClr val="tx1"/>
                </a:solidFill>
                <a:effectLst/>
                <a:latin typeface="Arial" panose="020B0604020202020204" pitchFamily="34" charset="0"/>
              </a:rPr>
              <a:t> Discussed upcoming trends including model efficiency, personalization, responsible governance, and the impact of open-source contributions in shaping the future of generative AI.</a:t>
            </a:r>
          </a:p>
        </p:txBody>
      </p:sp>
    </p:spTree>
    <p:extLst>
      <p:ext uri="{BB962C8B-B14F-4D97-AF65-F5344CB8AC3E}">
        <p14:creationId xmlns:p14="http://schemas.microsoft.com/office/powerpoint/2010/main" val="13411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title"/>
          </p:nvPr>
        </p:nvSpPr>
        <p:spPr>
          <a:xfrm>
            <a:off x="485775" y="927101"/>
            <a:ext cx="10515600" cy="38735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a:latin typeface="Arial"/>
                <a:ea typeface="Arial"/>
                <a:cs typeface="Arial"/>
                <a:sym typeface="Arial"/>
              </a:rPr>
              <a:t>Table of Content</a:t>
            </a:r>
            <a:endParaRPr>
              <a:latin typeface="Arial"/>
              <a:ea typeface="Arial"/>
              <a:cs typeface="Arial"/>
              <a:sym typeface="Arial"/>
            </a:endParaRPr>
          </a:p>
        </p:txBody>
      </p:sp>
      <p:graphicFrame>
        <p:nvGraphicFramePr>
          <p:cNvPr id="119" name="Google Shape;119;p2"/>
          <p:cNvGraphicFramePr/>
          <p:nvPr/>
        </p:nvGraphicFramePr>
        <p:xfrm>
          <a:off x="333374" y="1530352"/>
          <a:ext cx="11395900" cy="3291930"/>
        </p:xfrm>
        <a:graphic>
          <a:graphicData uri="http://schemas.openxmlformats.org/drawingml/2006/table">
            <a:tbl>
              <a:tblPr firstRow="1" bandRow="1">
                <a:noFill/>
                <a:tableStyleId>{66676A20-D6A5-4F37-9C4B-134A165DFBA6}</a:tableStyleId>
              </a:tblPr>
              <a:tblGrid>
                <a:gridCol w="1001275">
                  <a:extLst>
                    <a:ext uri="{9D8B030D-6E8A-4147-A177-3AD203B41FA5}">
                      <a16:colId xmlns:a16="http://schemas.microsoft.com/office/drawing/2014/main" val="20000"/>
                    </a:ext>
                  </a:extLst>
                </a:gridCol>
                <a:gridCol w="10394625">
                  <a:extLst>
                    <a:ext uri="{9D8B030D-6E8A-4147-A177-3AD203B41FA5}">
                      <a16:colId xmlns:a16="http://schemas.microsoft.com/office/drawing/2014/main" val="20001"/>
                    </a:ext>
                  </a:extLst>
                </a:gridCol>
              </a:tblGrid>
              <a:tr h="341900">
                <a:tc>
                  <a:txBody>
                    <a:bodyPr/>
                    <a:lstStyle/>
                    <a:p>
                      <a:pPr marL="0" marR="0" lvl="0" indent="0" algn="l" rtl="0">
                        <a:spcBef>
                          <a:spcPts val="0"/>
                        </a:spcBef>
                        <a:spcAft>
                          <a:spcPts val="0"/>
                        </a:spcAft>
                        <a:buNone/>
                      </a:pPr>
                      <a:r>
                        <a:rPr lang="en-US" sz="1800" u="none" strike="noStrike" cap="none">
                          <a:latin typeface="Arial"/>
                          <a:ea typeface="Arial"/>
                          <a:cs typeface="Arial"/>
                          <a:sym typeface="Arial"/>
                        </a:rPr>
                        <a:t>Si. No</a:t>
                      </a:r>
                      <a:endParaRPr sz="1800">
                        <a:latin typeface="Arial"/>
                        <a:ea typeface="Arial"/>
                        <a:cs typeface="Arial"/>
                        <a:sym typeface="Arial"/>
                      </a:endParaRPr>
                    </a:p>
                  </a:txBody>
                  <a:tcPr marL="91450" marR="91450" marT="45725" marB="45725">
                    <a:lnL w="38100" cap="flat" cmpd="sng">
                      <a:solidFill>
                        <a:schemeClr val="dk1"/>
                      </a:solidFill>
                      <a:prstDash val="solid"/>
                      <a:round/>
                      <a:headEnd type="none" w="sm" len="sm"/>
                      <a:tailEnd type="none" w="sm" len="sm"/>
                    </a:lnL>
                    <a:lnT w="38100" cap="flat" cmpd="sng">
                      <a:solidFill>
                        <a:schemeClr val="dk1"/>
                      </a:solidFill>
                      <a:prstDash val="solid"/>
                      <a:round/>
                      <a:headEnd type="none" w="sm" len="sm"/>
                      <a:tailEnd type="none" w="sm" len="sm"/>
                    </a:lnT>
                    <a:solidFill>
                      <a:srgbClr val="C4E0B2"/>
                    </a:solidFill>
                  </a:tcPr>
                </a:tc>
                <a:tc>
                  <a:txBody>
                    <a:bodyPr/>
                    <a:lstStyle/>
                    <a:p>
                      <a:pPr marL="0" marR="0" lvl="0" indent="0" algn="l" rtl="0">
                        <a:spcBef>
                          <a:spcPts val="0"/>
                        </a:spcBef>
                        <a:spcAft>
                          <a:spcPts val="0"/>
                        </a:spcAft>
                        <a:buNone/>
                      </a:pPr>
                      <a:r>
                        <a:rPr lang="en-US" sz="1800">
                          <a:latin typeface="Arial"/>
                          <a:ea typeface="Arial"/>
                          <a:cs typeface="Arial"/>
                          <a:sym typeface="Arial"/>
                        </a:rPr>
                        <a:t>Particulars </a:t>
                      </a:r>
                      <a:endParaRPr sz="1800">
                        <a:latin typeface="Arial"/>
                        <a:ea typeface="Arial"/>
                        <a:cs typeface="Arial"/>
                        <a:sym typeface="Arial"/>
                      </a:endParaRPr>
                    </a:p>
                  </a:txBody>
                  <a:tcPr marL="91450" marR="91450" marT="45725" marB="45725">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solidFill>
                      <a:srgbClr val="C4E0B2"/>
                    </a:solidFill>
                  </a:tcPr>
                </a:tc>
                <a:extLst>
                  <a:ext uri="{0D108BD9-81ED-4DB2-BD59-A6C34878D82A}">
                    <a16:rowId xmlns:a16="http://schemas.microsoft.com/office/drawing/2014/main" val="10000"/>
                  </a:ext>
                </a:extLst>
              </a:tr>
              <a:tr h="341900">
                <a:tc>
                  <a:txBody>
                    <a:bodyPr/>
                    <a:lstStyle/>
                    <a:p>
                      <a:pPr marL="342900" marR="0" lvl="0" indent="-228600" algn="l" rtl="0">
                        <a:spcBef>
                          <a:spcPts val="0"/>
                        </a:spcBef>
                        <a:spcAft>
                          <a:spcPts val="0"/>
                        </a:spcAft>
                        <a:buClr>
                          <a:schemeClr val="dk1"/>
                        </a:buClr>
                        <a:buSzPts val="1800"/>
                        <a:buFont typeface="Calibri"/>
                        <a:buNone/>
                      </a:pPr>
                      <a:r>
                        <a:rPr lang="en-US" sz="1800"/>
                        <a:t>1</a:t>
                      </a:r>
                      <a:endParaRPr sz="1800"/>
                    </a:p>
                  </a:txBody>
                  <a:tcPr marL="91450" marR="91450" marT="45725" marB="45725">
                    <a:lnL w="38100" cap="flat" cmpd="sng">
                      <a:solidFill>
                        <a:schemeClr val="dk1"/>
                      </a:solidFill>
                      <a:prstDash val="solid"/>
                      <a:round/>
                      <a:headEnd type="none" w="sm" len="sm"/>
                      <a:tailEnd type="none" w="sm" len="sm"/>
                    </a:lnL>
                  </a:tcPr>
                </a:tc>
                <a:tc>
                  <a:txBody>
                    <a:bodyPr/>
                    <a:lstStyle/>
                    <a:p>
                      <a:pPr marL="0" marR="0" lvl="0" indent="0" algn="l" rtl="0">
                        <a:spcBef>
                          <a:spcPts val="0"/>
                        </a:spcBef>
                        <a:spcAft>
                          <a:spcPts val="0"/>
                        </a:spcAft>
                        <a:buNone/>
                      </a:pPr>
                      <a:r>
                        <a:rPr lang="en-US" sz="1800"/>
                        <a:t>Abstract</a:t>
                      </a:r>
                      <a:endParaRPr sz="1800"/>
                    </a:p>
                  </a:txBody>
                  <a:tcPr marL="91450" marR="91450" marT="45725" marB="45725">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1"/>
                  </a:ext>
                </a:extLst>
              </a:tr>
              <a:tr h="341900">
                <a:tc>
                  <a:txBody>
                    <a:bodyPr/>
                    <a:lstStyle/>
                    <a:p>
                      <a:pPr marL="342900" marR="0" lvl="0" indent="-228600" algn="l" rtl="0">
                        <a:spcBef>
                          <a:spcPts val="0"/>
                        </a:spcBef>
                        <a:spcAft>
                          <a:spcPts val="0"/>
                        </a:spcAft>
                        <a:buClr>
                          <a:schemeClr val="dk1"/>
                        </a:buClr>
                        <a:buSzPts val="1800"/>
                        <a:buFont typeface="Calibri"/>
                        <a:buNone/>
                      </a:pPr>
                      <a:r>
                        <a:rPr lang="en-US" sz="1800"/>
                        <a:t>2</a:t>
                      </a:r>
                      <a:endParaRPr sz="1800"/>
                    </a:p>
                  </a:txBody>
                  <a:tcPr marL="91450" marR="91450" marT="45725" marB="45725">
                    <a:lnL w="38100" cap="flat" cmpd="sng">
                      <a:solidFill>
                        <a:schemeClr val="dk1"/>
                      </a:solidFill>
                      <a:prstDash val="solid"/>
                      <a:round/>
                      <a:headEnd type="none" w="sm" len="sm"/>
                      <a:tailEnd type="none" w="sm" len="sm"/>
                    </a:lnL>
                  </a:tcPr>
                </a:tc>
                <a:tc>
                  <a:txBody>
                    <a:bodyPr/>
                    <a:lstStyle/>
                    <a:p>
                      <a:pPr marL="0" marR="0" lvl="0" indent="0" algn="l" rtl="0">
                        <a:spcBef>
                          <a:spcPts val="0"/>
                        </a:spcBef>
                        <a:spcAft>
                          <a:spcPts val="0"/>
                        </a:spcAft>
                        <a:buNone/>
                      </a:pPr>
                      <a:r>
                        <a:rPr lang="en-US" sz="1800"/>
                        <a:t>Introduction</a:t>
                      </a:r>
                      <a:endParaRPr sz="1800"/>
                    </a:p>
                  </a:txBody>
                  <a:tcPr marL="91450" marR="91450" marT="45725" marB="45725">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2"/>
                  </a:ext>
                </a:extLst>
              </a:tr>
              <a:tr h="341900">
                <a:tc>
                  <a:txBody>
                    <a:bodyPr/>
                    <a:lstStyle/>
                    <a:p>
                      <a:pPr marL="342900" marR="0" lvl="0" indent="-228600" algn="l" rtl="0">
                        <a:spcBef>
                          <a:spcPts val="0"/>
                        </a:spcBef>
                        <a:spcAft>
                          <a:spcPts val="0"/>
                        </a:spcAft>
                        <a:buClr>
                          <a:schemeClr val="dk1"/>
                        </a:buClr>
                        <a:buSzPts val="1800"/>
                        <a:buFont typeface="Calibri"/>
                        <a:buNone/>
                      </a:pPr>
                      <a:r>
                        <a:rPr lang="en-US" sz="1800"/>
                        <a:t>3</a:t>
                      </a:r>
                      <a:endParaRPr sz="1800"/>
                    </a:p>
                  </a:txBody>
                  <a:tcPr marL="91450" marR="91450" marT="45725" marB="45725">
                    <a:lnL w="38100" cap="flat" cmpd="sng">
                      <a:solidFill>
                        <a:schemeClr val="dk1"/>
                      </a:solidFill>
                      <a:prstDash val="solid"/>
                      <a:round/>
                      <a:headEnd type="none" w="sm" len="sm"/>
                      <a:tailEnd type="none" w="sm" len="sm"/>
                    </a:lnL>
                  </a:tcPr>
                </a:tc>
                <a:tc>
                  <a:txBody>
                    <a:bodyPr/>
                    <a:lstStyle/>
                    <a:p>
                      <a:pPr marL="0" marR="0" lvl="0" indent="0" algn="l" rtl="0">
                        <a:spcBef>
                          <a:spcPts val="0"/>
                        </a:spcBef>
                        <a:spcAft>
                          <a:spcPts val="0"/>
                        </a:spcAft>
                        <a:buNone/>
                      </a:pPr>
                      <a:r>
                        <a:rPr lang="en-US" sz="1800"/>
                        <a:t>Problem Formulation</a:t>
                      </a:r>
                      <a:endParaRPr sz="1800"/>
                    </a:p>
                  </a:txBody>
                  <a:tcPr marL="91450" marR="91450" marT="45725" marB="45725">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3"/>
                  </a:ext>
                </a:extLst>
              </a:tr>
              <a:tr h="341900">
                <a:tc>
                  <a:txBody>
                    <a:bodyPr/>
                    <a:lstStyle/>
                    <a:p>
                      <a:pPr marL="342900" marR="0" lvl="0" indent="-228600" algn="l" rtl="0">
                        <a:spcBef>
                          <a:spcPts val="0"/>
                        </a:spcBef>
                        <a:spcAft>
                          <a:spcPts val="0"/>
                        </a:spcAft>
                        <a:buClr>
                          <a:schemeClr val="dk1"/>
                        </a:buClr>
                        <a:buSzPts val="1800"/>
                        <a:buFont typeface="Calibri"/>
                        <a:buNone/>
                      </a:pPr>
                      <a:r>
                        <a:rPr lang="en-US" sz="1800"/>
                        <a:t>4</a:t>
                      </a:r>
                      <a:endParaRPr sz="1800"/>
                    </a:p>
                  </a:txBody>
                  <a:tcPr marL="91450" marR="91450" marT="45725" marB="45725">
                    <a:lnL w="38100" cap="flat" cmpd="sng">
                      <a:solidFill>
                        <a:schemeClr val="dk1"/>
                      </a:solidFill>
                      <a:prstDash val="solid"/>
                      <a:round/>
                      <a:headEnd type="none" w="sm" len="sm"/>
                      <a:tailEnd type="none" w="sm" len="sm"/>
                    </a:lnL>
                  </a:tcPr>
                </a:tc>
                <a:tc>
                  <a:txBody>
                    <a:bodyPr/>
                    <a:lstStyle/>
                    <a:p>
                      <a:pPr marL="0" marR="0" lvl="0" indent="0" algn="l" rtl="0">
                        <a:spcBef>
                          <a:spcPts val="0"/>
                        </a:spcBef>
                        <a:spcAft>
                          <a:spcPts val="0"/>
                        </a:spcAft>
                        <a:buNone/>
                      </a:pPr>
                      <a:r>
                        <a:rPr lang="en-US" sz="1800" dirty="0"/>
                        <a:t>Methodology and Implementation</a:t>
                      </a:r>
                      <a:endParaRPr sz="1800" dirty="0"/>
                    </a:p>
                  </a:txBody>
                  <a:tcPr marL="91450" marR="91450" marT="45725" marB="45725">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4"/>
                  </a:ext>
                </a:extLst>
              </a:tr>
              <a:tr h="341900">
                <a:tc>
                  <a:txBody>
                    <a:bodyPr/>
                    <a:lstStyle/>
                    <a:p>
                      <a:pPr marL="342900" marR="0" lvl="0" indent="-228600" algn="l" rtl="0">
                        <a:spcBef>
                          <a:spcPts val="0"/>
                        </a:spcBef>
                        <a:spcAft>
                          <a:spcPts val="0"/>
                        </a:spcAft>
                        <a:buClr>
                          <a:schemeClr val="dk1"/>
                        </a:buClr>
                        <a:buSzPts val="1800"/>
                        <a:buFont typeface="Calibri"/>
                        <a:buNone/>
                      </a:pPr>
                      <a:r>
                        <a:rPr lang="en-US" sz="1800"/>
                        <a:t>5</a:t>
                      </a:r>
                      <a:endParaRPr sz="1800"/>
                    </a:p>
                  </a:txBody>
                  <a:tcPr marL="91450" marR="91450" marT="45725" marB="45725">
                    <a:lnL w="38100" cap="flat" cmpd="sng">
                      <a:solidFill>
                        <a:schemeClr val="dk1"/>
                      </a:solidFill>
                      <a:prstDash val="solid"/>
                      <a:round/>
                      <a:headEnd type="none" w="sm" len="sm"/>
                      <a:tailEnd type="none" w="sm" len="sm"/>
                    </a:lnL>
                  </a:tcPr>
                </a:tc>
                <a:tc>
                  <a:txBody>
                    <a:bodyPr/>
                    <a:lstStyle/>
                    <a:p>
                      <a:pPr marL="0" marR="0" lvl="0" indent="0" algn="l" rtl="0">
                        <a:spcBef>
                          <a:spcPts val="0"/>
                        </a:spcBef>
                        <a:spcAft>
                          <a:spcPts val="0"/>
                        </a:spcAft>
                        <a:buNone/>
                      </a:pPr>
                      <a:r>
                        <a:rPr lang="en-US" sz="1800" dirty="0"/>
                        <a:t>Outcome of Seminar</a:t>
                      </a:r>
                      <a:endParaRPr sz="1800" dirty="0"/>
                    </a:p>
                  </a:txBody>
                  <a:tcPr marL="91450" marR="91450" marT="45725" marB="45725">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5"/>
                  </a:ext>
                </a:extLst>
              </a:tr>
              <a:tr h="341900">
                <a:tc>
                  <a:txBody>
                    <a:bodyPr/>
                    <a:lstStyle/>
                    <a:p>
                      <a:pPr marL="342900" marR="0" lvl="0" indent="-228600" algn="l" rtl="0">
                        <a:spcBef>
                          <a:spcPts val="0"/>
                        </a:spcBef>
                        <a:spcAft>
                          <a:spcPts val="0"/>
                        </a:spcAft>
                        <a:buClr>
                          <a:schemeClr val="dk1"/>
                        </a:buClr>
                        <a:buSzPts val="1800"/>
                        <a:buFont typeface="Calibri"/>
                        <a:buNone/>
                      </a:pPr>
                      <a:r>
                        <a:rPr lang="en-US" sz="1800"/>
                        <a:t>6</a:t>
                      </a:r>
                      <a:endParaRPr sz="1800"/>
                    </a:p>
                  </a:txBody>
                  <a:tcPr marL="91450" marR="91450" marT="45725" marB="45725">
                    <a:lnL w="38100" cap="flat" cmpd="sng">
                      <a:solidFill>
                        <a:schemeClr val="dk1"/>
                      </a:solidFill>
                      <a:prstDash val="solid"/>
                      <a:round/>
                      <a:headEnd type="none" w="sm" len="sm"/>
                      <a:tailEnd type="none" w="sm" len="sm"/>
                    </a:lnL>
                  </a:tcPr>
                </a:tc>
                <a:tc>
                  <a:txBody>
                    <a:bodyPr/>
                    <a:lstStyle/>
                    <a:p>
                      <a:pPr marL="0" marR="0" lvl="0" indent="0" algn="l" rtl="0">
                        <a:spcBef>
                          <a:spcPts val="0"/>
                        </a:spcBef>
                        <a:spcAft>
                          <a:spcPts val="0"/>
                        </a:spcAft>
                        <a:buNone/>
                      </a:pPr>
                      <a:r>
                        <a:rPr lang="en-US" sz="1800"/>
                        <a:t>Conclusion</a:t>
                      </a:r>
                      <a:endParaRPr sz="1800"/>
                    </a:p>
                  </a:txBody>
                  <a:tcPr marL="91450" marR="91450" marT="45725" marB="45725">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6"/>
                  </a:ext>
                </a:extLst>
              </a:tr>
              <a:tr h="341900">
                <a:tc>
                  <a:txBody>
                    <a:bodyPr/>
                    <a:lstStyle/>
                    <a:p>
                      <a:pPr marL="342900" marR="0" lvl="0" indent="-228600" algn="l" rtl="0">
                        <a:spcBef>
                          <a:spcPts val="0"/>
                        </a:spcBef>
                        <a:spcAft>
                          <a:spcPts val="0"/>
                        </a:spcAft>
                        <a:buNone/>
                      </a:pPr>
                      <a:endParaRPr sz="1800"/>
                    </a:p>
                  </a:txBody>
                  <a:tcPr marL="91450" marR="91450" marT="45725" marB="45725">
                    <a:lnL w="38100" cap="flat" cmpd="sng">
                      <a:solidFill>
                        <a:schemeClr val="dk1"/>
                      </a:solidFill>
                      <a:prstDash val="solid"/>
                      <a:round/>
                      <a:headEnd type="none" w="sm" len="sm"/>
                      <a:tailEnd type="none" w="sm" len="sm"/>
                    </a:lnL>
                  </a:tcPr>
                </a:tc>
                <a:tc>
                  <a:txBody>
                    <a:bodyPr/>
                    <a:lstStyle/>
                    <a:p>
                      <a:pPr marL="0" marR="0" lvl="0" indent="0" algn="l" rtl="0">
                        <a:spcBef>
                          <a:spcPts val="0"/>
                        </a:spcBef>
                        <a:spcAft>
                          <a:spcPts val="0"/>
                        </a:spcAft>
                        <a:buNone/>
                      </a:pPr>
                      <a:r>
                        <a:rPr lang="en-US" sz="1800"/>
                        <a:t>References</a:t>
                      </a:r>
                      <a:endParaRPr sz="1800"/>
                    </a:p>
                  </a:txBody>
                  <a:tcPr marL="91450" marR="91450" marT="45725" marB="45725">
                    <a:lnR w="38100" cap="flat" cmpd="sng">
                      <a:solidFill>
                        <a:schemeClr val="dk1"/>
                      </a:solidFill>
                      <a:prstDash val="solid"/>
                      <a:round/>
                      <a:headEnd type="none" w="sm" len="sm"/>
                      <a:tailEnd type="none" w="sm" len="sm"/>
                    </a:lnR>
                  </a:tcPr>
                </a:tc>
                <a:extLst>
                  <a:ext uri="{0D108BD9-81ED-4DB2-BD59-A6C34878D82A}">
                    <a16:rowId xmlns:a16="http://schemas.microsoft.com/office/drawing/2014/main" val="10007"/>
                  </a:ext>
                </a:extLst>
              </a:tr>
              <a:tr h="341900">
                <a:tc>
                  <a:txBody>
                    <a:bodyPr/>
                    <a:lstStyle/>
                    <a:p>
                      <a:pPr marL="342900" marR="0" lvl="0" indent="-228600" algn="l" rtl="0">
                        <a:spcBef>
                          <a:spcPts val="0"/>
                        </a:spcBef>
                        <a:spcAft>
                          <a:spcPts val="0"/>
                        </a:spcAft>
                        <a:buNone/>
                      </a:pPr>
                      <a:endParaRPr sz="1800"/>
                    </a:p>
                  </a:txBody>
                  <a:tcPr marL="91450" marR="91450" marT="45725" marB="45725">
                    <a:lnL w="38100" cap="flat" cmpd="sng">
                      <a:solidFill>
                        <a:schemeClr val="dk1"/>
                      </a:solidFill>
                      <a:prstDash val="solid"/>
                      <a:round/>
                      <a:headEnd type="none" w="sm" len="sm"/>
                      <a:tailEnd type="none" w="sm" len="sm"/>
                    </a:lnL>
                    <a:lnB w="381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dirty="0"/>
                        <a:t>book chapter updates</a:t>
                      </a:r>
                      <a:endParaRPr sz="1800" dirty="0"/>
                    </a:p>
                  </a:txBody>
                  <a:tcPr marL="91450" marR="91450" marT="45725" marB="45725">
                    <a:lnR w="38100" cap="flat" cmpd="sng">
                      <a:solidFill>
                        <a:schemeClr val="dk1"/>
                      </a:solidFill>
                      <a:prstDash val="solid"/>
                      <a:round/>
                      <a:headEnd type="none" w="sm" len="sm"/>
                      <a:tailEnd type="none" w="sm" len="sm"/>
                    </a:lnR>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20" name="Google Shape;120;p2"/>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21" name="Google Shape;121;p2"/>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22" name="Google Shape;122;p2"/>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B234577A-BF46-1C96-3124-87185872E5D6}"/>
            </a:ext>
          </a:extLst>
        </p:cNvPr>
        <p:cNvGrpSpPr/>
        <p:nvPr/>
      </p:nvGrpSpPr>
      <p:grpSpPr>
        <a:xfrm>
          <a:off x="0" y="0"/>
          <a:ext cx="0" cy="0"/>
          <a:chOff x="0" y="0"/>
          <a:chExt cx="0" cy="0"/>
        </a:xfrm>
      </p:grpSpPr>
      <p:sp>
        <p:nvSpPr>
          <p:cNvPr id="136" name="Google Shape;136;p4">
            <a:extLst>
              <a:ext uri="{FF2B5EF4-FFF2-40B4-BE49-F238E27FC236}">
                <a16:creationId xmlns:a16="http://schemas.microsoft.com/office/drawing/2014/main" id="{B01FE1F9-A757-3F7C-A820-35E96F082AC2}"/>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Conclusion</a:t>
            </a:r>
            <a:endParaRPr dirty="0"/>
          </a:p>
        </p:txBody>
      </p:sp>
      <p:sp>
        <p:nvSpPr>
          <p:cNvPr id="137" name="Google Shape;137;p4">
            <a:extLst>
              <a:ext uri="{FF2B5EF4-FFF2-40B4-BE49-F238E27FC236}">
                <a16:creationId xmlns:a16="http://schemas.microsoft.com/office/drawing/2014/main" id="{46671E05-3C3E-E683-197B-24123B04B490}"/>
              </a:ext>
            </a:extLst>
          </p:cNvPr>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200"/>
              </a:spcBef>
              <a:spcAft>
                <a:spcPts val="0"/>
              </a:spcAft>
              <a:buClr>
                <a:schemeClr val="dk1"/>
              </a:buClr>
              <a:buSzPts val="935"/>
              <a:buFont typeface="Arial"/>
              <a:buNone/>
            </a:pPr>
            <a:r>
              <a:rPr lang="en-US" sz="2400" dirty="0"/>
              <a:t>Generative AI and large language models (LLMs) are revolutionizing industries by enabling text generation, image creation, and code development, driving innovation across domains. While their capabilities offer immense potential, ethical challenges such as data bias, misinformation, and environmental impact must be addressed. The future of AI depends on responsible development through interdisciplinary collaboration, transparency, and alignment with human values to ensure these technologies amplify human potential while safeguarding societal well-being.</a:t>
            </a:r>
            <a:endParaRPr lang="en-US" sz="2400" dirty="0">
              <a:latin typeface="Arial"/>
              <a:ea typeface="Arial"/>
              <a:cs typeface="Arial"/>
              <a:sym typeface="Arial"/>
            </a:endParaRPr>
          </a:p>
        </p:txBody>
      </p:sp>
      <p:sp>
        <p:nvSpPr>
          <p:cNvPr id="138" name="Google Shape;138;p4">
            <a:extLst>
              <a:ext uri="{FF2B5EF4-FFF2-40B4-BE49-F238E27FC236}">
                <a16:creationId xmlns:a16="http://schemas.microsoft.com/office/drawing/2014/main" id="{89895635-5085-C133-55A3-F574DA32DB2B}"/>
              </a:ext>
            </a:extLst>
          </p:cNvPr>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39" name="Google Shape;139;p4">
            <a:extLst>
              <a:ext uri="{FF2B5EF4-FFF2-40B4-BE49-F238E27FC236}">
                <a16:creationId xmlns:a16="http://schemas.microsoft.com/office/drawing/2014/main" id="{7035587B-5991-22CD-DA91-A20727C6BF4A}"/>
              </a:ext>
            </a:extLst>
          </p:cNvPr>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0" name="Google Shape;140;p4">
            <a:extLst>
              <a:ext uri="{FF2B5EF4-FFF2-40B4-BE49-F238E27FC236}">
                <a16:creationId xmlns:a16="http://schemas.microsoft.com/office/drawing/2014/main" id="{E253E605-28DA-9FCB-72CE-2DE8B424CFD1}"/>
              </a:ext>
            </a:extLst>
          </p:cNvPr>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2139780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46B357A5-6D49-37FE-AF2E-B4DAD3321E4B}"/>
            </a:ext>
          </a:extLst>
        </p:cNvPr>
        <p:cNvGrpSpPr/>
        <p:nvPr/>
      </p:nvGrpSpPr>
      <p:grpSpPr>
        <a:xfrm>
          <a:off x="0" y="0"/>
          <a:ext cx="0" cy="0"/>
          <a:chOff x="0" y="0"/>
          <a:chExt cx="0" cy="0"/>
        </a:xfrm>
      </p:grpSpPr>
      <p:sp>
        <p:nvSpPr>
          <p:cNvPr id="136" name="Google Shape;136;p4">
            <a:extLst>
              <a:ext uri="{FF2B5EF4-FFF2-40B4-BE49-F238E27FC236}">
                <a16:creationId xmlns:a16="http://schemas.microsoft.com/office/drawing/2014/main" id="{1909ED32-65E1-C071-FDD5-9003FF6FDAB3}"/>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References</a:t>
            </a:r>
            <a:endParaRPr dirty="0"/>
          </a:p>
        </p:txBody>
      </p:sp>
      <p:sp>
        <p:nvSpPr>
          <p:cNvPr id="137" name="Google Shape;137;p4">
            <a:extLst>
              <a:ext uri="{FF2B5EF4-FFF2-40B4-BE49-F238E27FC236}">
                <a16:creationId xmlns:a16="http://schemas.microsoft.com/office/drawing/2014/main" id="{D5D4FC27-8E6E-574E-CCE0-D678564916A0}"/>
              </a:ext>
            </a:extLst>
          </p:cNvPr>
          <p:cNvSpPr txBox="1">
            <a:spLocks noGrp="1"/>
          </p:cNvSpPr>
          <p:nvPr>
            <p:ph type="body" idx="1"/>
          </p:nvPr>
        </p:nvSpPr>
        <p:spPr>
          <a:xfrm>
            <a:off x="838200" y="1358712"/>
            <a:ext cx="10515600" cy="4946877"/>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lnSpc>
                <a:spcPct val="115000"/>
              </a:lnSpc>
              <a:spcBef>
                <a:spcPts val="1200"/>
              </a:spcBef>
              <a:spcAft>
                <a:spcPts val="0"/>
              </a:spcAft>
              <a:buClr>
                <a:schemeClr val="dk1"/>
              </a:buClr>
              <a:buSzPts val="935"/>
              <a:buFont typeface="Arial"/>
              <a:buNone/>
            </a:pPr>
            <a:r>
              <a:rPr lang="en-US" sz="2400" dirty="0"/>
              <a:t>[1] S. </a:t>
            </a:r>
            <a:r>
              <a:rPr lang="en-US" sz="2400" dirty="0" err="1"/>
              <a:t>Chowdhery</a:t>
            </a:r>
            <a:r>
              <a:rPr lang="en-US" sz="2400" dirty="0"/>
              <a:t> et al., ”</a:t>
            </a:r>
            <a:r>
              <a:rPr lang="en-US" sz="2400" dirty="0" err="1"/>
              <a:t>PaLM</a:t>
            </a:r>
            <a:r>
              <a:rPr lang="en-US" sz="2400" dirty="0"/>
              <a:t>: Scaling Language Modeling with Pathways,” </a:t>
            </a:r>
            <a:r>
              <a:rPr lang="en-US" sz="2400" dirty="0" err="1"/>
              <a:t>arXivpreprint</a:t>
            </a:r>
            <a:r>
              <a:rPr lang="en-US" sz="2400" dirty="0"/>
              <a:t> arXiv:2204.02311, 2022.</a:t>
            </a:r>
          </a:p>
          <a:p>
            <a:pPr marL="0" lvl="0" indent="0" algn="just" rtl="0">
              <a:lnSpc>
                <a:spcPct val="115000"/>
              </a:lnSpc>
              <a:spcBef>
                <a:spcPts val="1200"/>
              </a:spcBef>
              <a:spcAft>
                <a:spcPts val="0"/>
              </a:spcAft>
              <a:buClr>
                <a:schemeClr val="dk1"/>
              </a:buClr>
              <a:buSzPts val="935"/>
              <a:buFont typeface="Arial"/>
              <a:buNone/>
            </a:pPr>
            <a:r>
              <a:rPr lang="en-US" sz="2400" dirty="0"/>
              <a:t>[2] H. </a:t>
            </a:r>
            <a:r>
              <a:rPr lang="en-US" sz="2400" dirty="0" err="1"/>
              <a:t>Touvron</a:t>
            </a:r>
            <a:r>
              <a:rPr lang="en-US" sz="2400" dirty="0"/>
              <a:t> et al., ”</a:t>
            </a:r>
            <a:r>
              <a:rPr lang="en-US" sz="2400" dirty="0" err="1"/>
              <a:t>LLaMA</a:t>
            </a:r>
            <a:r>
              <a:rPr lang="en-US" sz="2400" dirty="0"/>
              <a:t>: Open and Efficient Foundation Language Models,” </a:t>
            </a:r>
            <a:r>
              <a:rPr lang="en-US" sz="2400" dirty="0" err="1"/>
              <a:t>arXivpreprint</a:t>
            </a:r>
            <a:r>
              <a:rPr lang="en-US" sz="2400" dirty="0"/>
              <a:t> arXiv:2302.13971, 2023.</a:t>
            </a:r>
          </a:p>
          <a:p>
            <a:pPr marL="0" lvl="0" indent="0" algn="just" rtl="0">
              <a:lnSpc>
                <a:spcPct val="115000"/>
              </a:lnSpc>
              <a:spcBef>
                <a:spcPts val="1200"/>
              </a:spcBef>
              <a:spcAft>
                <a:spcPts val="0"/>
              </a:spcAft>
              <a:buClr>
                <a:schemeClr val="dk1"/>
              </a:buClr>
              <a:buSzPts val="935"/>
              <a:buFont typeface="Arial"/>
              <a:buNone/>
            </a:pPr>
            <a:r>
              <a:rPr lang="en-US" sz="2400" dirty="0"/>
              <a:t>[3] H. </a:t>
            </a:r>
            <a:r>
              <a:rPr lang="en-US" sz="2400" dirty="0" err="1"/>
              <a:t>Touvron</a:t>
            </a:r>
            <a:r>
              <a:rPr lang="en-US" sz="2400" dirty="0"/>
              <a:t> et al., ”</a:t>
            </a:r>
            <a:r>
              <a:rPr lang="en-US" sz="2400" dirty="0" err="1"/>
              <a:t>LLaMA</a:t>
            </a:r>
            <a:r>
              <a:rPr lang="en-US" sz="2400" dirty="0"/>
              <a:t> 2: Open Foundation and Fine-Tuned Chat Models,”</a:t>
            </a:r>
            <a:r>
              <a:rPr lang="en-US" sz="2400" dirty="0" err="1"/>
              <a:t>arXiv</a:t>
            </a:r>
            <a:r>
              <a:rPr lang="en-US" sz="2400" dirty="0"/>
              <a:t> preprint arXiv:2307.09288, 2023.</a:t>
            </a:r>
          </a:p>
          <a:p>
            <a:pPr marL="0" lvl="0" indent="0" algn="just" rtl="0">
              <a:lnSpc>
                <a:spcPct val="115000"/>
              </a:lnSpc>
              <a:spcBef>
                <a:spcPts val="1200"/>
              </a:spcBef>
              <a:spcAft>
                <a:spcPts val="0"/>
              </a:spcAft>
              <a:buClr>
                <a:schemeClr val="dk1"/>
              </a:buClr>
              <a:buSzPts val="935"/>
              <a:buFont typeface="Arial"/>
              <a:buNone/>
            </a:pPr>
            <a:r>
              <a:rPr lang="en-US" sz="2400" dirty="0"/>
              <a:t>[4] OpenAI, ”GPT-4 Technical Report,” </a:t>
            </a:r>
            <a:r>
              <a:rPr lang="en-US" sz="2400" dirty="0" err="1"/>
              <a:t>arXiv</a:t>
            </a:r>
            <a:r>
              <a:rPr lang="en-US" sz="2400" dirty="0"/>
              <a:t> preprint arXiv:2303.08774, 2023.</a:t>
            </a:r>
          </a:p>
          <a:p>
            <a:pPr marL="0" lvl="0" indent="0" algn="just" rtl="0">
              <a:lnSpc>
                <a:spcPct val="115000"/>
              </a:lnSpc>
              <a:spcBef>
                <a:spcPts val="1200"/>
              </a:spcBef>
              <a:spcAft>
                <a:spcPts val="0"/>
              </a:spcAft>
              <a:buClr>
                <a:schemeClr val="dk1"/>
              </a:buClr>
              <a:buSzPts val="935"/>
              <a:buFont typeface="Arial"/>
              <a:buNone/>
            </a:pPr>
            <a:r>
              <a:rPr lang="en-US" sz="2400" dirty="0"/>
              <a:t>[5] Google DeepMind, ”Gemini Technical Overview,” 2023.</a:t>
            </a:r>
          </a:p>
          <a:p>
            <a:pPr marL="0" lvl="0" indent="0" algn="just" rtl="0">
              <a:lnSpc>
                <a:spcPct val="115000"/>
              </a:lnSpc>
              <a:spcBef>
                <a:spcPts val="1200"/>
              </a:spcBef>
              <a:spcAft>
                <a:spcPts val="0"/>
              </a:spcAft>
              <a:buClr>
                <a:schemeClr val="dk1"/>
              </a:buClr>
              <a:buSzPts val="935"/>
              <a:buFont typeface="Arial"/>
              <a:buNone/>
            </a:pPr>
            <a:r>
              <a:rPr lang="en-US" sz="2400" dirty="0"/>
              <a:t>[6] Anthropic, ”Constitutional AI: Harmlessness from AI Feedback,” </a:t>
            </a:r>
            <a:r>
              <a:rPr lang="en-US" sz="2400" dirty="0" err="1"/>
              <a:t>arXiv</a:t>
            </a:r>
            <a:r>
              <a:rPr lang="en-US" sz="2400" dirty="0"/>
              <a:t> preprintarXiv:2212.08073, 2022.</a:t>
            </a:r>
          </a:p>
          <a:p>
            <a:pPr marL="0" lvl="0" indent="0" algn="just" rtl="0">
              <a:lnSpc>
                <a:spcPct val="115000"/>
              </a:lnSpc>
              <a:spcBef>
                <a:spcPts val="1200"/>
              </a:spcBef>
              <a:spcAft>
                <a:spcPts val="0"/>
              </a:spcAft>
              <a:buClr>
                <a:schemeClr val="dk1"/>
              </a:buClr>
              <a:buSzPts val="935"/>
              <a:buFont typeface="Arial"/>
              <a:buNone/>
            </a:pPr>
            <a:r>
              <a:rPr lang="en-US" sz="2400" dirty="0"/>
              <a:t>[7] Z. Zeng et al., ”GLM-130B: An Open Bilingual Pre-trained Model,” </a:t>
            </a:r>
            <a:r>
              <a:rPr lang="en-US" sz="2400" dirty="0" err="1"/>
              <a:t>arXiv</a:t>
            </a:r>
            <a:r>
              <a:rPr lang="en-US" sz="2400" dirty="0"/>
              <a:t> preprintarXiv:2210.02414, 2022.</a:t>
            </a:r>
            <a:endParaRPr lang="en-US" sz="2400" dirty="0">
              <a:latin typeface="Arial"/>
              <a:ea typeface="Arial"/>
              <a:cs typeface="Arial"/>
              <a:sym typeface="Arial"/>
            </a:endParaRPr>
          </a:p>
        </p:txBody>
      </p:sp>
      <p:sp>
        <p:nvSpPr>
          <p:cNvPr id="138" name="Google Shape;138;p4">
            <a:extLst>
              <a:ext uri="{FF2B5EF4-FFF2-40B4-BE49-F238E27FC236}">
                <a16:creationId xmlns:a16="http://schemas.microsoft.com/office/drawing/2014/main" id="{7D873CFD-F613-5F43-289D-46FB5DC3D3B8}"/>
              </a:ext>
            </a:extLst>
          </p:cNvPr>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39" name="Google Shape;139;p4">
            <a:extLst>
              <a:ext uri="{FF2B5EF4-FFF2-40B4-BE49-F238E27FC236}">
                <a16:creationId xmlns:a16="http://schemas.microsoft.com/office/drawing/2014/main" id="{4F7583F2-AD72-6800-F65F-1BBD5A01208F}"/>
              </a:ext>
            </a:extLst>
          </p:cNvPr>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0" name="Google Shape;140;p4">
            <a:extLst>
              <a:ext uri="{FF2B5EF4-FFF2-40B4-BE49-F238E27FC236}">
                <a16:creationId xmlns:a16="http://schemas.microsoft.com/office/drawing/2014/main" id="{739977A7-F89A-2E4D-0A4F-7BAD139C8C9D}"/>
              </a:ext>
            </a:extLst>
          </p:cNvPr>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03750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8E6903B5-BA38-6CCC-B3B4-826A40606FA6}"/>
            </a:ext>
          </a:extLst>
        </p:cNvPr>
        <p:cNvGrpSpPr/>
        <p:nvPr/>
      </p:nvGrpSpPr>
      <p:grpSpPr>
        <a:xfrm>
          <a:off x="0" y="0"/>
          <a:ext cx="0" cy="0"/>
          <a:chOff x="0" y="0"/>
          <a:chExt cx="0" cy="0"/>
        </a:xfrm>
      </p:grpSpPr>
      <p:sp>
        <p:nvSpPr>
          <p:cNvPr id="136" name="Google Shape;136;p4">
            <a:extLst>
              <a:ext uri="{FF2B5EF4-FFF2-40B4-BE49-F238E27FC236}">
                <a16:creationId xmlns:a16="http://schemas.microsoft.com/office/drawing/2014/main" id="{C95B83FD-3652-A6A5-94D5-9DCDC7D6D77E}"/>
              </a:ext>
            </a:extLst>
          </p:cNvPr>
          <p:cNvSpPr txBox="1">
            <a:spLocks noGrp="1"/>
          </p:cNvSpPr>
          <p:nvPr>
            <p:ph type="title"/>
          </p:nvPr>
        </p:nvSpPr>
        <p:spPr>
          <a:xfrm>
            <a:off x="838200" y="2226582"/>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Thank You</a:t>
            </a:r>
            <a:endParaRPr b="1" dirty="0">
              <a:latin typeface="Times New Roman" panose="02020603050405020304" pitchFamily="18" charset="0"/>
              <a:cs typeface="Times New Roman" panose="02020603050405020304" pitchFamily="18" charset="0"/>
            </a:endParaRPr>
          </a:p>
        </p:txBody>
      </p:sp>
      <p:sp>
        <p:nvSpPr>
          <p:cNvPr id="138" name="Google Shape;138;p4">
            <a:extLst>
              <a:ext uri="{FF2B5EF4-FFF2-40B4-BE49-F238E27FC236}">
                <a16:creationId xmlns:a16="http://schemas.microsoft.com/office/drawing/2014/main" id="{AA2FB876-E245-F41F-3B05-A47A2D3C7749}"/>
              </a:ext>
            </a:extLst>
          </p:cNvPr>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39" name="Google Shape;139;p4">
            <a:extLst>
              <a:ext uri="{FF2B5EF4-FFF2-40B4-BE49-F238E27FC236}">
                <a16:creationId xmlns:a16="http://schemas.microsoft.com/office/drawing/2014/main" id="{4ED1CD3D-9297-7F87-C925-1FD0954B1310}"/>
              </a:ext>
            </a:extLst>
          </p:cNvPr>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0" name="Google Shape;140;p4">
            <a:extLst>
              <a:ext uri="{FF2B5EF4-FFF2-40B4-BE49-F238E27FC236}">
                <a16:creationId xmlns:a16="http://schemas.microsoft.com/office/drawing/2014/main" id="{471642DC-BA4F-15F5-6FA5-7EE807F72E7A}"/>
              </a:ext>
            </a:extLst>
          </p:cNvPr>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219855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Abstract</a:t>
            </a:r>
            <a:endParaRPr dirty="0"/>
          </a:p>
        </p:txBody>
      </p:sp>
      <p:sp>
        <p:nvSpPr>
          <p:cNvPr id="128" name="Google Shape;128;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50800" algn="just" rtl="0">
              <a:lnSpc>
                <a:spcPct val="12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Generative artificial intelligence (AI) is revolutionizing machine learning by enabling systems to autonomously generate human-like text, images, code, and more. Central to this transformation are large language models (LLMs) such as GPT, </a:t>
            </a:r>
            <a:r>
              <a:rPr lang="en-US" dirty="0" err="1">
                <a:latin typeface="Times New Roman" panose="02020603050405020304" pitchFamily="18" charset="0"/>
                <a:cs typeface="Times New Roman" panose="02020603050405020304" pitchFamily="18" charset="0"/>
              </a:rPr>
              <a:t>PaLM</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LLaMA</a:t>
            </a:r>
            <a:r>
              <a:rPr lang="en-US" dirty="0">
                <a:latin typeface="Times New Roman" panose="02020603050405020304" pitchFamily="18" charset="0"/>
                <a:cs typeface="Times New Roman" panose="02020603050405020304" pitchFamily="18" charset="0"/>
              </a:rPr>
              <a:t>, which are trained on massive datasets using deep neural networks, particularly transformer architectures. These models demonstrate exceptional capabilities in natural language processing, image synthesis, and automated programming, significantly enhancing productivity and creativity across industries. This overview explores foundational techniques like self-supervised learning and fine-tuning, which contribute to the adaptability and performance of generative AI across diverse tasks. While the applications are vast—from chatbots and AI art to coding tools—rapid deployment also introduces challenges such as algorithmic bias, misinformation, privacy concerns, and lack of transparency. As generative AI continues to evolve and integrate into everyday life, it is crucial to balance innovation with ethical responsibility and thoughtful governance.</a:t>
            </a:r>
            <a:endParaRPr dirty="0">
              <a:latin typeface="Times New Roman" panose="02020603050405020304" pitchFamily="18" charset="0"/>
              <a:cs typeface="Times New Roman" panose="02020603050405020304" pitchFamily="18" charset="0"/>
            </a:endParaRPr>
          </a:p>
        </p:txBody>
      </p:sp>
      <p:sp>
        <p:nvSpPr>
          <p:cNvPr id="129" name="Google Shape;129;p3"/>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30" name="Google Shape;130;p3"/>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31" name="Google Shape;131;p3"/>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Introduction</a:t>
            </a:r>
            <a:endParaRPr dirty="0"/>
          </a:p>
        </p:txBody>
      </p:sp>
      <p:sp>
        <p:nvSpPr>
          <p:cNvPr id="137" name="Google Shape;13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Artificial Intelligence (AI) has undergone remarkable transformation over the past few decades, evolving from rule-based symbolic approaches to data-intensive machine learning systems. Among the most impactful developments is the rise of Generative AI—a class of models capable of creating content such as text, images, audio, and code with human-like fluency. This shift marks a significant turning point, enabling machines not only to interpret and analyze data but also to generate contextually meaningful and creative outputs.</a:t>
            </a:r>
            <a:endParaRPr dirty="0">
              <a:latin typeface="Times New Roman" panose="02020603050405020304" pitchFamily="18" charset="0"/>
              <a:cs typeface="Times New Roman" panose="02020603050405020304" pitchFamily="18" charset="0"/>
            </a:endParaRPr>
          </a:p>
        </p:txBody>
      </p:sp>
      <p:sp>
        <p:nvSpPr>
          <p:cNvPr id="138" name="Google Shape;138;p4"/>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39" name="Google Shape;139;p4"/>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0" name="Google Shape;140;p4"/>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Problem Statement</a:t>
            </a:r>
            <a:endParaRPr dirty="0"/>
          </a:p>
        </p:txBody>
      </p:sp>
      <p:sp>
        <p:nvSpPr>
          <p:cNvPr id="146" name="Google Shape;146;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Despite the impressive strides in generative AI and large language models (LLMs), numerous unresolved issues challenge their development, deployment, and societal integration. The field lacks a structured synthesis of the core methodologies and their implications, limiting accessibility for both newcomers and domain experts. At the same time, concerns around explainability, ethical risks, computational demands, and equitable access remain at the forefront, demanding deeper investigation and clearer guidance.</a:t>
            </a:r>
            <a:endParaRPr dirty="0">
              <a:latin typeface="Times New Roman" panose="02020603050405020304" pitchFamily="18" charset="0"/>
              <a:cs typeface="Times New Roman" panose="02020603050405020304" pitchFamily="18" charset="0"/>
            </a:endParaRPr>
          </a:p>
        </p:txBody>
      </p:sp>
      <p:sp>
        <p:nvSpPr>
          <p:cNvPr id="147" name="Google Shape;147;p5"/>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48" name="Google Shape;148;p5"/>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9" name="Google Shape;149;p5"/>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B15EADF1-8127-4D8B-2960-B8B19ADB7FE8}"/>
            </a:ext>
          </a:extLst>
        </p:cNvPr>
        <p:cNvGrpSpPr/>
        <p:nvPr/>
      </p:nvGrpSpPr>
      <p:grpSpPr>
        <a:xfrm>
          <a:off x="0" y="0"/>
          <a:ext cx="0" cy="0"/>
          <a:chOff x="0" y="0"/>
          <a:chExt cx="0" cy="0"/>
        </a:xfrm>
      </p:grpSpPr>
      <p:sp>
        <p:nvSpPr>
          <p:cNvPr id="145" name="Google Shape;145;p5">
            <a:extLst>
              <a:ext uri="{FF2B5EF4-FFF2-40B4-BE49-F238E27FC236}">
                <a16:creationId xmlns:a16="http://schemas.microsoft.com/office/drawing/2014/main" id="{9C5E3935-5665-44DF-036F-A08B18B99286}"/>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spcBef>
                <a:spcPts val="0"/>
              </a:spcBef>
              <a:spcAft>
                <a:spcPts val="0"/>
              </a:spcAft>
              <a:buNone/>
            </a:pPr>
            <a:r>
              <a:rPr lang="en-US" sz="4400" dirty="0"/>
              <a:t>Methodology and Implementation</a:t>
            </a:r>
          </a:p>
        </p:txBody>
      </p:sp>
      <p:sp>
        <p:nvSpPr>
          <p:cNvPr id="147" name="Google Shape;147;p5">
            <a:extLst>
              <a:ext uri="{FF2B5EF4-FFF2-40B4-BE49-F238E27FC236}">
                <a16:creationId xmlns:a16="http://schemas.microsoft.com/office/drawing/2014/main" id="{686B80C0-7ED1-CC25-A183-A0362662F346}"/>
              </a:ext>
            </a:extLst>
          </p:cNvPr>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48" name="Google Shape;148;p5">
            <a:extLst>
              <a:ext uri="{FF2B5EF4-FFF2-40B4-BE49-F238E27FC236}">
                <a16:creationId xmlns:a16="http://schemas.microsoft.com/office/drawing/2014/main" id="{C0812BAC-87E0-D1B0-4680-EE5CDF0B96A9}"/>
              </a:ext>
            </a:extLst>
          </p:cNvPr>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9" name="Google Shape;149;p5">
            <a:extLst>
              <a:ext uri="{FF2B5EF4-FFF2-40B4-BE49-F238E27FC236}">
                <a16:creationId xmlns:a16="http://schemas.microsoft.com/office/drawing/2014/main" id="{0367BDF4-4022-9D1D-FF53-5120B0787477}"/>
              </a:ext>
            </a:extLst>
          </p:cNvPr>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028" name="Picture 4" descr="What is a Large Language Model (LLM) | GeeksforGeeks">
            <a:extLst>
              <a:ext uri="{FF2B5EF4-FFF2-40B4-BE49-F238E27FC236}">
                <a16:creationId xmlns:a16="http://schemas.microsoft.com/office/drawing/2014/main" id="{90A1BFC0-48F3-FC04-3A70-5822AB286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771" y="1436802"/>
            <a:ext cx="6509658" cy="468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07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3374C-9ED5-1162-C9BA-62DEA3EFD87D}"/>
              </a:ext>
            </a:extLst>
          </p:cNvPr>
          <p:cNvSpPr>
            <a:spLocks noGrp="1"/>
          </p:cNvSpPr>
          <p:nvPr>
            <p:ph type="title"/>
          </p:nvPr>
        </p:nvSpPr>
        <p:spPr>
          <a:xfrm>
            <a:off x="838200" y="681036"/>
            <a:ext cx="10515600" cy="636135"/>
          </a:xfrm>
        </p:spPr>
        <p:txBody>
          <a:bodyPr>
            <a:normAutofit fontScale="90000"/>
          </a:bodyPr>
          <a:lstStyle/>
          <a:p>
            <a:r>
              <a:rPr lang="en-US" dirty="0"/>
              <a:t>Difference between Generative AI and LLMs</a:t>
            </a:r>
            <a:endParaRPr lang="en-IN" dirty="0"/>
          </a:p>
        </p:txBody>
      </p:sp>
      <p:pic>
        <p:nvPicPr>
          <p:cNvPr id="5" name="Picture 4">
            <a:extLst>
              <a:ext uri="{FF2B5EF4-FFF2-40B4-BE49-F238E27FC236}">
                <a16:creationId xmlns:a16="http://schemas.microsoft.com/office/drawing/2014/main" id="{BBF17F42-6858-1D57-42B1-7D0CFB825B71}"/>
              </a:ext>
            </a:extLst>
          </p:cNvPr>
          <p:cNvPicPr>
            <a:picLocks noChangeAspect="1"/>
          </p:cNvPicPr>
          <p:nvPr/>
        </p:nvPicPr>
        <p:blipFill>
          <a:blip r:embed="rId2"/>
          <a:stretch>
            <a:fillRect/>
          </a:stretch>
        </p:blipFill>
        <p:spPr>
          <a:xfrm>
            <a:off x="838200" y="1304925"/>
            <a:ext cx="9633857" cy="4616904"/>
          </a:xfrm>
          <a:prstGeom prst="rect">
            <a:avLst/>
          </a:prstGeom>
        </p:spPr>
      </p:pic>
      <p:sp>
        <p:nvSpPr>
          <p:cNvPr id="4" name="Slide Number Placeholder 3">
            <a:extLst>
              <a:ext uri="{FF2B5EF4-FFF2-40B4-BE49-F238E27FC236}">
                <a16:creationId xmlns:a16="http://schemas.microsoft.com/office/drawing/2014/main" id="{8D727456-D0F2-C018-C21E-0723A1BA31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682651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F95E608A-6598-82BD-D00A-1EADF302C50A}"/>
            </a:ext>
          </a:extLst>
        </p:cNvPr>
        <p:cNvGrpSpPr/>
        <p:nvPr/>
      </p:nvGrpSpPr>
      <p:grpSpPr>
        <a:xfrm>
          <a:off x="0" y="0"/>
          <a:ext cx="0" cy="0"/>
          <a:chOff x="0" y="0"/>
          <a:chExt cx="0" cy="0"/>
        </a:xfrm>
      </p:grpSpPr>
      <p:sp>
        <p:nvSpPr>
          <p:cNvPr id="145" name="Google Shape;145;p5">
            <a:extLst>
              <a:ext uri="{FF2B5EF4-FFF2-40B4-BE49-F238E27FC236}">
                <a16:creationId xmlns:a16="http://schemas.microsoft.com/office/drawing/2014/main" id="{E3EF96F6-DA66-78A1-7B33-25D6F8939E5B}"/>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Training Paradigms</a:t>
            </a:r>
            <a:endParaRPr dirty="0"/>
          </a:p>
        </p:txBody>
      </p:sp>
      <p:sp>
        <p:nvSpPr>
          <p:cNvPr id="146" name="Google Shape;146;p5">
            <a:extLst>
              <a:ext uri="{FF2B5EF4-FFF2-40B4-BE49-F238E27FC236}">
                <a16:creationId xmlns:a16="http://schemas.microsoft.com/office/drawing/2014/main" id="{1C0C566D-B9ED-D5A8-A461-C95A99247028}"/>
              </a:ext>
            </a:extLst>
          </p:cNvPr>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35000" indent="-457200" algn="just">
              <a:spcBef>
                <a:spcPts val="0"/>
              </a:spcBef>
              <a:buSzPts val="2800"/>
            </a:pPr>
            <a:r>
              <a:rPr lang="en-US" dirty="0">
                <a:latin typeface="Times New Roman" panose="02020603050405020304" pitchFamily="18" charset="0"/>
                <a:cs typeface="Times New Roman" panose="02020603050405020304" pitchFamily="18" charset="0"/>
              </a:rPr>
              <a:t>Unsupervised Pretraining: Models are first trained on large unlabeled text datasets using objectives like next-token prediction (autoregressive) or masked language modeling (</a:t>
            </a:r>
            <a:r>
              <a:rPr lang="en-US" dirty="0" err="1">
                <a:latin typeface="Times New Roman" panose="02020603050405020304" pitchFamily="18" charset="0"/>
                <a:cs typeface="Times New Roman" panose="02020603050405020304" pitchFamily="18" charset="0"/>
              </a:rPr>
              <a:t>e.g.,BERT</a:t>
            </a:r>
            <a:r>
              <a:rPr lang="en-US" dirty="0">
                <a:latin typeface="Times New Roman" panose="02020603050405020304" pitchFamily="18" charset="0"/>
                <a:cs typeface="Times New Roman" panose="02020603050405020304" pitchFamily="18" charset="0"/>
              </a:rPr>
              <a:t>). This phase captures a general understanding of syntax, semantics, and world knowledge.</a:t>
            </a:r>
          </a:p>
          <a:p>
            <a:pPr marL="635000" indent="-457200" algn="just">
              <a:spcBef>
                <a:spcPts val="0"/>
              </a:spcBef>
              <a:buSzPts val="2800"/>
            </a:pPr>
            <a:endParaRPr lang="en-US" dirty="0">
              <a:latin typeface="Times New Roman" panose="02020603050405020304" pitchFamily="18" charset="0"/>
              <a:cs typeface="Times New Roman" panose="02020603050405020304" pitchFamily="18" charset="0"/>
            </a:endParaRPr>
          </a:p>
          <a:p>
            <a:pPr marL="635000" indent="-457200" algn="just">
              <a:spcBef>
                <a:spcPts val="0"/>
              </a:spcBef>
              <a:buSzPts val="2800"/>
            </a:pPr>
            <a:r>
              <a:rPr lang="en-US" dirty="0">
                <a:latin typeface="Times New Roman" panose="02020603050405020304" pitchFamily="18" charset="0"/>
                <a:cs typeface="Times New Roman" panose="02020603050405020304" pitchFamily="18" charset="0"/>
              </a:rPr>
              <a:t>Supervised Fine-Tuning: After pretraining, models are adapted to specific tasks (e.g., summarization, translation, QA) using labeled datasets. This improves task-specific performance and alignment with real-world inputs.</a:t>
            </a:r>
            <a:endParaRPr dirty="0">
              <a:latin typeface="Times New Roman" panose="02020603050405020304" pitchFamily="18" charset="0"/>
              <a:cs typeface="Times New Roman" panose="02020603050405020304" pitchFamily="18" charset="0"/>
            </a:endParaRPr>
          </a:p>
        </p:txBody>
      </p:sp>
      <p:sp>
        <p:nvSpPr>
          <p:cNvPr id="147" name="Google Shape;147;p5">
            <a:extLst>
              <a:ext uri="{FF2B5EF4-FFF2-40B4-BE49-F238E27FC236}">
                <a16:creationId xmlns:a16="http://schemas.microsoft.com/office/drawing/2014/main" id="{E0DEDB0B-AFDE-2EAD-8400-394DD3301233}"/>
              </a:ext>
            </a:extLst>
          </p:cNvPr>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48" name="Google Shape;148;p5">
            <a:extLst>
              <a:ext uri="{FF2B5EF4-FFF2-40B4-BE49-F238E27FC236}">
                <a16:creationId xmlns:a16="http://schemas.microsoft.com/office/drawing/2014/main" id="{720E9ECF-347F-9D13-C4C7-24B8435A6329}"/>
              </a:ext>
            </a:extLst>
          </p:cNvPr>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9" name="Google Shape;149;p5">
            <a:extLst>
              <a:ext uri="{FF2B5EF4-FFF2-40B4-BE49-F238E27FC236}">
                <a16:creationId xmlns:a16="http://schemas.microsoft.com/office/drawing/2014/main" id="{6EB038D5-C806-7B4C-7E89-644ABD64FEB4}"/>
              </a:ext>
            </a:extLst>
          </p:cNvPr>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994059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2697CD4F-8997-DC77-6D82-A40E4C72AA1C}"/>
            </a:ext>
          </a:extLst>
        </p:cNvPr>
        <p:cNvGrpSpPr/>
        <p:nvPr/>
      </p:nvGrpSpPr>
      <p:grpSpPr>
        <a:xfrm>
          <a:off x="0" y="0"/>
          <a:ext cx="0" cy="0"/>
          <a:chOff x="0" y="0"/>
          <a:chExt cx="0" cy="0"/>
        </a:xfrm>
      </p:grpSpPr>
      <p:sp>
        <p:nvSpPr>
          <p:cNvPr id="145" name="Google Shape;145;p5">
            <a:extLst>
              <a:ext uri="{FF2B5EF4-FFF2-40B4-BE49-F238E27FC236}">
                <a16:creationId xmlns:a16="http://schemas.microsoft.com/office/drawing/2014/main" id="{C4A463C5-4988-798F-0828-C9F32F4A90ED}"/>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Training Paradigms</a:t>
            </a:r>
            <a:endParaRPr dirty="0"/>
          </a:p>
        </p:txBody>
      </p:sp>
      <p:sp>
        <p:nvSpPr>
          <p:cNvPr id="146" name="Google Shape;146;p5">
            <a:extLst>
              <a:ext uri="{FF2B5EF4-FFF2-40B4-BE49-F238E27FC236}">
                <a16:creationId xmlns:a16="http://schemas.microsoft.com/office/drawing/2014/main" id="{66C032EE-5678-C906-547D-B6D51F68A6DE}"/>
              </a:ext>
            </a:extLst>
          </p:cNvPr>
          <p:cNvSpPr txBox="1">
            <a:spLocks noGrp="1"/>
          </p:cNvSpPr>
          <p:nvPr>
            <p:ph type="body" idx="1"/>
          </p:nvPr>
        </p:nvSpPr>
        <p:spPr>
          <a:xfrm>
            <a:off x="838200" y="1825625"/>
            <a:ext cx="10874830" cy="4351338"/>
          </a:xfrm>
          <a:prstGeom prst="rect">
            <a:avLst/>
          </a:prstGeom>
          <a:noFill/>
          <a:ln>
            <a:noFill/>
          </a:ln>
        </p:spPr>
        <p:txBody>
          <a:bodyPr spcFirstLastPara="1" wrap="square" lIns="91425" tIns="45700" rIns="91425" bIns="45700" anchor="t" anchorCtr="0">
            <a:normAutofit/>
          </a:bodyPr>
          <a:lstStyle/>
          <a:p>
            <a:pPr marL="635000" indent="-457200" algn="just">
              <a:lnSpc>
                <a:spcPct val="100000"/>
              </a:lnSpc>
              <a:spcBef>
                <a:spcPts val="0"/>
              </a:spcBef>
              <a:buSzPts val="2800"/>
            </a:pPr>
            <a:r>
              <a:rPr lang="en-US" dirty="0">
                <a:latin typeface="Times New Roman" panose="02020603050405020304" pitchFamily="18" charset="0"/>
                <a:cs typeface="Times New Roman" panose="02020603050405020304" pitchFamily="18" charset="0"/>
              </a:rPr>
              <a:t>Reinforcement Learning from Human Feedback (RLHF): Pioneered by models like </a:t>
            </a:r>
            <a:r>
              <a:rPr lang="en-US" dirty="0" err="1">
                <a:latin typeface="Times New Roman" panose="02020603050405020304" pitchFamily="18" charset="0"/>
                <a:cs typeface="Times New Roman" panose="02020603050405020304" pitchFamily="18" charset="0"/>
              </a:rPr>
              <a:t>InstructGPT</a:t>
            </a:r>
            <a:r>
              <a:rPr lang="en-US" dirty="0">
                <a:latin typeface="Times New Roman" panose="02020603050405020304" pitchFamily="18" charset="0"/>
                <a:cs typeface="Times New Roman" panose="02020603050405020304" pitchFamily="18" charset="0"/>
              </a:rPr>
              <a:t> and GPT-4, this technique involves:</a:t>
            </a:r>
          </a:p>
          <a:p>
            <a:pPr marL="177800" indent="0" algn="just">
              <a:lnSpc>
                <a:spcPct val="100000"/>
              </a:lnSpc>
              <a:spcBef>
                <a:spcPts val="0"/>
              </a:spcBef>
              <a:buSzPts val="2800"/>
              <a:buNone/>
            </a:pPr>
            <a:r>
              <a:rPr lang="en-US" dirty="0">
                <a:latin typeface="Times New Roman" panose="02020603050405020304" pitchFamily="18" charset="0"/>
                <a:cs typeface="Times New Roman" panose="02020603050405020304" pitchFamily="18" charset="0"/>
              </a:rPr>
              <a:t>	1. Collecting ranked output comparisons from humans,</a:t>
            </a:r>
          </a:p>
          <a:p>
            <a:pPr marL="177800" indent="0" algn="just">
              <a:lnSpc>
                <a:spcPct val="100000"/>
              </a:lnSpc>
              <a:spcBef>
                <a:spcPts val="0"/>
              </a:spcBef>
              <a:buSzPts val="2800"/>
              <a:buNone/>
            </a:pPr>
            <a:r>
              <a:rPr lang="en-US" dirty="0">
                <a:latin typeface="Times New Roman" panose="02020603050405020304" pitchFamily="18" charset="0"/>
                <a:cs typeface="Times New Roman" panose="02020603050405020304" pitchFamily="18" charset="0"/>
              </a:rPr>
              <a:t>	2. Training a reward model to mimic these preferences,</a:t>
            </a:r>
          </a:p>
          <a:p>
            <a:pPr marL="177800" indent="0" algn="just">
              <a:lnSpc>
                <a:spcPct val="100000"/>
              </a:lnSpc>
              <a:spcBef>
                <a:spcPts val="0"/>
              </a:spcBef>
              <a:buSzPts val="2800"/>
              <a:buNone/>
            </a:pPr>
            <a:r>
              <a:rPr lang="en-US" dirty="0">
                <a:latin typeface="Times New Roman" panose="02020603050405020304" pitchFamily="18" charset="0"/>
                <a:cs typeface="Times New Roman" panose="02020603050405020304" pitchFamily="18" charset="0"/>
              </a:rPr>
              <a:t>	3.Using reinforcement learning (typically Proximal Policy Optimization) to optimize the model for helpfulness, harmlessness, and factual accuracy.</a:t>
            </a:r>
            <a:endParaRPr dirty="0">
              <a:latin typeface="Times New Roman" panose="02020603050405020304" pitchFamily="18" charset="0"/>
              <a:cs typeface="Times New Roman" panose="02020603050405020304" pitchFamily="18" charset="0"/>
            </a:endParaRPr>
          </a:p>
        </p:txBody>
      </p:sp>
      <p:sp>
        <p:nvSpPr>
          <p:cNvPr id="147" name="Google Shape;147;p5">
            <a:extLst>
              <a:ext uri="{FF2B5EF4-FFF2-40B4-BE49-F238E27FC236}">
                <a16:creationId xmlns:a16="http://schemas.microsoft.com/office/drawing/2014/main" id="{7BC36E92-66F6-848C-5B42-655B38D761E6}"/>
              </a:ext>
            </a:extLst>
          </p:cNvPr>
          <p:cNvSpPr txBox="1">
            <a:spLocks noGrp="1"/>
          </p:cNvSpPr>
          <p:nvPr>
            <p:ph type="dt" idx="10"/>
          </p:nvPr>
        </p:nvSpPr>
        <p:spPr>
          <a:xfrm>
            <a:off x="161925" y="6588105"/>
            <a:ext cx="2743200" cy="128626"/>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04/04/2025</a:t>
            </a:r>
            <a:endParaRPr/>
          </a:p>
        </p:txBody>
      </p:sp>
      <p:sp>
        <p:nvSpPr>
          <p:cNvPr id="148" name="Google Shape;148;p5">
            <a:extLst>
              <a:ext uri="{FF2B5EF4-FFF2-40B4-BE49-F238E27FC236}">
                <a16:creationId xmlns:a16="http://schemas.microsoft.com/office/drawing/2014/main" id="{0FC47A00-AA07-8B62-E6F9-21191D6AA292}"/>
              </a:ext>
            </a:extLst>
          </p:cNvPr>
          <p:cNvSpPr txBox="1">
            <a:spLocks noGrp="1"/>
          </p:cNvSpPr>
          <p:nvPr>
            <p:ph type="ftr" idx="11"/>
          </p:nvPr>
        </p:nvSpPr>
        <p:spPr>
          <a:xfrm>
            <a:off x="3714750" y="6588105"/>
            <a:ext cx="4114800" cy="2468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AY-2024-25</a:t>
            </a:r>
            <a:endParaRPr/>
          </a:p>
        </p:txBody>
      </p:sp>
      <p:sp>
        <p:nvSpPr>
          <p:cNvPr id="149" name="Google Shape;149;p5">
            <a:extLst>
              <a:ext uri="{FF2B5EF4-FFF2-40B4-BE49-F238E27FC236}">
                <a16:creationId xmlns:a16="http://schemas.microsoft.com/office/drawing/2014/main" id="{0D856E91-9280-638A-FE67-00566BE059FE}"/>
              </a:ext>
            </a:extLst>
          </p:cNvPr>
          <p:cNvSpPr txBox="1">
            <a:spLocks noGrp="1"/>
          </p:cNvSpPr>
          <p:nvPr>
            <p:ph type="sldNum" idx="12"/>
          </p:nvPr>
        </p:nvSpPr>
        <p:spPr>
          <a:xfrm>
            <a:off x="9355931" y="653175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11206706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1096</TotalTime>
  <Words>1746</Words>
  <Application>Microsoft Office PowerPoint</Application>
  <PresentationFormat>Widescreen</PresentationFormat>
  <Paragraphs>174</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EB Garamond</vt:lpstr>
      <vt:lpstr>Office Theme</vt:lpstr>
      <vt:lpstr>PowerPoint Presentation</vt:lpstr>
      <vt:lpstr>Table of Content</vt:lpstr>
      <vt:lpstr>Abstract</vt:lpstr>
      <vt:lpstr>Introduction</vt:lpstr>
      <vt:lpstr>Problem Statement</vt:lpstr>
      <vt:lpstr>Methodology and Implementation</vt:lpstr>
      <vt:lpstr>Difference between Generative AI and LLMs</vt:lpstr>
      <vt:lpstr>Training Paradigms</vt:lpstr>
      <vt:lpstr>Training Paradigms</vt:lpstr>
      <vt:lpstr>Model Scaling Laws</vt:lpstr>
      <vt:lpstr>Inference &amp; Prompt Engineering</vt:lpstr>
      <vt:lpstr>Architecture of Prompt Engineering</vt:lpstr>
      <vt:lpstr>Techniques in Image and Multimodal Generation</vt:lpstr>
      <vt:lpstr>Applications of Generative AI and Large Language Models</vt:lpstr>
      <vt:lpstr>Applications of Generative AI and Large Language Models</vt:lpstr>
      <vt:lpstr>Applications of Generative AI and Large Language Models</vt:lpstr>
      <vt:lpstr>Challenges and Ethical Concerns</vt:lpstr>
      <vt:lpstr>Future Scope</vt:lpstr>
      <vt:lpstr>Outcome of Seminar</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HARISHA</dc:creator>
  <cp:lastModifiedBy>Pratheeksha Mogaveera</cp:lastModifiedBy>
  <cp:revision>4</cp:revision>
  <dcterms:created xsi:type="dcterms:W3CDTF">2023-07-24T11:15:02Z</dcterms:created>
  <dcterms:modified xsi:type="dcterms:W3CDTF">2025-05-03T06:55:54Z</dcterms:modified>
</cp:coreProperties>
</file>