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2"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A1FFCC-01E8-42A5-9A11-0FDB34CB7A57}">
          <p14:sldIdLst>
            <p14:sldId id="256"/>
            <p14:sldId id="257"/>
            <p14:sldId id="258"/>
            <p14:sldId id="259"/>
            <p14:sldId id="260"/>
            <p14:sldId id="261"/>
            <p14:sldId id="262"/>
            <p14:sldId id="263"/>
            <p14:sldId id="264"/>
            <p14:sldId id="265"/>
            <p14:sldId id="266"/>
            <p14:sldId id="267"/>
            <p14:sldId id="268"/>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2"/>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98" d="100"/>
          <a:sy n="98" d="100"/>
        </p:scale>
        <p:origin x="5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55373"/>
            <a:ext cx="8915399" cy="1558456"/>
          </a:xfrm>
        </p:spPr>
        <p:txBody>
          <a:bodyPr/>
          <a:lstStyle/>
          <a:p>
            <a:r>
              <a:rPr lang="en-IN" dirty="0" smtClean="0">
                <a:solidFill>
                  <a:schemeClr val="tx1"/>
                </a:solidFill>
                <a:latin typeface="Times New Roman" panose="02020603050405020304" pitchFamily="18" charset="0"/>
                <a:cs typeface="Times New Roman" panose="02020603050405020304" pitchFamily="18" charset="0"/>
              </a:rPr>
              <a:t>Project Overview</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04947" y="1152939"/>
            <a:ext cx="9699666" cy="5510254"/>
          </a:xfrm>
        </p:spPr>
        <p:txBody>
          <a:bodyPr/>
          <a:lstStyle/>
          <a:p>
            <a:pPr algn="just">
              <a:spcBef>
                <a:spcPts val="0"/>
              </a:spcBef>
            </a:pPr>
            <a:r>
              <a:rPr lang="en-IN" sz="2000" b="1" dirty="0">
                <a:latin typeface="Times New Roman" panose="02020603050405020304" pitchFamily="18" charset="0"/>
                <a:ea typeface="Proxima Nova"/>
                <a:cs typeface="Times New Roman" panose="02020603050405020304" pitchFamily="18" charset="0"/>
              </a:rPr>
              <a:t>Goal: </a:t>
            </a:r>
            <a:r>
              <a:rPr lang="en-US" sz="2000" dirty="0">
                <a:latin typeface="Times New Roman" panose="02020603050405020304" pitchFamily="18" charset="0"/>
                <a:cs typeface="Times New Roman" panose="02020603050405020304" pitchFamily="18" charset="0"/>
              </a:rPr>
              <a:t>Utilizing data science techniques to predict risk of  heart attack.</a:t>
            </a:r>
            <a:endParaRPr lang="en-IN" sz="2000" dirty="0">
              <a:latin typeface="Times New Roman" panose="02020603050405020304" pitchFamily="18" charset="0"/>
              <a:ea typeface="Proxima Nova"/>
              <a:cs typeface="Times New Roman" panose="02020603050405020304" pitchFamily="18" charset="0"/>
            </a:endParaRPr>
          </a:p>
          <a:p>
            <a:pPr algn="just">
              <a:spcBef>
                <a:spcPts val="0"/>
              </a:spcBef>
            </a:pPr>
            <a:endParaRPr lang="en-IN" sz="2000" b="1" dirty="0" smtClean="0">
              <a:latin typeface="Times New Roman" panose="02020603050405020304" pitchFamily="18" charset="0"/>
              <a:ea typeface="Proxima Nova"/>
              <a:cs typeface="Times New Roman" panose="02020603050405020304" pitchFamily="18" charset="0"/>
            </a:endParaRPr>
          </a:p>
          <a:p>
            <a:pPr algn="just">
              <a:spcBef>
                <a:spcPts val="0"/>
              </a:spcBef>
            </a:pPr>
            <a:r>
              <a:rPr lang="en-IN" sz="2000" b="1" dirty="0" smtClean="0">
                <a:latin typeface="Times New Roman" panose="02020603050405020304" pitchFamily="18" charset="0"/>
                <a:ea typeface="Proxima Nova"/>
                <a:cs typeface="Times New Roman" panose="02020603050405020304" pitchFamily="18" charset="0"/>
              </a:rPr>
              <a:t>Domain</a:t>
            </a:r>
            <a:r>
              <a:rPr lang="en-IN" sz="2000" b="1" dirty="0">
                <a:latin typeface="Times New Roman" panose="02020603050405020304" pitchFamily="18" charset="0"/>
                <a:ea typeface="Proxima Nova"/>
                <a:cs typeface="Times New Roman" panose="02020603050405020304" pitchFamily="18" charset="0"/>
              </a:rPr>
              <a:t>: </a:t>
            </a:r>
            <a:r>
              <a:rPr lang="en-IN" sz="2000" dirty="0">
                <a:latin typeface="Times New Roman" panose="02020603050405020304" pitchFamily="18" charset="0"/>
                <a:ea typeface="Proxima Nova"/>
                <a:cs typeface="Times New Roman" panose="02020603050405020304" pitchFamily="18" charset="0"/>
              </a:rPr>
              <a:t>Healthcare</a:t>
            </a:r>
          </a:p>
          <a:p>
            <a:pPr algn="just">
              <a:spcBef>
                <a:spcPts val="0"/>
              </a:spcBef>
            </a:pPr>
            <a:endParaRPr lang="en-IN" sz="2000" b="1" dirty="0">
              <a:latin typeface="Times New Roman" panose="02020603050405020304" pitchFamily="18" charset="0"/>
              <a:ea typeface="Proxima Nova"/>
              <a:cs typeface="Times New Roman" panose="02020603050405020304" pitchFamily="18" charset="0"/>
            </a:endParaRPr>
          </a:p>
          <a:p>
            <a:pPr algn="just">
              <a:spcBef>
                <a:spcPts val="0"/>
              </a:spcBef>
            </a:pPr>
            <a:r>
              <a:rPr lang="en-IN" sz="2000" b="1" dirty="0">
                <a:latin typeface="Times New Roman" panose="02020603050405020304" pitchFamily="18" charset="0"/>
                <a:ea typeface="Proxima Nova"/>
                <a:cs typeface="Times New Roman" panose="02020603050405020304" pitchFamily="18" charset="0"/>
              </a:rPr>
              <a:t>Dataset : </a:t>
            </a:r>
            <a:r>
              <a:rPr lang="en-IN" sz="2000" dirty="0">
                <a:latin typeface="Times New Roman" panose="02020603050405020304" pitchFamily="18" charset="0"/>
                <a:ea typeface="Proxima Nova"/>
                <a:cs typeface="Times New Roman" panose="02020603050405020304" pitchFamily="18" charset="0"/>
              </a:rPr>
              <a:t>"Indicators of Heart Disease (2022 UPDATE)" </a:t>
            </a:r>
          </a:p>
          <a:p>
            <a:pPr algn="just">
              <a:spcBef>
                <a:spcPts val="0"/>
              </a:spcBef>
            </a:pPr>
            <a:endParaRPr lang="en-IN" sz="2000" dirty="0">
              <a:latin typeface="Times New Roman" panose="02020603050405020304" pitchFamily="18" charset="0"/>
              <a:ea typeface="Proxima Nova"/>
              <a:cs typeface="Times New Roman" panose="02020603050405020304" pitchFamily="18" charset="0"/>
            </a:endParaRPr>
          </a:p>
          <a:p>
            <a:pPr algn="just">
              <a:spcBef>
                <a:spcPts val="0"/>
              </a:spcBef>
            </a:pPr>
            <a:r>
              <a:rPr lang="en-IN" sz="2000" b="1" dirty="0">
                <a:latin typeface="Times New Roman" panose="02020603050405020304" pitchFamily="18" charset="0"/>
                <a:ea typeface="Proxima Nova"/>
                <a:cs typeface="Times New Roman" panose="02020603050405020304" pitchFamily="18" charset="0"/>
              </a:rPr>
              <a:t>Source: </a:t>
            </a:r>
            <a:r>
              <a:rPr lang="en-IN" sz="2000" dirty="0">
                <a:latin typeface="Times New Roman" panose="02020603050405020304" pitchFamily="18" charset="0"/>
                <a:ea typeface="Proxima Nova"/>
                <a:cs typeface="Times New Roman" panose="02020603050405020304" pitchFamily="18" charset="0"/>
              </a:rPr>
              <a:t>CDC's Behavioural Risk Factor Surveillance System (BRFSS). – available at </a:t>
            </a:r>
            <a:r>
              <a:rPr lang="en-IN" sz="2000" dirty="0" err="1">
                <a:latin typeface="Times New Roman" panose="02020603050405020304" pitchFamily="18" charset="0"/>
                <a:ea typeface="Proxima Nova"/>
                <a:cs typeface="Times New Roman" panose="02020603050405020304" pitchFamily="18" charset="0"/>
              </a:rPr>
              <a:t>Kaggle</a:t>
            </a:r>
            <a:endParaRPr lang="en-IN" sz="2000" dirty="0">
              <a:latin typeface="Times New Roman" panose="02020603050405020304" pitchFamily="18" charset="0"/>
              <a:ea typeface="Proxima Nova"/>
              <a:cs typeface="Times New Roman" panose="02020603050405020304" pitchFamily="18" charset="0"/>
            </a:endParaRPr>
          </a:p>
          <a:p>
            <a:pPr algn="just">
              <a:spcBef>
                <a:spcPts val="0"/>
              </a:spcBef>
            </a:pPr>
            <a:endParaRPr lang="en-IN" sz="2000" dirty="0">
              <a:latin typeface="Times New Roman" panose="02020603050405020304" pitchFamily="18" charset="0"/>
              <a:cs typeface="Times New Roman" panose="02020603050405020304" pitchFamily="18" charset="0"/>
            </a:endParaRPr>
          </a:p>
          <a:p>
            <a:pPr algn="just">
              <a:spcBef>
                <a:spcPts val="0"/>
              </a:spcBef>
            </a:pPr>
            <a:r>
              <a:rPr lang="en-IN" sz="2000" dirty="0" smtClean="0">
                <a:latin typeface="Times New Roman" panose="02020603050405020304" pitchFamily="18" charset="0"/>
                <a:ea typeface="Proxima Nova"/>
                <a:cs typeface="Times New Roman" panose="02020603050405020304" pitchFamily="18" charset="0"/>
              </a:rPr>
              <a:t>       Heart </a:t>
            </a:r>
            <a:r>
              <a:rPr lang="en-IN" sz="2000" dirty="0">
                <a:latin typeface="Times New Roman" panose="02020603050405020304" pitchFamily="18" charset="0"/>
                <a:ea typeface="Proxima Nova"/>
                <a:cs typeface="Times New Roman" panose="02020603050405020304" pitchFamily="18" charset="0"/>
              </a:rPr>
              <a:t>attacks represent a pervasive and critical health challenge globally, necessitating a paradigm shift in risk assessment methodologies. </a:t>
            </a:r>
          </a:p>
          <a:p>
            <a:pPr algn="just">
              <a:spcBef>
                <a:spcPts val="0"/>
              </a:spcBef>
            </a:pPr>
            <a:r>
              <a:rPr lang="en-US" sz="2000" dirty="0">
                <a:latin typeface="Times New Roman" panose="02020603050405020304" pitchFamily="18" charset="0"/>
                <a:ea typeface="Proxima Nova"/>
                <a:cs typeface="Times New Roman" panose="02020603050405020304" pitchFamily="18" charset="0"/>
              </a:rPr>
              <a:t>By analyzing available data and identifying key risk factors, we aim to enhance existing risk assessment practices and support informed decision-making in healthcare.</a:t>
            </a:r>
            <a:endParaRPr lang="en-IN" sz="2000" dirty="0">
              <a:latin typeface="Times New Roman" panose="02020603050405020304" pitchFamily="18" charset="0"/>
              <a:ea typeface="Proxima Nova"/>
              <a:cs typeface="Times New Roman" panose="02020603050405020304" pitchFamily="18" charset="0"/>
            </a:endParaRPr>
          </a:p>
          <a:p>
            <a:pPr algn="just">
              <a:spcBef>
                <a:spcPts val="0"/>
              </a:spcBef>
            </a:pPr>
            <a:endParaRPr lang="en-IN" sz="2000" dirty="0">
              <a:latin typeface="Times New Roman" panose="02020603050405020304" pitchFamily="18" charset="0"/>
              <a:ea typeface="Proxima Nova"/>
              <a:cs typeface="Times New Roman" panose="02020603050405020304" pitchFamily="18" charset="0"/>
            </a:endParaRPr>
          </a:p>
          <a:p>
            <a:pPr algn="just">
              <a:spcBef>
                <a:spcPts val="0"/>
              </a:spcBef>
            </a:pPr>
            <a:r>
              <a:rPr lang="en-IN" sz="2000" b="1" dirty="0">
                <a:latin typeface="Times New Roman" panose="02020603050405020304" pitchFamily="18" charset="0"/>
                <a:ea typeface="Proxima Nova"/>
                <a:cs typeface="Times New Roman" panose="02020603050405020304" pitchFamily="18" charset="0"/>
              </a:rPr>
              <a:t>Current Practices: </a:t>
            </a:r>
            <a:r>
              <a:rPr lang="en-US" sz="2000" dirty="0">
                <a:solidFill>
                  <a:schemeClr val="tx1"/>
                </a:solidFill>
                <a:latin typeface="Times New Roman" panose="02020603050405020304" pitchFamily="18" charset="0"/>
                <a:cs typeface="Times New Roman" panose="02020603050405020304" pitchFamily="18" charset="0"/>
              </a:rPr>
              <a:t>Framingham Risk Score (FRS), Electronic health records (EHR), Advanced imaging techniques</a:t>
            </a:r>
            <a:endParaRPr lang="en-IN" sz="2000" dirty="0">
              <a:latin typeface="Times New Roman" panose="02020603050405020304" pitchFamily="18" charset="0"/>
              <a:cs typeface="Times New Roman" panose="02020603050405020304" pitchFamily="18" charset="0"/>
            </a:endParaRPr>
          </a:p>
          <a:p>
            <a:pPr lvl="1" algn="just">
              <a:spcBef>
                <a:spcPts val="0"/>
              </a:spcBef>
            </a:pPr>
            <a:r>
              <a:rPr lang="en-IN" sz="2000" dirty="0">
                <a:latin typeface="Times New Roman" panose="02020603050405020304" pitchFamily="18" charset="0"/>
                <a:ea typeface="Proxima Nova"/>
                <a:cs typeface="Times New Roman" panose="02020603050405020304" pitchFamily="18" charset="0"/>
              </a:rPr>
              <a:t>Rather than replacing current practices, our project seeks to elevate them through meticulous optimization of available data.</a:t>
            </a:r>
          </a:p>
          <a:p>
            <a:pPr algn="just">
              <a:spcBef>
                <a:spcPts val="0"/>
              </a:spcBef>
            </a:pPr>
            <a:endParaRPr lang="en-IN" sz="1600" dirty="0">
              <a:latin typeface="Times New Roman" panose="02020603050405020304" pitchFamily="18" charset="0"/>
              <a:ea typeface="Proxima Nova"/>
              <a:cs typeface="Times New Roman" panose="02020603050405020304" pitchFamily="18" charset="0"/>
            </a:endParaRPr>
          </a:p>
          <a:p>
            <a:pPr algn="just">
              <a:spcBef>
                <a:spcPts val="0"/>
              </a:spcBef>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596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0720" y="304800"/>
            <a:ext cx="8717280" cy="523220"/>
          </a:xfrm>
          <a:prstGeom prst="rect">
            <a:avLst/>
          </a:prstGeom>
          <a:noFill/>
        </p:spPr>
        <p:txBody>
          <a:bodyPr wrap="square" rtlCol="0">
            <a:spAutoFit/>
          </a:bodyPr>
          <a:lstStyle/>
          <a:p>
            <a:r>
              <a:rPr lang="en-US" sz="2800" b="1" dirty="0">
                <a:solidFill>
                  <a:srgbClr val="0D0D0D"/>
                </a:solidFill>
                <a:latin typeface="Times New Roman" panose="02020603050405020304" pitchFamily="18" charset="0"/>
                <a:cs typeface="Times New Roman" panose="02020603050405020304" pitchFamily="18" charset="0"/>
              </a:rPr>
              <a:t>Distribution of </a:t>
            </a:r>
            <a:r>
              <a:rPr lang="en-US" sz="2800" b="1" dirty="0" err="1">
                <a:solidFill>
                  <a:srgbClr val="0D0D0D"/>
                </a:solidFill>
                <a:latin typeface="Times New Roman" panose="02020603050405020304" pitchFamily="18" charset="0"/>
                <a:cs typeface="Times New Roman" panose="02020603050405020304" pitchFamily="18" charset="0"/>
              </a:rPr>
              <a:t>Skewness</a:t>
            </a:r>
            <a:r>
              <a:rPr lang="en-US" sz="2800" b="1" dirty="0">
                <a:solidFill>
                  <a:srgbClr val="0D0D0D"/>
                </a:solidFill>
                <a:latin typeface="Times New Roman" panose="02020603050405020304" pitchFamily="18" charset="0"/>
                <a:cs typeface="Times New Roman" panose="02020603050405020304" pitchFamily="18" charset="0"/>
              </a:rPr>
              <a:t> and Outliers in the Dataset</a:t>
            </a:r>
            <a:endParaRPr lang="en-IN" sz="28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AE9885C8-5FA9-9EC2-E4C3-1078E1BB345C}"/>
              </a:ext>
            </a:extLst>
          </p:cNvPr>
          <p:cNvGrpSpPr/>
          <p:nvPr/>
        </p:nvGrpSpPr>
        <p:grpSpPr>
          <a:xfrm>
            <a:off x="1790700" y="1219200"/>
            <a:ext cx="8877300" cy="2781300"/>
            <a:chOff x="266700" y="2133600"/>
            <a:chExt cx="8877300" cy="4612240"/>
          </a:xfrm>
        </p:grpSpPr>
        <p:pic>
          <p:nvPicPr>
            <p:cNvPr id="5" name="Picture 4">
              <a:extLst>
                <a:ext uri="{FF2B5EF4-FFF2-40B4-BE49-F238E27FC236}">
                  <a16:creationId xmlns="" xmlns:a16="http://schemas.microsoft.com/office/drawing/2014/main" id="{7DF15F4C-6604-401C-F08D-C5A24DD0901D}"/>
                </a:ext>
              </a:extLst>
            </p:cNvPr>
            <p:cNvPicPr>
              <a:picLocks noChangeAspect="1"/>
            </p:cNvPicPr>
            <p:nvPr/>
          </p:nvPicPr>
          <p:blipFill rotWithShape="1">
            <a:blip r:embed="rId2"/>
            <a:srcRect l="15833" t="45979" r="20000" b="8518"/>
            <a:stretch/>
          </p:blipFill>
          <p:spPr>
            <a:xfrm>
              <a:off x="266700" y="2133600"/>
              <a:ext cx="8610600" cy="3124200"/>
            </a:xfrm>
            <a:prstGeom prst="rect">
              <a:avLst/>
            </a:prstGeom>
          </p:spPr>
        </p:pic>
        <p:pic>
          <p:nvPicPr>
            <p:cNvPr id="6" name="Picture 5">
              <a:extLst>
                <a:ext uri="{FF2B5EF4-FFF2-40B4-BE49-F238E27FC236}">
                  <a16:creationId xmlns="" xmlns:a16="http://schemas.microsoft.com/office/drawing/2014/main" id="{1A42EE37-DBD9-D0A0-208C-058E13051768}"/>
                </a:ext>
              </a:extLst>
            </p:cNvPr>
            <p:cNvPicPr>
              <a:picLocks noChangeAspect="1"/>
            </p:cNvPicPr>
            <p:nvPr/>
          </p:nvPicPr>
          <p:blipFill rotWithShape="1">
            <a:blip r:embed="rId3"/>
            <a:srcRect l="15000" t="58889" r="10000" b="14444"/>
            <a:stretch/>
          </p:blipFill>
          <p:spPr>
            <a:xfrm>
              <a:off x="266700" y="5257800"/>
              <a:ext cx="8877300" cy="1488040"/>
            </a:xfrm>
            <a:prstGeom prst="rect">
              <a:avLst/>
            </a:prstGeom>
          </p:spPr>
        </p:pic>
      </p:grpSp>
      <p:sp>
        <p:nvSpPr>
          <p:cNvPr id="7" name="TextBox 6"/>
          <p:cNvSpPr txBox="1"/>
          <p:nvPr/>
        </p:nvSpPr>
        <p:spPr>
          <a:xfrm>
            <a:off x="1790700" y="4251960"/>
            <a:ext cx="8877300" cy="2308324"/>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PhysicalHealthDays and MentalHealthDays</a:t>
            </a:r>
            <a:r>
              <a:rPr lang="en-GB" dirty="0">
                <a:latin typeface="Times New Roman" panose="02020603050405020304" pitchFamily="18" charset="0"/>
                <a:cs typeface="Times New Roman" panose="02020603050405020304" pitchFamily="18" charset="0"/>
              </a:rPr>
              <a:t>: Both show a wide range of values with several outliers, indicating variability in the number of days people experience physical and mental health issues.</a:t>
            </a:r>
          </a:p>
          <a:p>
            <a:r>
              <a:rPr lang="en-GB" b="1" dirty="0">
                <a:latin typeface="Times New Roman" panose="02020603050405020304" pitchFamily="18" charset="0"/>
                <a:cs typeface="Times New Roman" panose="02020603050405020304" pitchFamily="18" charset="0"/>
              </a:rPr>
              <a:t>SleepHours</a:t>
            </a:r>
            <a:r>
              <a:rPr lang="en-GB" dirty="0">
                <a:latin typeface="Times New Roman" panose="02020603050405020304" pitchFamily="18" charset="0"/>
                <a:cs typeface="Times New Roman" panose="02020603050405020304" pitchFamily="18" charset="0"/>
              </a:rPr>
              <a:t>: The majority of data points are clustered around the median, with fewer outliers, suggesting more consistency in sleep hours.</a:t>
            </a:r>
          </a:p>
          <a:p>
            <a:r>
              <a:rPr lang="en-GB" b="1" dirty="0">
                <a:latin typeface="Times New Roman" panose="02020603050405020304" pitchFamily="18" charset="0"/>
                <a:cs typeface="Times New Roman" panose="02020603050405020304" pitchFamily="18" charset="0"/>
              </a:rPr>
              <a:t>HeightInMeters</a:t>
            </a:r>
            <a:r>
              <a:rPr lang="en-GB" dirty="0">
                <a:latin typeface="Times New Roman" panose="02020603050405020304" pitchFamily="18" charset="0"/>
                <a:cs typeface="Times New Roman" panose="02020603050405020304" pitchFamily="18" charset="0"/>
              </a:rPr>
              <a:t>: Shows a relatively narrow range, indicating less variability in height.</a:t>
            </a:r>
          </a:p>
          <a:p>
            <a:r>
              <a:rPr lang="en-GB" b="1" dirty="0">
                <a:latin typeface="Times New Roman" panose="02020603050405020304" pitchFamily="18" charset="0"/>
                <a:cs typeface="Times New Roman" panose="02020603050405020304" pitchFamily="18" charset="0"/>
              </a:rPr>
              <a:t>WeightInKilograms and BMI</a:t>
            </a:r>
            <a:r>
              <a:rPr lang="en-GB" dirty="0">
                <a:latin typeface="Times New Roman" panose="02020603050405020304" pitchFamily="18" charset="0"/>
                <a:cs typeface="Times New Roman" panose="02020603050405020304" pitchFamily="18" charset="0"/>
              </a:rPr>
              <a:t>: Both have a wider range and several outliers, reflecting the diversity in weight and BMI among individuals.</a:t>
            </a:r>
          </a:p>
        </p:txBody>
      </p:sp>
    </p:spTree>
    <p:extLst>
      <p:ext uri="{BB962C8B-B14F-4D97-AF65-F5344CB8AC3E}">
        <p14:creationId xmlns:p14="http://schemas.microsoft.com/office/powerpoint/2010/main" val="1021260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112" y="60960"/>
            <a:ext cx="9858088" cy="1754326"/>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Detail Analysis of Outliers and </a:t>
            </a:r>
            <a:r>
              <a:rPr lang="en-IN" sz="3600" b="1" dirty="0" smtClean="0">
                <a:latin typeface="Times New Roman" panose="02020603050405020304" pitchFamily="18" charset="0"/>
                <a:cs typeface="Times New Roman" panose="02020603050405020304" pitchFamily="18" charset="0"/>
              </a:rPr>
              <a:t>Inferences</a:t>
            </a:r>
          </a:p>
          <a:p>
            <a:r>
              <a:rPr lang="en-IN" sz="3600" b="1" dirty="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Poor </a:t>
            </a:r>
            <a:r>
              <a:rPr lang="en-IN" sz="2400" b="1" dirty="0">
                <a:latin typeface="Times New Roman" panose="02020603050405020304" pitchFamily="18" charset="0"/>
                <a:cs typeface="Times New Roman" panose="02020603050405020304" pitchFamily="18" charset="0"/>
              </a:rPr>
              <a:t>Physical Health</a:t>
            </a:r>
          </a:p>
          <a:p>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112" y="1263677"/>
            <a:ext cx="9535856" cy="2531083"/>
          </a:xfrm>
          <a:prstGeom prst="rect">
            <a:avLst/>
          </a:prstGeom>
        </p:spPr>
      </p:pic>
      <p:sp>
        <p:nvSpPr>
          <p:cNvPr id="5" name="TextBox 4"/>
          <p:cNvSpPr txBox="1"/>
          <p:nvPr/>
        </p:nvSpPr>
        <p:spPr>
          <a:xfrm>
            <a:off x="1648112" y="4084320"/>
            <a:ext cx="9646920" cy="2677656"/>
          </a:xfrm>
          <a:prstGeom prst="rect">
            <a:avLst/>
          </a:prstGeom>
          <a:noFill/>
        </p:spPr>
        <p:txBody>
          <a:bodyPr wrap="square" rtlCol="0">
            <a:spAutoFit/>
          </a:bodyPr>
          <a:lstStyle/>
          <a:p>
            <a:r>
              <a:rPr lang="en-GB" sz="1400" b="1" dirty="0"/>
              <a:t>Last Health Check-up:</a:t>
            </a:r>
            <a:endParaRPr lang="en-GB" sz="1400" dirty="0"/>
          </a:p>
          <a:p>
            <a:pPr lvl="1"/>
            <a:r>
              <a:rPr lang="en-GB" sz="1400" dirty="0"/>
              <a:t>The majority of respondents (87.1%) had their last health check-up within the past year.</a:t>
            </a:r>
          </a:p>
          <a:p>
            <a:pPr lvl="1"/>
            <a:r>
              <a:rPr lang="en-GB" sz="1400" dirty="0"/>
              <a:t>A smaller percentage had their check-up within the past 2 years or 5 years.</a:t>
            </a:r>
          </a:p>
          <a:p>
            <a:pPr lvl="1"/>
            <a:r>
              <a:rPr lang="en-GB" sz="1400" dirty="0"/>
              <a:t>A notable portion had their last check-up 5 or more years ago.</a:t>
            </a:r>
          </a:p>
          <a:p>
            <a:r>
              <a:rPr lang="en-GB" sz="1400" b="1" dirty="0"/>
              <a:t>Arthritis:</a:t>
            </a:r>
            <a:endParaRPr lang="en-GB" sz="1400" dirty="0"/>
          </a:p>
          <a:p>
            <a:pPr lvl="1"/>
            <a:r>
              <a:rPr lang="en-GB" sz="1400" dirty="0"/>
              <a:t>The data shows the number of respondents who reported having arthritis (True) versus those who did not (False).</a:t>
            </a:r>
          </a:p>
          <a:p>
            <a:pPr lvl="1"/>
            <a:r>
              <a:rPr lang="en-GB" sz="1400" dirty="0"/>
              <a:t>There is also a category for missing responses.</a:t>
            </a:r>
          </a:p>
          <a:p>
            <a:r>
              <a:rPr lang="en-GB" sz="1400" b="1" dirty="0"/>
              <a:t>General Health:</a:t>
            </a:r>
            <a:endParaRPr lang="en-GB" sz="1400" dirty="0"/>
          </a:p>
          <a:p>
            <a:pPr lvl="1"/>
            <a:r>
              <a:rPr lang="en-GB" sz="1400" dirty="0"/>
              <a:t>The general health of respondents is categorized into different conditions: Fair, Poor, Good, Very Good, and Excellent.</a:t>
            </a:r>
          </a:p>
          <a:p>
            <a:pPr lvl="1"/>
            <a:r>
              <a:rPr lang="en-GB" sz="1400" dirty="0"/>
              <a:t>The majority of respondents reported their health as Fair or Good, with fewer reporting Excellent health.</a:t>
            </a:r>
          </a:p>
        </p:txBody>
      </p:sp>
    </p:spTree>
    <p:extLst>
      <p:ext uri="{BB962C8B-B14F-4D97-AF65-F5344CB8AC3E}">
        <p14:creationId xmlns:p14="http://schemas.microsoft.com/office/powerpoint/2010/main" val="3883890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4060" y="640080"/>
            <a:ext cx="8039100" cy="646331"/>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                   Mental Health </a:t>
            </a:r>
            <a:endParaRPr lang="en-IN" sz="3600" dirty="0"/>
          </a:p>
        </p:txBody>
      </p:sp>
      <p:sp>
        <p:nvSpPr>
          <p:cNvPr id="3" name="TextBox 2"/>
          <p:cNvSpPr txBox="1"/>
          <p:nvPr/>
        </p:nvSpPr>
        <p:spPr>
          <a:xfrm>
            <a:off x="1905000" y="1699260"/>
            <a:ext cx="8340383"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Outliers showed that people with poor mental health  51.8% had depressive disorders. </a:t>
            </a:r>
          </a:p>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Last health check up is mostly within last 1 year.</a:t>
            </a:r>
          </a:p>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Those with more mental health days are sleeping for less hours.</a:t>
            </a:r>
          </a:p>
          <a:p>
            <a:endParaRPr lang="en-IN" dirty="0"/>
          </a:p>
        </p:txBody>
      </p:sp>
      <p:grpSp>
        <p:nvGrpSpPr>
          <p:cNvPr id="5" name="Group 4">
            <a:extLst>
              <a:ext uri="{FF2B5EF4-FFF2-40B4-BE49-F238E27FC236}">
                <a16:creationId xmlns="" xmlns:a16="http://schemas.microsoft.com/office/drawing/2014/main" id="{0EB2F9E1-7E71-06E9-3573-1DC637A1E78B}"/>
              </a:ext>
            </a:extLst>
          </p:cNvPr>
          <p:cNvGrpSpPr/>
          <p:nvPr/>
        </p:nvGrpSpPr>
        <p:grpSpPr>
          <a:xfrm>
            <a:off x="1801837" y="2899589"/>
            <a:ext cx="8443546" cy="3681046"/>
            <a:chOff x="1143000" y="2286000"/>
            <a:chExt cx="6781800" cy="3810000"/>
          </a:xfrm>
        </p:grpSpPr>
        <p:pic>
          <p:nvPicPr>
            <p:cNvPr id="6" name="Picture 5">
              <a:extLst>
                <a:ext uri="{FF2B5EF4-FFF2-40B4-BE49-F238E27FC236}">
                  <a16:creationId xmlns="" xmlns:a16="http://schemas.microsoft.com/office/drawing/2014/main" id="{D14C6010-F6A0-1521-E666-574145BD9A76}"/>
                </a:ext>
              </a:extLst>
            </p:cNvPr>
            <p:cNvPicPr>
              <a:picLocks noChangeAspect="1"/>
            </p:cNvPicPr>
            <p:nvPr/>
          </p:nvPicPr>
          <p:blipFill rotWithShape="1">
            <a:blip r:embed="rId2"/>
            <a:srcRect l="12500" t="27778" r="13334" b="47037"/>
            <a:stretch/>
          </p:blipFill>
          <p:spPr>
            <a:xfrm>
              <a:off x="1143000" y="2286000"/>
              <a:ext cx="6781800" cy="1295400"/>
            </a:xfrm>
            <a:prstGeom prst="rect">
              <a:avLst/>
            </a:prstGeom>
          </p:spPr>
        </p:pic>
        <p:pic>
          <p:nvPicPr>
            <p:cNvPr id="7" name="Picture 6">
              <a:extLst>
                <a:ext uri="{FF2B5EF4-FFF2-40B4-BE49-F238E27FC236}">
                  <a16:creationId xmlns="" xmlns:a16="http://schemas.microsoft.com/office/drawing/2014/main" id="{7848003A-BCE8-B7D1-27A9-12C5ED9775C9}"/>
                </a:ext>
              </a:extLst>
            </p:cNvPr>
            <p:cNvPicPr>
              <a:picLocks noChangeAspect="1"/>
            </p:cNvPicPr>
            <p:nvPr/>
          </p:nvPicPr>
          <p:blipFill rotWithShape="1">
            <a:blip r:embed="rId3"/>
            <a:srcRect l="20833" t="24814" r="13043" b="26296"/>
            <a:stretch/>
          </p:blipFill>
          <p:spPr>
            <a:xfrm>
              <a:off x="1878458" y="3581400"/>
              <a:ext cx="6046342" cy="2514600"/>
            </a:xfrm>
            <a:prstGeom prst="rect">
              <a:avLst/>
            </a:prstGeom>
          </p:spPr>
        </p:pic>
      </p:grpSp>
    </p:spTree>
    <p:extLst>
      <p:ext uri="{BB962C8B-B14F-4D97-AF65-F5344CB8AC3E}">
        <p14:creationId xmlns:p14="http://schemas.microsoft.com/office/powerpoint/2010/main" val="1964810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2620" y="609600"/>
            <a:ext cx="10104120" cy="646331"/>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                                Sleep</a:t>
            </a:r>
            <a:endParaRPr lang="en-IN" sz="3600" dirty="0"/>
          </a:p>
        </p:txBody>
      </p:sp>
      <p:sp>
        <p:nvSpPr>
          <p:cNvPr id="3" name="TextBox 2"/>
          <p:cNvSpPr txBox="1"/>
          <p:nvPr/>
        </p:nvSpPr>
        <p:spPr>
          <a:xfrm>
            <a:off x="1782305" y="1255931"/>
            <a:ext cx="9914395" cy="2862322"/>
          </a:xfrm>
          <a:prstGeom prst="rect">
            <a:avLst/>
          </a:prstGeom>
          <a:noFill/>
        </p:spPr>
        <p:txBody>
          <a:bodyPr wrap="square" rtlCol="0">
            <a:spAutoFit/>
          </a:bodyPr>
          <a:lstStyle/>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Few number of outliers at higher end (above 20) compared to lower end (below 5).</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Last Check up time within last 1 year is high. Compared to other physical comorbidities more number of people had depressive disorders around 39.7%.</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Among these 47.3% are having arthritis. 34.5% have difficulty in walking. </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50.1% of them have done Chest-scan suggesting some physical comorbidities.</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Detailed analysis with sleep hour 1 (total 1154) shows some or the other physical or mental comorbidities.</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At 24 hours sleep few people do not show significant pattern.</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 xmlns:a16="http://schemas.microsoft.com/office/drawing/2014/main" id="{023834B0-CA1F-1AAE-613D-2179892A4562}"/>
              </a:ext>
            </a:extLst>
          </p:cNvPr>
          <p:cNvPicPr>
            <a:picLocks noChangeAspect="1"/>
          </p:cNvPicPr>
          <p:nvPr/>
        </p:nvPicPr>
        <p:blipFill rotWithShape="1">
          <a:blip r:embed="rId2"/>
          <a:srcRect t="50000" r="2500" b="21852"/>
          <a:stretch/>
        </p:blipFill>
        <p:spPr>
          <a:xfrm>
            <a:off x="1841500" y="3696346"/>
            <a:ext cx="9855200" cy="2695661"/>
          </a:xfrm>
          <a:prstGeom prst="rect">
            <a:avLst/>
          </a:prstGeom>
        </p:spPr>
      </p:pic>
    </p:spTree>
    <p:extLst>
      <p:ext uri="{BB962C8B-B14F-4D97-AF65-F5344CB8AC3E}">
        <p14:creationId xmlns:p14="http://schemas.microsoft.com/office/powerpoint/2010/main" val="2224645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1" y="624110"/>
            <a:ext cx="9637712" cy="785590"/>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        Outliers </a:t>
            </a:r>
            <a:r>
              <a:rPr lang="en-IN" b="1" dirty="0">
                <a:solidFill>
                  <a:schemeClr val="tx1"/>
                </a:solidFill>
                <a:latin typeface="Times New Roman" panose="02020603050405020304" pitchFamily="18" charset="0"/>
                <a:cs typeface="Times New Roman" panose="02020603050405020304" pitchFamily="18" charset="0"/>
              </a:rPr>
              <a:t>- Height, Weight and BMI</a:t>
            </a:r>
            <a:endParaRPr lang="en-IN" dirty="0">
              <a:solidFill>
                <a:schemeClr val="tx1"/>
              </a:solidFill>
            </a:endParaRPr>
          </a:p>
        </p:txBody>
      </p:sp>
      <p:sp>
        <p:nvSpPr>
          <p:cNvPr id="3" name="Content Placeholder 2"/>
          <p:cNvSpPr>
            <a:spLocks noGrp="1"/>
          </p:cNvSpPr>
          <p:nvPr>
            <p:ph idx="1"/>
          </p:nvPr>
        </p:nvSpPr>
        <p:spPr>
          <a:xfrm>
            <a:off x="1348740" y="1630680"/>
            <a:ext cx="10155873" cy="4754880"/>
          </a:xfrm>
        </p:spPr>
        <p:txBody>
          <a:bodyPr>
            <a:normAutofit/>
          </a:bodyPr>
          <a:lstStyle/>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per US statistics report by CDC (2020) and Forbes prevalence of obesity in US is high - 41-45%</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justifies median and mean values for weight and BMI</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Small proportion of population showing high outliers.</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e.g.  </a:t>
            </a:r>
          </a:p>
          <a:p>
            <a:pPr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BMI&gt;45 </a:t>
            </a:r>
            <a:r>
              <a:rPr lang="en-IN" dirty="0">
                <a:latin typeface="Times New Roman" panose="02020603050405020304" pitchFamily="18" charset="0"/>
                <a:cs typeface="Times New Roman" panose="02020603050405020304" pitchFamily="18" charset="0"/>
                <a:sym typeface="Wingdings" panose="05000000000000000000" pitchFamily="2" charset="2"/>
              </a:rPr>
              <a:t> 8805 Observation – arthritis, chest scan, poor general heath is common among them.</a:t>
            </a:r>
          </a:p>
          <a:p>
            <a:pPr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sym typeface="Wingdings" panose="05000000000000000000" pitchFamily="2" charset="2"/>
              </a:rPr>
              <a:t> </a:t>
            </a:r>
            <a:r>
              <a:rPr lang="en-IN" dirty="0">
                <a:latin typeface="Times New Roman" panose="02020603050405020304" pitchFamily="18" charset="0"/>
                <a:cs typeface="Times New Roman" panose="02020603050405020304" pitchFamily="18" charset="0"/>
                <a:sym typeface="Wingdings" panose="05000000000000000000" pitchFamily="2" charset="2"/>
              </a:rPr>
              <a:t>Weight &gt; 150 kg  3378 records, &gt; 250  34 records</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smtClean="0">
                <a:latin typeface="Times New Roman" panose="02020603050405020304" pitchFamily="18" charset="0"/>
                <a:cs typeface="Times New Roman" panose="02020603050405020304" pitchFamily="18" charset="0"/>
                <a:sym typeface="Wingdings" panose="05000000000000000000" pitchFamily="2" charset="2"/>
              </a:rPr>
              <a:t>Cannot </a:t>
            </a:r>
            <a:r>
              <a:rPr lang="en-IN" dirty="0">
                <a:latin typeface="Times New Roman" panose="02020603050405020304" pitchFamily="18" charset="0"/>
                <a:cs typeface="Times New Roman" panose="02020603050405020304" pitchFamily="18" charset="0"/>
                <a:sym typeface="Wingdings" panose="05000000000000000000" pitchFamily="2" charset="2"/>
              </a:rPr>
              <a:t>obtain clarification </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smtClean="0">
                <a:latin typeface="Times New Roman" panose="02020603050405020304" pitchFamily="18" charset="0"/>
                <a:cs typeface="Times New Roman" panose="02020603050405020304" pitchFamily="18" charset="0"/>
                <a:sym typeface="Wingdings" panose="05000000000000000000" pitchFamily="2" charset="2"/>
              </a:rPr>
              <a:t>Try </a:t>
            </a:r>
            <a:r>
              <a:rPr lang="en-IN" dirty="0">
                <a:latin typeface="Times New Roman" panose="02020603050405020304" pitchFamily="18" charset="0"/>
                <a:cs typeface="Times New Roman" panose="02020603050405020304" pitchFamily="18" charset="0"/>
                <a:sym typeface="Wingdings" panose="05000000000000000000" pitchFamily="2" charset="2"/>
              </a:rPr>
              <a:t>Model dropping/ capping higher end outliers.</a:t>
            </a:r>
          </a:p>
          <a:p>
            <a:pPr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555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080" y="247973"/>
            <a:ext cx="9662418" cy="2665708"/>
          </a:xfrm>
          <a:prstGeom prst="rect">
            <a:avLst/>
          </a:prstGeom>
        </p:spPr>
      </p:pic>
      <p:sp>
        <p:nvSpPr>
          <p:cNvPr id="13" name="TextBox 12"/>
          <p:cNvSpPr txBox="1"/>
          <p:nvPr/>
        </p:nvSpPr>
        <p:spPr>
          <a:xfrm>
            <a:off x="1588576" y="3006671"/>
            <a:ext cx="10066149" cy="3693319"/>
          </a:xfrm>
          <a:prstGeom prst="rect">
            <a:avLst/>
          </a:prstGeom>
          <a:noFill/>
        </p:spPr>
        <p:txBody>
          <a:bodyPr wrap="square" rtlCol="0">
            <a:spAutoFit/>
          </a:bodyPr>
          <a:lstStyle/>
          <a:p>
            <a:r>
              <a:rPr lang="en-GB" b="1" dirty="0"/>
              <a:t>White Only, Non-Hispanic:</a:t>
            </a:r>
            <a:endParaRPr lang="en-GB" dirty="0"/>
          </a:p>
          <a:p>
            <a:pPr lvl="1"/>
            <a:r>
              <a:rPr lang="en-GB" dirty="0"/>
              <a:t>This pie chart shows the percentage distribution of health conditions among the White only, Non-Hispanic population.</a:t>
            </a:r>
          </a:p>
          <a:p>
            <a:pPr lvl="1"/>
            <a:r>
              <a:rPr lang="en-GB" dirty="0"/>
              <a:t>The majority (74.33%) fall into this category, with smaller percentages for other health conditions.</a:t>
            </a:r>
          </a:p>
          <a:p>
            <a:r>
              <a:rPr lang="en-GB" b="1" dirty="0"/>
              <a:t>Age Distribution:</a:t>
            </a:r>
            <a:endParaRPr lang="en-GB" dirty="0"/>
          </a:p>
          <a:p>
            <a:pPr lvl="1"/>
            <a:r>
              <a:rPr lang="en-GB" dirty="0"/>
              <a:t>This pie chart illustrates the age distribution of the surveyed population.</a:t>
            </a:r>
          </a:p>
          <a:p>
            <a:pPr lvl="1"/>
            <a:r>
              <a:rPr lang="en-GB" dirty="0"/>
              <a:t>The largest age group is 55 to 59 years (10.80%), followed by 60 to 64 years (10.21%).</a:t>
            </a:r>
          </a:p>
          <a:p>
            <a:r>
              <a:rPr lang="en-GB" b="1" dirty="0"/>
              <a:t>General Health:</a:t>
            </a:r>
            <a:endParaRPr lang="en-GB" dirty="0"/>
          </a:p>
          <a:p>
            <a:pPr lvl="1"/>
            <a:r>
              <a:rPr lang="en-GB" dirty="0"/>
              <a:t>This pie chart shows the distribution of general health status among respondents.</a:t>
            </a:r>
          </a:p>
          <a:p>
            <a:pPr lvl="1"/>
            <a:r>
              <a:rPr lang="en-GB" dirty="0"/>
              <a:t>Categories range from Excellent to Poor, with the highest percentage reporting Very Good health (32.35%).</a:t>
            </a:r>
          </a:p>
          <a:p>
            <a:endParaRPr lang="en-IN" dirty="0"/>
          </a:p>
        </p:txBody>
      </p:sp>
    </p:spTree>
    <p:extLst>
      <p:ext uri="{BB962C8B-B14F-4D97-AF65-F5344CB8AC3E}">
        <p14:creationId xmlns:p14="http://schemas.microsoft.com/office/powerpoint/2010/main" val="957925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566" y="123986"/>
            <a:ext cx="9823047" cy="542441"/>
          </a:xfrm>
        </p:spPr>
        <p:txBody>
          <a:bodyPr>
            <a:noAutofit/>
          </a:bodyPr>
          <a:lstStyle/>
          <a:p>
            <a:r>
              <a:rPr lang="en-IN" sz="3600" dirty="0" smtClean="0">
                <a:solidFill>
                  <a:schemeClr val="tx1"/>
                </a:solidFill>
                <a:latin typeface="Times New Roman" panose="02020603050405020304" pitchFamily="18" charset="0"/>
                <a:cs typeface="Times New Roman" panose="02020603050405020304" pitchFamily="18" charset="0"/>
              </a:rPr>
              <a:t>                       Bivariate </a:t>
            </a:r>
            <a:r>
              <a:rPr lang="en-IN" sz="3600" dirty="0">
                <a:solidFill>
                  <a:schemeClr val="tx1"/>
                </a:solidFill>
                <a:latin typeface="Times New Roman" panose="02020603050405020304" pitchFamily="18" charset="0"/>
                <a:cs typeface="Times New Roman" panose="02020603050405020304" pitchFamily="18" charset="0"/>
              </a:rPr>
              <a:t>Analysis</a:t>
            </a:r>
            <a:endParaRPr lang="en-IN" sz="3600" dirty="0">
              <a:solidFill>
                <a:schemeClr val="tx1"/>
              </a:solidFill>
            </a:endParaRPr>
          </a:p>
        </p:txBody>
      </p:sp>
      <p:sp>
        <p:nvSpPr>
          <p:cNvPr id="4" name="Text Placeholder 3"/>
          <p:cNvSpPr>
            <a:spLocks noGrp="1"/>
          </p:cNvSpPr>
          <p:nvPr>
            <p:ph type="body" sz="half" idx="2"/>
          </p:nvPr>
        </p:nvSpPr>
        <p:spPr>
          <a:xfrm>
            <a:off x="1681566" y="5215180"/>
            <a:ext cx="9833675" cy="1402596"/>
          </a:xfrm>
        </p:spPr>
        <p:txBody>
          <a:bodyPr>
            <a:noAutofit/>
          </a:bodyPr>
          <a:lstStyle/>
          <a:p>
            <a:r>
              <a:rPr lang="en-GB" sz="1400" b="1" dirty="0">
                <a:latin typeface="Times New Roman" panose="02020603050405020304" pitchFamily="18" charset="0"/>
                <a:cs typeface="Times New Roman" panose="02020603050405020304" pitchFamily="18" charset="0"/>
              </a:rPr>
              <a:t>Heart </a:t>
            </a:r>
            <a:r>
              <a:rPr lang="en-GB" sz="1400" b="1" dirty="0" smtClean="0">
                <a:latin typeface="Times New Roman" panose="02020603050405020304" pitchFamily="18" charset="0"/>
                <a:cs typeface="Times New Roman" panose="02020603050405020304" pitchFamily="18" charset="0"/>
              </a:rPr>
              <a:t>Attack:</a:t>
            </a:r>
            <a:endParaRPr lang="en-GB" sz="1400" dirty="0">
              <a:latin typeface="Times New Roman" panose="02020603050405020304" pitchFamily="18" charset="0"/>
              <a:cs typeface="Times New Roman" panose="02020603050405020304" pitchFamily="18" charset="0"/>
            </a:endParaRPr>
          </a:p>
          <a:p>
            <a:r>
              <a:rPr lang="en-GB" sz="1400" dirty="0" smtClean="0">
                <a:latin typeface="Times New Roman" panose="02020603050405020304" pitchFamily="18" charset="0"/>
                <a:cs typeface="Times New Roman" panose="02020603050405020304" pitchFamily="18" charset="0"/>
              </a:rPr>
              <a:t>The </a:t>
            </a:r>
            <a:r>
              <a:rPr lang="en-GB" sz="1400" dirty="0">
                <a:latin typeface="Times New Roman" panose="02020603050405020304" pitchFamily="18" charset="0"/>
                <a:cs typeface="Times New Roman" panose="02020603050405020304" pitchFamily="18" charset="0"/>
              </a:rPr>
              <a:t>“HadHeartAttack” graph displays the number of respondents who have had a heart attack (Yes) versus those who have not (No).</a:t>
            </a:r>
          </a:p>
          <a:p>
            <a:r>
              <a:rPr lang="en-GB" sz="1400" b="1" dirty="0">
                <a:latin typeface="Times New Roman" panose="02020603050405020304" pitchFamily="18" charset="0"/>
                <a:cs typeface="Times New Roman" panose="02020603050405020304" pitchFamily="18" charset="0"/>
              </a:rPr>
              <a:t>Stroke:</a:t>
            </a:r>
            <a:endParaRPr lang="en-GB" sz="1400" dirty="0">
              <a:latin typeface="Times New Roman" panose="02020603050405020304" pitchFamily="18" charset="0"/>
              <a:cs typeface="Times New Roman" panose="02020603050405020304" pitchFamily="18" charset="0"/>
            </a:endParaRPr>
          </a:p>
          <a:p>
            <a:pPr lvl="1"/>
            <a:r>
              <a:rPr lang="en-GB" sz="1400" dirty="0">
                <a:latin typeface="Times New Roman" panose="02020603050405020304" pitchFamily="18" charset="0"/>
                <a:cs typeface="Times New Roman" panose="02020603050405020304" pitchFamily="18" charset="0"/>
              </a:rPr>
              <a:t>The “HadStroke” graph indicates the count of individuals who have had a stroke (Yes) compared to those who have not (No).</a:t>
            </a:r>
          </a:p>
        </p:txBody>
      </p:sp>
      <p:sp>
        <p:nvSpPr>
          <p:cNvPr id="9" name="TextBox 8"/>
          <p:cNvSpPr txBox="1"/>
          <p:nvPr/>
        </p:nvSpPr>
        <p:spPr>
          <a:xfrm>
            <a:off x="1487837" y="813661"/>
            <a:ext cx="10391614" cy="3634353"/>
          </a:xfrm>
          <a:prstGeom prst="rect">
            <a:avLst/>
          </a:prstGeom>
          <a:noFill/>
        </p:spPr>
        <p:txBody>
          <a:bodyPr wrap="square" rtlCol="0">
            <a:spAutoFit/>
          </a:bodyPr>
          <a:lstStyle/>
          <a:p>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807" y="666427"/>
            <a:ext cx="9818176" cy="4076054"/>
          </a:xfrm>
          <a:prstGeom prst="rect">
            <a:avLst/>
          </a:prstGeom>
        </p:spPr>
      </p:pic>
    </p:spTree>
    <p:extLst>
      <p:ext uri="{BB962C8B-B14F-4D97-AF65-F5344CB8AC3E}">
        <p14:creationId xmlns:p14="http://schemas.microsoft.com/office/powerpoint/2010/main" val="1585307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2563" y="612183"/>
            <a:ext cx="9174996" cy="252376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Statistical tests :</a:t>
            </a:r>
          </a:p>
          <a:p>
            <a:pPr marL="800100" lvl="1" indent="-342900">
              <a:buFontTx/>
              <a:buChar char="-"/>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Chi-square for Categorical columns</a:t>
            </a:r>
          </a:p>
          <a:p>
            <a:pPr marL="800100" lvl="1" indent="-342900">
              <a:buFontTx/>
              <a:buChar char="-"/>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Shapiro test – Data not normal.</a:t>
            </a:r>
          </a:p>
          <a:p>
            <a:pPr marL="800100" lvl="1" indent="-342900">
              <a:buFontTx/>
              <a:buChar char="-"/>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Mann Whitney for Numeric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Vs</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Target. </a:t>
            </a:r>
          </a:p>
          <a:p>
            <a:pPr marL="800100" lvl="1" indent="-342900">
              <a:buFontTx/>
              <a:buChar char="-"/>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Columns Sleep hours and Mental Health Days had high p values.</a:t>
            </a:r>
          </a:p>
          <a:p>
            <a:pPr marL="342900" indent="-342900">
              <a:buFontTx/>
              <a:buChar char="-"/>
            </a:pPr>
            <a:endPar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solidFill>
                <a:srgbClr val="000000"/>
              </a:solidFill>
              <a:latin typeface="Helvetica Neue"/>
            </a:endParaRPr>
          </a:p>
          <a:p>
            <a:endParaRPr lang="en-IN" dirty="0"/>
          </a:p>
        </p:txBody>
      </p:sp>
      <p:sp>
        <p:nvSpPr>
          <p:cNvPr id="5" name="TextBox 4"/>
          <p:cNvSpPr txBox="1"/>
          <p:nvPr/>
        </p:nvSpPr>
        <p:spPr>
          <a:xfrm>
            <a:off x="1712563" y="2289565"/>
            <a:ext cx="8968575" cy="1692771"/>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Feature Engineering</a:t>
            </a:r>
          </a:p>
          <a:p>
            <a:pPr marL="800100" lvl="1" indent="-342900">
              <a:buFontTx/>
              <a:buChar char="-"/>
            </a:pPr>
            <a:r>
              <a:rPr lang="en-US" sz="2000" dirty="0">
                <a:solidFill>
                  <a:srgbClr val="000000"/>
                </a:solidFill>
                <a:latin typeface="Times New Roman" panose="02020603050405020304" pitchFamily="18" charset="0"/>
                <a:cs typeface="Times New Roman" panose="02020603050405020304" pitchFamily="18" charset="0"/>
              </a:rPr>
              <a:t>State to Region ( 54 unique States </a:t>
            </a:r>
            <a:r>
              <a:rPr lang="en-US" sz="20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5 Regions)</a:t>
            </a:r>
            <a:endParaRPr lang="en-US" sz="2000" dirty="0">
              <a:solidFill>
                <a:srgbClr val="000000"/>
              </a:solidFill>
              <a:latin typeface="Times New Roman" panose="02020603050405020304" pitchFamily="18" charset="0"/>
              <a:cs typeface="Times New Roman" panose="02020603050405020304" pitchFamily="18" charset="0"/>
            </a:endParaRPr>
          </a:p>
          <a:p>
            <a:pPr marL="800100" lvl="1" indent="-342900">
              <a:buFontTx/>
              <a:buChar char="-"/>
            </a:pPr>
            <a:r>
              <a:rPr lang="en-US" sz="2000" dirty="0">
                <a:solidFill>
                  <a:srgbClr val="000000"/>
                </a:solidFill>
                <a:latin typeface="Times New Roman" panose="02020603050405020304" pitchFamily="18" charset="0"/>
                <a:cs typeface="Times New Roman" panose="02020603050405020304" pitchFamily="18" charset="0"/>
              </a:rPr>
              <a:t>BMI calculated from Height and Weight – Initially, Later tried KNN imputations, Finally filled by median.</a:t>
            </a:r>
          </a:p>
          <a:p>
            <a:pPr marL="800100" lvl="1" indent="-342900">
              <a:buFontTx/>
              <a:buChar char="-"/>
            </a:pPr>
            <a:r>
              <a:rPr lang="en-US" sz="2000" dirty="0" err="1">
                <a:solidFill>
                  <a:srgbClr val="000000"/>
                </a:solidFill>
                <a:latin typeface="Times New Roman" panose="02020603050405020304" pitchFamily="18" charset="0"/>
                <a:cs typeface="Times New Roman" panose="02020603050405020304" pitchFamily="18" charset="0"/>
              </a:rPr>
              <a:t>Covid</a:t>
            </a:r>
            <a:r>
              <a:rPr lang="en-US" sz="2000" dirty="0">
                <a:solidFill>
                  <a:srgbClr val="000000"/>
                </a:solidFill>
                <a:latin typeface="Times New Roman" panose="02020603050405020304" pitchFamily="18" charset="0"/>
                <a:cs typeface="Times New Roman" panose="02020603050405020304" pitchFamily="18" charset="0"/>
              </a:rPr>
              <a:t> Status reduced to 2 Categories</a:t>
            </a:r>
          </a:p>
        </p:txBody>
      </p:sp>
      <p:pic>
        <p:nvPicPr>
          <p:cNvPr id="7" name="Picture 6">
            <a:extLst>
              <a:ext uri="{FF2B5EF4-FFF2-40B4-BE49-F238E27FC236}">
                <a16:creationId xmlns="" xmlns:a16="http://schemas.microsoft.com/office/drawing/2014/main" id="{892F0C95-2BBE-5706-04A9-C49325E1C222}"/>
              </a:ext>
            </a:extLst>
          </p:cNvPr>
          <p:cNvPicPr>
            <a:picLocks noChangeAspect="1"/>
          </p:cNvPicPr>
          <p:nvPr/>
        </p:nvPicPr>
        <p:blipFill rotWithShape="1">
          <a:blip r:embed="rId2"/>
          <a:srcRect l="51152" t="53034" r="5702" b="10562"/>
          <a:stretch/>
        </p:blipFill>
        <p:spPr>
          <a:xfrm>
            <a:off x="1712563" y="4094630"/>
            <a:ext cx="7935132" cy="2496620"/>
          </a:xfrm>
          <a:prstGeom prst="rect">
            <a:avLst/>
          </a:prstGeom>
        </p:spPr>
      </p:pic>
    </p:spTree>
    <p:extLst>
      <p:ext uri="{BB962C8B-B14F-4D97-AF65-F5344CB8AC3E}">
        <p14:creationId xmlns:p14="http://schemas.microsoft.com/office/powerpoint/2010/main" val="657053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5294" y="519194"/>
            <a:ext cx="9461716" cy="923330"/>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               Missing </a:t>
            </a:r>
            <a:r>
              <a:rPr lang="en-US" sz="3600" b="1" dirty="0">
                <a:latin typeface="Times New Roman" panose="02020603050405020304" pitchFamily="18" charset="0"/>
                <a:cs typeface="Times New Roman" panose="02020603050405020304" pitchFamily="18" charset="0"/>
              </a:rPr>
              <a:t>value Treatment</a:t>
            </a:r>
            <a:endParaRPr lang="en-IN" sz="3600" b="1" dirty="0">
              <a:latin typeface="Times New Roman" panose="02020603050405020304" pitchFamily="18" charset="0"/>
              <a:cs typeface="Times New Roman" panose="02020603050405020304" pitchFamily="18" charset="0"/>
            </a:endParaRPr>
          </a:p>
          <a:p>
            <a:endParaRPr lang="en-IN" dirty="0"/>
          </a:p>
        </p:txBody>
      </p:sp>
      <p:sp>
        <p:nvSpPr>
          <p:cNvPr id="3" name="TextBox 2"/>
          <p:cNvSpPr txBox="1"/>
          <p:nvPr/>
        </p:nvSpPr>
        <p:spPr>
          <a:xfrm>
            <a:off x="2069024" y="1518834"/>
            <a:ext cx="9717437" cy="5632311"/>
          </a:xfrm>
          <a:prstGeom prst="rect">
            <a:avLst/>
          </a:prstGeom>
          <a:noFill/>
        </p:spPr>
        <p:txBody>
          <a:bodyPr wrap="square" rtlCol="0">
            <a:spAutoFit/>
          </a:bodyPr>
          <a:lstStyle/>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Dropping rows where Target is null.</a:t>
            </a:r>
          </a:p>
          <a:p>
            <a:pPr marL="457200" indent="-4572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Tried </a:t>
            </a:r>
            <a:r>
              <a:rPr lang="en-US" b="1" dirty="0">
                <a:latin typeface="Times New Roman" panose="02020603050405020304" pitchFamily="18" charset="0"/>
                <a:cs typeface="Times New Roman" panose="02020603050405020304" pitchFamily="18" charset="0"/>
              </a:rPr>
              <a:t>KNN Imputer/ Median </a:t>
            </a:r>
            <a:r>
              <a:rPr lang="en-US" dirty="0">
                <a:latin typeface="Times New Roman" panose="02020603050405020304" pitchFamily="18" charset="0"/>
                <a:cs typeface="Times New Roman" panose="02020603050405020304" pitchFamily="18" charset="0"/>
              </a:rPr>
              <a:t>for missing values in height and weight. </a:t>
            </a:r>
          </a:p>
          <a:p>
            <a:pPr marL="457200" indent="-4572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BMI </a:t>
            </a:r>
            <a:r>
              <a:rPr lang="en-US" dirty="0">
                <a:latin typeface="Times New Roman" panose="02020603050405020304" pitchFamily="18" charset="0"/>
                <a:cs typeface="Times New Roman" panose="02020603050405020304" pitchFamily="18" charset="0"/>
              </a:rPr>
              <a:t>is recalculate after height and weight missing value imputations.</a:t>
            </a:r>
          </a:p>
          <a:p>
            <a:pPr marL="457200" indent="-4572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shifted the max values in BMI introducing more outliers. So KNN and median imputations tried. Finally Median imputations done.</a:t>
            </a:r>
          </a:p>
          <a:p>
            <a:pPr marL="457200" indent="-4572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categorical variables we tried to establish relationship with other variables.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 Smoking with age, gender.</a:t>
            </a:r>
          </a:p>
          <a:p>
            <a:pPr marL="457200" indent="-4572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no pattern identified we used </a:t>
            </a:r>
            <a:r>
              <a:rPr lang="en-US" b="1" dirty="0">
                <a:latin typeface="Times New Roman" panose="02020603050405020304" pitchFamily="18" charset="0"/>
                <a:cs typeface="Times New Roman" panose="02020603050405020304" pitchFamily="18" charset="0"/>
              </a:rPr>
              <a:t>Simple imputer </a:t>
            </a:r>
            <a:r>
              <a:rPr lang="en-US" dirty="0">
                <a:latin typeface="Times New Roman" panose="02020603050405020304" pitchFamily="18" charset="0"/>
                <a:cs typeface="Times New Roman" panose="02020603050405020304" pitchFamily="18" charset="0"/>
              </a:rPr>
              <a:t>for missing values in categorical columns where more than 2 classes were present.</a:t>
            </a:r>
          </a:p>
          <a:p>
            <a:pPr marL="457200" indent="-4572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remaining columns filling of missing values done by </a:t>
            </a:r>
            <a:r>
              <a:rPr lang="en-US" b="1" dirty="0">
                <a:latin typeface="Times New Roman" panose="02020603050405020304" pitchFamily="18" charset="0"/>
                <a:cs typeface="Times New Roman" panose="02020603050405020304" pitchFamily="18" charset="0"/>
              </a:rPr>
              <a:t>model building with Random Forest classifier</a:t>
            </a:r>
            <a:r>
              <a:rPr lang="en-US"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remaining </a:t>
            </a:r>
            <a:r>
              <a:rPr lang="en-US" dirty="0">
                <a:latin typeface="Times New Roman" panose="02020603050405020304" pitchFamily="18" charset="0"/>
                <a:cs typeface="Times New Roman" panose="02020603050405020304" pitchFamily="18" charset="0"/>
              </a:rPr>
              <a:t>small amount of null values has been filled using </a:t>
            </a:r>
            <a:r>
              <a:rPr lang="en-US" b="1" dirty="0">
                <a:latin typeface="Times New Roman" panose="02020603050405020304" pitchFamily="18" charset="0"/>
                <a:cs typeface="Times New Roman" panose="02020603050405020304" pitchFamily="18" charset="0"/>
              </a:rPr>
              <a:t>mode imputation.</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1177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4298" y="348713"/>
            <a:ext cx="8276095"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                           Encoding</a:t>
            </a:r>
            <a:endParaRPr lang="en-IN" sz="3600" dirty="0"/>
          </a:p>
        </p:txBody>
      </p:sp>
      <p:sp>
        <p:nvSpPr>
          <p:cNvPr id="3" name="TextBox 2"/>
          <p:cNvSpPr txBox="1"/>
          <p:nvPr/>
        </p:nvSpPr>
        <p:spPr>
          <a:xfrm>
            <a:off x="1991532" y="1425844"/>
            <a:ext cx="8934773" cy="1754326"/>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Worked with Ordinal and dummy encoding, WOE encoding.</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Final Model by Weight of Evidence categorical encoder.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WOE is a measure of the strength of a relationship between a predictive variable (e.g., a categorical variable) and a binary target variable.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also reduces dimensionality</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TextBox 4"/>
          <p:cNvSpPr txBox="1"/>
          <p:nvPr/>
        </p:nvSpPr>
        <p:spPr>
          <a:xfrm>
            <a:off x="1929539" y="3388543"/>
            <a:ext cx="9221492" cy="923330"/>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                       Transformation</a:t>
            </a:r>
            <a:endParaRPr lang="en-IN" sz="3600" dirty="0">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1844298" y="4393769"/>
            <a:ext cx="9647695" cy="1754326"/>
          </a:xfrm>
          <a:prstGeom prst="rect">
            <a:avLst/>
          </a:prstGeom>
          <a:noFill/>
        </p:spPr>
        <p:txBody>
          <a:bodyPr wrap="square" rtlCol="0">
            <a:spAutoFit/>
          </a:bodyPr>
          <a:lstStyle/>
          <a:p>
            <a:pPr marL="285750" lvl="0" indent="-285750" algn="just" eaLnBrk="0" fontAlgn="base" hangingPunct="0">
              <a:spcBef>
                <a:spcPct val="0"/>
              </a:spcBef>
              <a:spcAft>
                <a:spcPct val="0"/>
              </a:spcAf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After assessing the </a:t>
            </a:r>
            <a:r>
              <a:rPr lang="en-US" dirty="0" err="1">
                <a:solidFill>
                  <a:srgbClr val="000000"/>
                </a:solidFill>
                <a:latin typeface="Times New Roman" panose="02020603050405020304" pitchFamily="18" charset="0"/>
                <a:cs typeface="Times New Roman" panose="02020603050405020304" pitchFamily="18" charset="0"/>
              </a:rPr>
              <a:t>skewness</a:t>
            </a:r>
            <a:r>
              <a:rPr lang="en-US" dirty="0">
                <a:solidFill>
                  <a:srgbClr val="000000"/>
                </a:solidFill>
                <a:latin typeface="Times New Roman" panose="02020603050405020304" pitchFamily="18" charset="0"/>
                <a:cs typeface="Times New Roman" panose="02020603050405020304" pitchFamily="18" charset="0"/>
              </a:rPr>
              <a:t> of the numeric variables, we applied various transformations to address the non-normal distribution. </a:t>
            </a:r>
          </a:p>
          <a:p>
            <a:pPr marL="285750" lvl="0" indent="-285750" algn="just" eaLnBrk="0" fontAlgn="base" hangingPunct="0">
              <a:spcBef>
                <a:spcPct val="0"/>
              </a:spcBef>
              <a:spcAft>
                <a:spcPct val="0"/>
              </a:spcAf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a:t>
            </a:r>
            <a:r>
              <a:rPr lang="en-US" dirty="0" err="1">
                <a:solidFill>
                  <a:srgbClr val="000000"/>
                </a:solidFill>
                <a:latin typeface="Times New Roman" panose="02020603050405020304" pitchFamily="18" charset="0"/>
                <a:cs typeface="Times New Roman" panose="02020603050405020304" pitchFamily="18" charset="0"/>
              </a:rPr>
              <a:t>skewness</a:t>
            </a:r>
            <a:r>
              <a:rPr lang="en-US" dirty="0">
                <a:solidFill>
                  <a:srgbClr val="000000"/>
                </a:solidFill>
                <a:latin typeface="Times New Roman" panose="02020603050405020304" pitchFamily="18" charset="0"/>
                <a:cs typeface="Times New Roman" panose="02020603050405020304" pitchFamily="18" charset="0"/>
              </a:rPr>
              <a:t> of the BMI variable was found to be 1.51 </a:t>
            </a:r>
            <a:r>
              <a:rPr 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Box-Cox Transformation</a:t>
            </a:r>
            <a:endParaRPr lang="en-US" dirty="0">
              <a:solidFill>
                <a:srgbClr val="00000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PhysicalHealthDays </a:t>
            </a:r>
            <a:r>
              <a:rPr 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rgbClr val="000000"/>
                </a:solidFill>
                <a:latin typeface="Times New Roman" panose="02020603050405020304" pitchFamily="18" charset="0"/>
                <a:cs typeface="Times New Roman" panose="02020603050405020304" pitchFamily="18" charset="0"/>
              </a:rPr>
              <a:t>log1p</a:t>
            </a:r>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563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6033" y="0"/>
            <a:ext cx="10455967" cy="6463308"/>
          </a:xfrm>
          <a:prstGeom prst="rect">
            <a:avLst/>
          </a:prstGeom>
          <a:noFill/>
        </p:spPr>
        <p:txBody>
          <a:bodyPr wrap="square" rtlCol="0">
            <a:spAutoFit/>
          </a:bodyPr>
          <a:lstStyle/>
          <a:p>
            <a:endParaRPr lang="en-US" b="1" dirty="0">
              <a:solidFill>
                <a:srgbClr val="37415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rgbClr val="374151"/>
                </a:solidFill>
                <a:latin typeface="Times New Roman" panose="02020603050405020304" pitchFamily="18" charset="0"/>
                <a:cs typeface="Times New Roman" panose="02020603050405020304" pitchFamily="18" charset="0"/>
              </a:rPr>
              <a:t>The motive of our project is to use data science technique for predicted heart attacks,</a:t>
            </a:r>
          </a:p>
          <a:p>
            <a:pPr>
              <a:buFont typeface="+mj-lt"/>
              <a:buAutoNum type="arabicPeriod"/>
            </a:pPr>
            <a:r>
              <a:rPr lang="en-US" dirty="0">
                <a:latin typeface="Times New Roman" panose="02020603050405020304" pitchFamily="18" charset="0"/>
                <a:cs typeface="Times New Roman" panose="02020603050405020304" pitchFamily="18" charset="0"/>
              </a:rPr>
              <a:t>The domain that we have selected is healthcare</a:t>
            </a:r>
          </a:p>
          <a:p>
            <a:pPr>
              <a:buFont typeface="+mj-lt"/>
              <a:buAutoNum type="arabicPeriod"/>
            </a:pPr>
            <a:r>
              <a:rPr lang="en-US" dirty="0">
                <a:latin typeface="Times New Roman" panose="02020603050405020304" pitchFamily="18" charset="0"/>
                <a:cs typeface="Times New Roman" panose="02020603050405020304" pitchFamily="18" charset="0"/>
              </a:rPr>
              <a:t>Dataset is Indicators of heart diseases</a:t>
            </a:r>
          </a:p>
          <a:p>
            <a:pPr>
              <a:buFont typeface="+mj-lt"/>
              <a:buAutoNum type="arabicPeriod"/>
            </a:pPr>
            <a:r>
              <a:rPr lang="en-US" dirty="0">
                <a:latin typeface="Times New Roman" panose="02020603050405020304" pitchFamily="18" charset="0"/>
                <a:cs typeface="Times New Roman" panose="02020603050405020304" pitchFamily="18" charset="0"/>
              </a:rPr>
              <a:t>Source of dataset is CDC</a:t>
            </a:r>
          </a:p>
          <a:p>
            <a:pPr>
              <a:buFont typeface="+mj-lt"/>
              <a:buAutoNum type="arabicPeriod"/>
            </a:pPr>
            <a:r>
              <a:rPr lang="en-US" b="1" dirty="0">
                <a:solidFill>
                  <a:srgbClr val="374151"/>
                </a:solidFill>
                <a:latin typeface="Times New Roman" panose="02020603050405020304" pitchFamily="18" charset="0"/>
                <a:cs typeface="Times New Roman" panose="02020603050405020304" pitchFamily="18" charset="0"/>
              </a:rPr>
              <a:t>Framingham Risk Score</a:t>
            </a: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defTabSz="914400">
              <a:buFont typeface="+mj-lt"/>
              <a:buAutoNum type="arabicPeriod"/>
              <a:defRPr/>
            </a:pPr>
            <a:r>
              <a:rPr lang="en-US" dirty="0">
                <a:solidFill>
                  <a:srgbClr val="374151"/>
                </a:solidFill>
                <a:latin typeface="Times New Roman" panose="02020603050405020304" pitchFamily="18" charset="0"/>
                <a:cs typeface="Times New Roman" panose="02020603050405020304" pitchFamily="18" charset="0"/>
              </a:rPr>
              <a:t>It gives output as % risk of getting heart </a:t>
            </a:r>
            <a:r>
              <a:rPr lang="en-US" dirty="0" smtClean="0">
                <a:solidFill>
                  <a:srgbClr val="374151"/>
                </a:solidFill>
                <a:latin typeface="Times New Roman" panose="02020603050405020304" pitchFamily="18" charset="0"/>
                <a:cs typeface="Times New Roman" panose="02020603050405020304" pitchFamily="18" charset="0"/>
              </a:rPr>
              <a:t>attack </a:t>
            </a:r>
            <a:r>
              <a:rPr lang="en-US" dirty="0">
                <a:solidFill>
                  <a:srgbClr val="374151"/>
                </a:solidFill>
                <a:latin typeface="Times New Roman" panose="02020603050405020304" pitchFamily="18" charset="0"/>
                <a:cs typeface="Times New Roman" panose="02020603050405020304" pitchFamily="18" charset="0"/>
              </a:rPr>
              <a:t>10 years below the line</a:t>
            </a:r>
          </a:p>
          <a:p>
            <a:pPr lvl="1" defTabSz="914400">
              <a:buFont typeface="+mj-lt"/>
              <a:buAutoNum type="arabicPeriod"/>
              <a:defRPr/>
            </a:pPr>
            <a:r>
              <a:rPr lang="en-US" dirty="0">
                <a:solidFill>
                  <a:srgbClr val="374151"/>
                </a:solidFill>
                <a:latin typeface="Times New Roman" panose="02020603050405020304" pitchFamily="18" charset="0"/>
                <a:cs typeface="Times New Roman" panose="02020603050405020304" pitchFamily="18" charset="0"/>
              </a:rPr>
              <a:t>age, gender, cholesterol levels, blood pressure, smoking status, and diabetes status to calculate the overall risk profile of a </a:t>
            </a:r>
            <a:r>
              <a:rPr lang="en-US" dirty="0" smtClean="0">
                <a:solidFill>
                  <a:srgbClr val="374151"/>
                </a:solidFill>
                <a:latin typeface="Times New Roman" panose="02020603050405020304" pitchFamily="18" charset="0"/>
                <a:cs typeface="Times New Roman" panose="02020603050405020304" pitchFamily="18" charset="0"/>
              </a:rPr>
              <a:t>patient</a:t>
            </a:r>
            <a:endParaRPr lang="en-US" dirty="0">
              <a:solidFill>
                <a:srgbClr val="374151"/>
              </a:solidFill>
              <a:latin typeface="Times New Roman" panose="02020603050405020304" pitchFamily="18" charset="0"/>
              <a:cs typeface="Times New Roman" panose="02020603050405020304" pitchFamily="18" charset="0"/>
            </a:endParaRPr>
          </a:p>
          <a:p>
            <a:pPr lvl="1">
              <a:buFont typeface="+mj-lt"/>
              <a:buAutoNum type="arabicPeriod"/>
            </a:pPr>
            <a:r>
              <a:rPr lang="en-US" dirty="0">
                <a:solidFill>
                  <a:srgbClr val="374151"/>
                </a:solidFill>
                <a:latin typeface="Times New Roman" panose="02020603050405020304" pitchFamily="18" charset="0"/>
                <a:cs typeface="Times New Roman" panose="02020603050405020304" pitchFamily="18" charset="0"/>
              </a:rPr>
              <a:t>Framingham Risk Score has limitations that  it relies on static risk factors and the inability to capture dynamic changes in health over time</a:t>
            </a:r>
          </a:p>
          <a:p>
            <a:pPr lvl="0" defTabSz="914400">
              <a:defRPr/>
            </a:pPr>
            <a:r>
              <a:rPr lang="en-US" dirty="0" smtClean="0">
                <a:latin typeface="Times New Roman" panose="02020603050405020304" pitchFamily="18" charset="0"/>
                <a:cs typeface="Times New Roman" panose="02020603050405020304" pitchFamily="18" charset="0"/>
              </a:rPr>
              <a:t>7.</a:t>
            </a:r>
            <a:r>
              <a:rPr lang="en-US" dirty="0" smtClean="0">
                <a:solidFill>
                  <a:srgbClr val="374151"/>
                </a:solidFill>
                <a:latin typeface="Times New Roman" panose="02020603050405020304" pitchFamily="18" charset="0"/>
                <a:cs typeface="Times New Roman" panose="02020603050405020304" pitchFamily="18" charset="0"/>
              </a:rPr>
              <a:t>EHR </a:t>
            </a:r>
            <a:r>
              <a:rPr lang="en-US" dirty="0">
                <a:solidFill>
                  <a:srgbClr val="374151"/>
                </a:solidFill>
                <a:latin typeface="Times New Roman" panose="02020603050405020304" pitchFamily="18" charset="0"/>
                <a:cs typeface="Times New Roman" panose="02020603050405020304" pitchFamily="18" charset="0"/>
              </a:rPr>
              <a:t>systems allow healthcare providers to track patients' medical history, diagnostic tests, medication usage, and other relevant information.</a:t>
            </a:r>
          </a:p>
          <a:p>
            <a:pPr lvl="1">
              <a:buFont typeface="+mj-lt"/>
              <a:buAutoNum type="arabicPeriod"/>
            </a:pPr>
            <a:r>
              <a:rPr lang="en-US" dirty="0">
                <a:solidFill>
                  <a:srgbClr val="374151"/>
                </a:solidFill>
                <a:latin typeface="Times New Roman" panose="02020603050405020304" pitchFamily="18" charset="0"/>
                <a:cs typeface="Times New Roman" panose="02020603050405020304" pitchFamily="18" charset="0"/>
              </a:rPr>
              <a:t>By analyzing data within EHRs, healthcare professionals can identify individuals with risk factors for heart disease </a:t>
            </a:r>
          </a:p>
          <a:p>
            <a:pPr lvl="1" defTabSz="914400">
              <a:buFont typeface="+mj-lt"/>
              <a:buAutoNum type="arabicPeriod"/>
              <a:defRPr/>
            </a:pPr>
            <a:r>
              <a:rPr lang="en-US" dirty="0">
                <a:solidFill>
                  <a:srgbClr val="374151"/>
                </a:solidFill>
                <a:latin typeface="Times New Roman" panose="02020603050405020304" pitchFamily="18" charset="0"/>
                <a:cs typeface="Times New Roman" panose="02020603050405020304" pitchFamily="18" charset="0"/>
              </a:rPr>
              <a:t>Disadvantages of EHR is that is not widely used in India  or developing countries and only corporate hospital have them ,if you change the hospital you cant have access to EHR due to privacy.</a:t>
            </a:r>
          </a:p>
          <a:p>
            <a:pPr lvl="0" defTabSz="914400">
              <a:defRPr/>
            </a:pPr>
            <a:r>
              <a:rPr lang="en-US" dirty="0" smtClean="0">
                <a:solidFill>
                  <a:srgbClr val="374151"/>
                </a:solidFill>
                <a:latin typeface="Times New Roman" panose="02020603050405020304" pitchFamily="18" charset="0"/>
                <a:cs typeface="Times New Roman" panose="02020603050405020304" pitchFamily="18" charset="0"/>
              </a:rPr>
              <a:t>8.Advanced </a:t>
            </a:r>
            <a:r>
              <a:rPr lang="en-US" dirty="0">
                <a:solidFill>
                  <a:srgbClr val="374151"/>
                </a:solidFill>
                <a:latin typeface="Times New Roman" panose="02020603050405020304" pitchFamily="18" charset="0"/>
                <a:cs typeface="Times New Roman" panose="02020603050405020304" pitchFamily="18" charset="0"/>
              </a:rPr>
              <a:t>imaging techniques such as CT and MRI  imaging </a:t>
            </a:r>
          </a:p>
          <a:p>
            <a:pPr lvl="1" defTabSz="914400">
              <a:buFont typeface="+mj-lt"/>
              <a:buAutoNum type="arabicPeriod"/>
              <a:defRPr/>
            </a:pPr>
            <a:r>
              <a:rPr lang="en-US" dirty="0">
                <a:solidFill>
                  <a:srgbClr val="374151"/>
                </a:solidFill>
                <a:latin typeface="Times New Roman" panose="02020603050405020304" pitchFamily="18" charset="0"/>
                <a:cs typeface="Times New Roman" panose="02020603050405020304" pitchFamily="18" charset="0"/>
              </a:rPr>
              <a:t>CCTA provides detailed images of the coronary arteries, allowing doctors to assess the presence of plaque buildup or blockages.</a:t>
            </a:r>
          </a:p>
          <a:p>
            <a:pPr lvl="1" defTabSz="914400">
              <a:buFont typeface="+mj-lt"/>
              <a:buAutoNum type="arabicPeriod"/>
              <a:defRPr/>
            </a:pPr>
            <a:r>
              <a:rPr lang="en-US" dirty="0">
                <a:solidFill>
                  <a:srgbClr val="374151"/>
                </a:solidFill>
                <a:latin typeface="Times New Roman" panose="02020603050405020304" pitchFamily="18" charset="0"/>
                <a:cs typeface="Times New Roman" panose="02020603050405020304" pitchFamily="18" charset="0"/>
              </a:rPr>
              <a:t>Cardiac MRI offers high-resolution images of the heart's structure and function, aiding in the detection of abnormalities such as congenital heart defects</a:t>
            </a:r>
            <a:r>
              <a:rPr lang="en-US" dirty="0" smtClean="0">
                <a:solidFill>
                  <a:srgbClr val="374151"/>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9438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559" y="108488"/>
            <a:ext cx="9761054" cy="790414"/>
          </a:xfrm>
        </p:spPr>
        <p:txBody>
          <a:bodyPr>
            <a:normAutofit/>
          </a:bodyPr>
          <a:lstStyle/>
          <a:p>
            <a:r>
              <a:rPr lang="en-IN" sz="3600" b="1" dirty="0" smtClean="0">
                <a:solidFill>
                  <a:schemeClr val="tx1"/>
                </a:solidFill>
                <a:latin typeface="Times New Roman" panose="02020603050405020304" pitchFamily="18" charset="0"/>
                <a:cs typeface="Times New Roman" panose="02020603050405020304" pitchFamily="18" charset="0"/>
              </a:rPr>
              <a:t>                           Class </a:t>
            </a:r>
            <a:r>
              <a:rPr lang="en-IN" sz="3600" b="1" dirty="0">
                <a:solidFill>
                  <a:schemeClr val="tx1"/>
                </a:solidFill>
                <a:latin typeface="Times New Roman" panose="02020603050405020304" pitchFamily="18" charset="0"/>
                <a:cs typeface="Times New Roman" panose="02020603050405020304" pitchFamily="18" charset="0"/>
              </a:rPr>
              <a:t>Imbalance</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1743559" y="4858719"/>
            <a:ext cx="9761054" cy="1813301"/>
          </a:xfrm>
        </p:spPr>
        <p:txBody>
          <a:bodyPr>
            <a:normAutofit/>
          </a:bodyPr>
          <a:lstStyle/>
          <a:p>
            <a:pPr marL="514350" indent="-285750" algn="just">
              <a:buFont typeface="Arial" panose="020B0604020202020204" pitchFamily="34" charset="0"/>
              <a:buChar char="•"/>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Initial Models built without SMOTE.</a:t>
            </a:r>
          </a:p>
          <a:p>
            <a:pPr marL="514350" indent="-285750" algn="just">
              <a:buFont typeface="Arial" panose="020B0604020202020204" pitchFamily="34" charset="0"/>
              <a:buChar char="•"/>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Further SMOTE resampling for target variable was done on training data. We tried different SMOTE strategies 0.2,0.3,0.4 </a:t>
            </a:r>
          </a:p>
          <a:p>
            <a:pPr marL="514350" indent="-285750" algn="just">
              <a:buFont typeface="Arial" panose="020B0604020202020204" pitchFamily="34" charset="0"/>
              <a:buChar char="•"/>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Most effective model achieved at SMOTE 0.4 with k neighbours 10.</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grpSp>
        <p:nvGrpSpPr>
          <p:cNvPr id="5" name="Group 4">
            <a:extLst>
              <a:ext uri="{FF2B5EF4-FFF2-40B4-BE49-F238E27FC236}">
                <a16:creationId xmlns="" xmlns:a16="http://schemas.microsoft.com/office/drawing/2014/main" id="{2182907D-20E2-E13F-2B43-154417F0959D}"/>
              </a:ext>
            </a:extLst>
          </p:cNvPr>
          <p:cNvGrpSpPr/>
          <p:nvPr/>
        </p:nvGrpSpPr>
        <p:grpSpPr>
          <a:xfrm>
            <a:off x="2507767" y="1166997"/>
            <a:ext cx="7718908" cy="3381756"/>
            <a:chOff x="2236546" y="3429000"/>
            <a:chExt cx="7718908" cy="3222149"/>
          </a:xfrm>
        </p:grpSpPr>
        <p:pic>
          <p:nvPicPr>
            <p:cNvPr id="6" name="Picture 5">
              <a:extLst>
                <a:ext uri="{FF2B5EF4-FFF2-40B4-BE49-F238E27FC236}">
                  <a16:creationId xmlns="" xmlns:a16="http://schemas.microsoft.com/office/drawing/2014/main" id="{03D470DA-4208-388A-F56B-AE474A1B9444}"/>
                </a:ext>
              </a:extLst>
            </p:cNvPr>
            <p:cNvPicPr>
              <a:picLocks noChangeAspect="1"/>
            </p:cNvPicPr>
            <p:nvPr/>
          </p:nvPicPr>
          <p:blipFill rotWithShape="1">
            <a:blip r:embed="rId2"/>
            <a:srcRect l="17191" t="35951" r="52135" b="15655"/>
            <a:stretch/>
          </p:blipFill>
          <p:spPr>
            <a:xfrm>
              <a:off x="2236546" y="3429000"/>
              <a:ext cx="3424134" cy="2822039"/>
            </a:xfrm>
            <a:prstGeom prst="rect">
              <a:avLst/>
            </a:prstGeom>
          </p:spPr>
        </p:pic>
        <p:pic>
          <p:nvPicPr>
            <p:cNvPr id="7" name="Picture 6" descr="A blue and orange pie chart&#10;&#10;Description automatically generated">
              <a:extLst>
                <a:ext uri="{FF2B5EF4-FFF2-40B4-BE49-F238E27FC236}">
                  <a16:creationId xmlns="" xmlns:a16="http://schemas.microsoft.com/office/drawing/2014/main" id="{4F4A22C9-AB85-3AC8-DBF9-E9BFC842B144}"/>
                </a:ext>
              </a:extLst>
            </p:cNvPr>
            <p:cNvPicPr>
              <a:picLocks noChangeAspect="1"/>
            </p:cNvPicPr>
            <p:nvPr/>
          </p:nvPicPr>
          <p:blipFill rotWithShape="1">
            <a:blip r:embed="rId3"/>
            <a:srcRect l="5646" t="6365" r="10518" b="12931"/>
            <a:stretch/>
          </p:blipFill>
          <p:spPr>
            <a:xfrm>
              <a:off x="6637106" y="3542465"/>
              <a:ext cx="3318348" cy="2542068"/>
            </a:xfrm>
            <a:prstGeom prst="rect">
              <a:avLst/>
            </a:prstGeom>
          </p:spPr>
        </p:pic>
        <p:sp>
          <p:nvSpPr>
            <p:cNvPr id="8" name="TextBox 7">
              <a:extLst>
                <a:ext uri="{FF2B5EF4-FFF2-40B4-BE49-F238E27FC236}">
                  <a16:creationId xmlns="" xmlns:a16="http://schemas.microsoft.com/office/drawing/2014/main" id="{C1AC15CD-BFE0-E81E-6075-5832DC69D4C6}"/>
                </a:ext>
              </a:extLst>
            </p:cNvPr>
            <p:cNvSpPr txBox="1"/>
            <p:nvPr/>
          </p:nvSpPr>
          <p:spPr>
            <a:xfrm>
              <a:off x="7342259" y="6153100"/>
              <a:ext cx="2558562" cy="400110"/>
            </a:xfrm>
            <a:prstGeom prst="rect">
              <a:avLst/>
            </a:prstGeom>
            <a:noFill/>
          </p:spPr>
          <p:txBody>
            <a:bodyPr wrap="square" rtlCol="0">
              <a:spAutoFit/>
            </a:bodyPr>
            <a:lstStyle/>
            <a:p>
              <a:pPr algn="ctr"/>
              <a:r>
                <a:rPr lang="en-US" sz="2000" b="1" dirty="0"/>
                <a:t>After Smote</a:t>
              </a:r>
              <a:endParaRPr lang="en-IN" sz="2000" b="1" dirty="0"/>
            </a:p>
          </p:txBody>
        </p:sp>
        <p:sp>
          <p:nvSpPr>
            <p:cNvPr id="9" name="TextBox 8">
              <a:extLst>
                <a:ext uri="{FF2B5EF4-FFF2-40B4-BE49-F238E27FC236}">
                  <a16:creationId xmlns="" xmlns:a16="http://schemas.microsoft.com/office/drawing/2014/main" id="{1C97C9FC-EB8D-A83B-A987-DA946DF263A2}"/>
                </a:ext>
              </a:extLst>
            </p:cNvPr>
            <p:cNvSpPr txBox="1"/>
            <p:nvPr/>
          </p:nvSpPr>
          <p:spPr>
            <a:xfrm>
              <a:off x="2834990" y="6251039"/>
              <a:ext cx="2558562" cy="400110"/>
            </a:xfrm>
            <a:prstGeom prst="rect">
              <a:avLst/>
            </a:prstGeom>
            <a:noFill/>
          </p:spPr>
          <p:txBody>
            <a:bodyPr wrap="square" rtlCol="0">
              <a:spAutoFit/>
            </a:bodyPr>
            <a:lstStyle/>
            <a:p>
              <a:pPr algn="ctr"/>
              <a:r>
                <a:rPr lang="en-US" sz="2000" b="1" dirty="0"/>
                <a:t>Before Smote</a:t>
              </a:r>
              <a:endParaRPr lang="en-IN" sz="2000" b="1" dirty="0"/>
            </a:p>
          </p:txBody>
        </p:sp>
      </p:grpSp>
    </p:spTree>
    <p:extLst>
      <p:ext uri="{BB962C8B-B14F-4D97-AF65-F5344CB8AC3E}">
        <p14:creationId xmlns:p14="http://schemas.microsoft.com/office/powerpoint/2010/main" val="394054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271" y="562116"/>
            <a:ext cx="10007197" cy="677748"/>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                             Model </a:t>
            </a:r>
            <a:r>
              <a:rPr lang="en-IN" b="1" dirty="0">
                <a:solidFill>
                  <a:schemeClr val="tx1"/>
                </a:solidFill>
                <a:latin typeface="Times New Roman" panose="02020603050405020304" pitchFamily="18" charset="0"/>
                <a:cs typeface="Times New Roman" panose="02020603050405020304" pitchFamily="18" charset="0"/>
              </a:rPr>
              <a:t>Building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7271" y="1317356"/>
            <a:ext cx="10007197" cy="5300420"/>
          </a:xfrm>
        </p:spPr>
        <p:txBody>
          <a:bodyPr>
            <a:normAutofit fontScale="70000" lnSpcReduction="20000"/>
          </a:bodyPr>
          <a:lstStyle/>
          <a:p>
            <a:pPr algn="just">
              <a:lnSpc>
                <a:spcPct val="150000"/>
              </a:lnSpc>
            </a:pPr>
            <a:r>
              <a:rPr lang="en-IN" sz="2300" b="1" dirty="0">
                <a:solidFill>
                  <a:schemeClr val="tx1"/>
                </a:solidFill>
                <a:latin typeface="Times New Roman" panose="02020603050405020304" pitchFamily="18" charset="0"/>
                <a:cs typeface="Times New Roman" panose="02020603050405020304" pitchFamily="18" charset="0"/>
              </a:rPr>
              <a:t>Different EDA and Models tried are as follows : --</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Tried Models after dropping null values</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Capping outliers	</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Different encoding strategies – ordinal and dummy, WOE	</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Various null value treatments – finding associations among </a:t>
            </a:r>
            <a:r>
              <a:rPr lang="en-IN" sz="2300" dirty="0" err="1">
                <a:solidFill>
                  <a:schemeClr val="tx1"/>
                </a:solidFill>
                <a:latin typeface="Times New Roman" panose="02020603050405020304" pitchFamily="18" charset="0"/>
                <a:cs typeface="Times New Roman" panose="02020603050405020304" pitchFamily="18" charset="0"/>
              </a:rPr>
              <a:t>Xs</a:t>
            </a:r>
            <a:r>
              <a:rPr lang="en-IN" sz="2300" dirty="0">
                <a:solidFill>
                  <a:schemeClr val="tx1"/>
                </a:solidFill>
                <a:latin typeface="Times New Roman" panose="02020603050405020304" pitchFamily="18" charset="0"/>
                <a:cs typeface="Times New Roman" panose="02020603050405020304" pitchFamily="18" charset="0"/>
              </a:rPr>
              <a:t>, imputing by model,</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Combination of models, simple imputer and mode-	</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Recalculate BMI by imputing missing values in height and BMI-</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Imputing BMI by KNN</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Imputing BMI by median</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Model with Transformation</a:t>
            </a:r>
          </a:p>
          <a:p>
            <a:pPr marL="800100" lvl="1" indent="-342900" algn="just">
              <a:lnSpc>
                <a:spcPct val="150000"/>
              </a:lnSpc>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Model without transformation</a:t>
            </a:r>
          </a:p>
          <a:p>
            <a:pPr marL="800100" lvl="1" indent="-342900" algn="just">
              <a:lnSpc>
                <a:spcPct val="150000"/>
              </a:lnSpc>
              <a:buFont typeface="Arial" panose="020B0604020202020204" pitchFamily="34" charset="0"/>
              <a:buChar char="•"/>
            </a:pPr>
            <a:r>
              <a:rPr lang="en-IN" sz="2300" dirty="0" err="1">
                <a:latin typeface="Times New Roman" panose="02020603050405020304" pitchFamily="18" charset="0"/>
                <a:cs typeface="Times New Roman" panose="02020603050405020304" pitchFamily="18" charset="0"/>
              </a:rPr>
              <a:t>Preprocessing</a:t>
            </a:r>
            <a:r>
              <a:rPr lang="en-IN" sz="2300" dirty="0">
                <a:latin typeface="Times New Roman" panose="02020603050405020304" pitchFamily="18" charset="0"/>
                <a:cs typeface="Times New Roman" panose="02020603050405020304" pitchFamily="18" charset="0"/>
              </a:rPr>
              <a:t> separated for train and test data.</a:t>
            </a:r>
            <a:endParaRPr lang="en-IN" sz="23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1779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5497"/>
          </a:xfrm>
        </p:spPr>
        <p:txBody>
          <a:bodyPr/>
          <a:lstStyle/>
          <a:p>
            <a:r>
              <a:rPr lang="en-US" dirty="0"/>
              <a:t> </a:t>
            </a:r>
            <a:r>
              <a:rPr lang="en-US" dirty="0" smtClean="0"/>
              <a:t>               </a:t>
            </a:r>
            <a:r>
              <a:rPr lang="en-US" b="1" dirty="0" smtClean="0">
                <a:solidFill>
                  <a:schemeClr val="tx1"/>
                </a:solidFill>
                <a:latin typeface="Times New Roman" panose="02020603050405020304" pitchFamily="18" charset="0"/>
                <a:cs typeface="Times New Roman" panose="02020603050405020304" pitchFamily="18" charset="0"/>
              </a:rPr>
              <a:t>Model </a:t>
            </a:r>
            <a:r>
              <a:rPr lang="en-US" b="1" dirty="0">
                <a:solidFill>
                  <a:schemeClr val="tx1"/>
                </a:solidFill>
                <a:latin typeface="Times New Roman" panose="02020603050405020304" pitchFamily="18" charset="0"/>
                <a:cs typeface="Times New Roman" panose="02020603050405020304" pitchFamily="18" charset="0"/>
              </a:rPr>
              <a:t>Building</a:t>
            </a:r>
            <a:endParaRPr lang="en-IN" dirty="0">
              <a:solidFill>
                <a:schemeClr val="tx1"/>
              </a:solidFill>
            </a:endParaRPr>
          </a:p>
        </p:txBody>
      </p:sp>
      <p:sp>
        <p:nvSpPr>
          <p:cNvPr id="3" name="Content Placeholder 2"/>
          <p:cNvSpPr>
            <a:spLocks noGrp="1"/>
          </p:cNvSpPr>
          <p:nvPr>
            <p:ph idx="1"/>
          </p:nvPr>
        </p:nvSpPr>
        <p:spPr>
          <a:xfrm>
            <a:off x="1681566" y="1623847"/>
            <a:ext cx="9823046" cy="5179909"/>
          </a:xfrm>
        </p:spPr>
        <p:txBody>
          <a:bodyPr>
            <a:normAutofit fontScale="92500" lnSpcReduction="10000"/>
          </a:bodyPr>
          <a:lstStyle/>
          <a:p>
            <a:r>
              <a:rPr lang="en-US" sz="2100" b="1" dirty="0">
                <a:solidFill>
                  <a:schemeClr val="tx1"/>
                </a:solidFill>
                <a:latin typeface="Times New Roman" panose="02020603050405020304" pitchFamily="18" charset="0"/>
                <a:cs typeface="Times New Roman" panose="02020603050405020304" pitchFamily="18" charset="0"/>
              </a:rPr>
              <a:t>Models by dropping null values:</a:t>
            </a:r>
          </a:p>
          <a:p>
            <a:pPr algn="just"/>
            <a:endParaRPr lang="en-US" sz="2100" b="1" dirty="0">
              <a:solidFill>
                <a:schemeClr val="tx1"/>
              </a:solidFill>
              <a:latin typeface="Times New Roman" panose="02020603050405020304" pitchFamily="18" charset="0"/>
              <a:cs typeface="Times New Roman" panose="02020603050405020304" pitchFamily="18" charset="0"/>
            </a:endParaRPr>
          </a:p>
          <a:p>
            <a:pPr marL="285750" indent="-285750" algn="just">
              <a:spcBef>
                <a:spcPts val="0"/>
              </a:spcBef>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After performing data preprocessing, we built the first base model (</a:t>
            </a:r>
            <a:r>
              <a:rPr lang="en-US" sz="2100" b="1" u="sng" dirty="0">
                <a:solidFill>
                  <a:schemeClr val="tx1"/>
                </a:solidFill>
                <a:latin typeface="Times New Roman" panose="02020603050405020304" pitchFamily="18" charset="0"/>
                <a:cs typeface="Times New Roman" panose="02020603050405020304" pitchFamily="18" charset="0"/>
              </a:rPr>
              <a:t>Logistic Regression</a:t>
            </a:r>
            <a:r>
              <a:rPr lang="en-US" sz="2100" dirty="0">
                <a:solidFill>
                  <a:schemeClr val="tx1"/>
                </a:solidFill>
                <a:latin typeface="Times New Roman" panose="02020603050405020304" pitchFamily="18" charset="0"/>
                <a:cs typeface="Times New Roman" panose="02020603050405020304" pitchFamily="18" charset="0"/>
              </a:rPr>
              <a:t>) on imbalanced data. The performance metrics were a recall of 25% and an accuracy score of 95%.</a:t>
            </a:r>
          </a:p>
          <a:p>
            <a:pPr marL="285750" indent="-285750" algn="just">
              <a:spcBef>
                <a:spcPts val="0"/>
              </a:spcBef>
              <a:buFont typeface="Arial" panose="020B0604020202020204" pitchFamily="34" charset="0"/>
              <a:buChar char="•"/>
            </a:pPr>
            <a:endParaRPr lang="en-US" sz="2100" dirty="0">
              <a:solidFill>
                <a:schemeClr val="tx1"/>
              </a:solidFill>
              <a:latin typeface="Times New Roman" panose="02020603050405020304" pitchFamily="18" charset="0"/>
              <a:cs typeface="Times New Roman" panose="02020603050405020304" pitchFamily="18" charset="0"/>
            </a:endParaRPr>
          </a:p>
          <a:p>
            <a:pPr marL="285750" indent="-285750" algn="just">
              <a:spcBef>
                <a:spcPts val="0"/>
              </a:spcBef>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After applying SMOTE to address the imbalanced data, we again built the Logistic Regression base model and got a increase in performance metrics were a recall of 60% and accuracy score of 92%</a:t>
            </a:r>
          </a:p>
          <a:p>
            <a:pPr marL="285750" indent="-285750" algn="just">
              <a:spcBef>
                <a:spcPts val="0"/>
              </a:spcBef>
              <a:buFont typeface="Arial" panose="020B0604020202020204" pitchFamily="34" charset="0"/>
              <a:buChar char="•"/>
            </a:pPr>
            <a:endParaRPr lang="en-US" sz="2100" dirty="0">
              <a:solidFill>
                <a:schemeClr val="tx1"/>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ts val="0"/>
              </a:spcBef>
              <a:buFont typeface="Arial" panose="020B0604020202020204" pitchFamily="34" charset="0"/>
              <a:buChar char="•"/>
            </a:pPr>
            <a:r>
              <a:rPr lang="en-US" sz="2100" dirty="0">
                <a:solidFill>
                  <a:srgbClr val="000000"/>
                </a:solidFill>
                <a:latin typeface="Times New Roman" panose="02020603050405020304" pitchFamily="18" charset="0"/>
                <a:cs typeface="Times New Roman" panose="02020603050405020304" pitchFamily="18" charset="0"/>
              </a:rPr>
              <a:t>As the performance metrics scores were very low for the unseen (test) data, we tried different combinations of </a:t>
            </a:r>
            <a:r>
              <a:rPr lang="en-US" sz="2100" dirty="0" err="1">
                <a:solidFill>
                  <a:srgbClr val="000000"/>
                </a:solidFill>
                <a:latin typeface="Times New Roman" panose="02020603050405020304" pitchFamily="18" charset="0"/>
                <a:cs typeface="Times New Roman" panose="02020603050405020304" pitchFamily="18" charset="0"/>
              </a:rPr>
              <a:t>hyperparameters</a:t>
            </a:r>
            <a:r>
              <a:rPr lang="en-US" sz="2100" dirty="0">
                <a:solidFill>
                  <a:srgbClr val="000000"/>
                </a:solidFill>
                <a:latin typeface="Times New Roman" panose="02020603050405020304" pitchFamily="18" charset="0"/>
                <a:cs typeface="Times New Roman" panose="02020603050405020304" pitchFamily="18" charset="0"/>
              </a:rPr>
              <a:t> using </a:t>
            </a:r>
            <a:r>
              <a:rPr lang="en-US" sz="2100" dirty="0" err="1">
                <a:solidFill>
                  <a:srgbClr val="000000"/>
                </a:solidFill>
                <a:latin typeface="Times New Roman" panose="02020603050405020304" pitchFamily="18" charset="0"/>
                <a:cs typeface="Times New Roman" panose="02020603050405020304" pitchFamily="18" charset="0"/>
              </a:rPr>
              <a:t>RandomizedSearchCV</a:t>
            </a:r>
            <a:r>
              <a:rPr lang="en-US" sz="2100" dirty="0">
                <a:solidFill>
                  <a:srgbClr val="000000"/>
                </a:solidFill>
                <a:latin typeface="Times New Roman" panose="02020603050405020304" pitchFamily="18" charset="0"/>
                <a:cs typeface="Times New Roman" panose="02020603050405020304" pitchFamily="18" charset="0"/>
              </a:rPr>
              <a:t> that yielded the best model performance. We then built different models with fine-tuned </a:t>
            </a:r>
            <a:r>
              <a:rPr lang="en-US" sz="2100" dirty="0" err="1">
                <a:solidFill>
                  <a:srgbClr val="000000"/>
                </a:solidFill>
                <a:latin typeface="Times New Roman" panose="02020603050405020304" pitchFamily="18" charset="0"/>
                <a:cs typeface="Times New Roman" panose="02020603050405020304" pitchFamily="18" charset="0"/>
              </a:rPr>
              <a:t>hyperparameters</a:t>
            </a:r>
            <a:r>
              <a:rPr lang="en-US" sz="2100" dirty="0">
                <a:solidFill>
                  <a:srgbClr val="000000"/>
                </a:solidFill>
                <a:latin typeface="Times New Roman" panose="02020603050405020304" pitchFamily="18" charset="0"/>
                <a:cs typeface="Times New Roman" panose="02020603050405020304" pitchFamily="18" charset="0"/>
              </a:rPr>
              <a:t> such as </a:t>
            </a:r>
          </a:p>
          <a:p>
            <a:pPr lvl="0" algn="just" eaLnBrk="0" fontAlgn="base" hangingPunct="0">
              <a:spcBef>
                <a:spcPts val="0"/>
              </a:spcBef>
            </a:pPr>
            <a:endParaRPr lang="en-US" sz="2100" dirty="0">
              <a:solidFill>
                <a:srgbClr val="000000"/>
              </a:solidFill>
              <a:latin typeface="Times New Roman" panose="02020603050405020304" pitchFamily="18" charset="0"/>
              <a:cs typeface="Times New Roman" panose="02020603050405020304" pitchFamily="18" charset="0"/>
            </a:endParaRPr>
          </a:p>
          <a:p>
            <a:pPr marL="800100" lvl="1" indent="-342900" algn="just" eaLnBrk="0" fontAlgn="base" hangingPunct="0">
              <a:spcBef>
                <a:spcPct val="0"/>
              </a:spcBef>
              <a:spcAft>
                <a:spcPct val="0"/>
              </a:spcAft>
              <a:buFont typeface="+mj-lt"/>
              <a:buAutoNum type="alphaLcPeriod"/>
            </a:pPr>
            <a:r>
              <a:rPr lang="en-US" sz="2100" dirty="0">
                <a:solidFill>
                  <a:srgbClr val="000000"/>
                </a:solidFill>
                <a:latin typeface="Times New Roman" panose="02020603050405020304" pitchFamily="18" charset="0"/>
                <a:cs typeface="Times New Roman" panose="02020603050405020304" pitchFamily="18" charset="0"/>
              </a:rPr>
              <a:t>Decision Tree : recall of 46 and an accuracy score of 93%</a:t>
            </a:r>
          </a:p>
          <a:p>
            <a:pPr marL="800100" lvl="1" indent="-342900" algn="just" eaLnBrk="0" fontAlgn="base" hangingPunct="0">
              <a:spcBef>
                <a:spcPct val="0"/>
              </a:spcBef>
              <a:spcAft>
                <a:spcPct val="0"/>
              </a:spcAft>
              <a:buFont typeface="+mj-lt"/>
              <a:buAutoNum type="alphaLcPeriod"/>
            </a:pPr>
            <a:r>
              <a:rPr lang="en-US" sz="2100" dirty="0">
                <a:solidFill>
                  <a:srgbClr val="000000"/>
                </a:solidFill>
                <a:latin typeface="Times New Roman" panose="02020603050405020304" pitchFamily="18" charset="0"/>
                <a:cs typeface="Times New Roman" panose="02020603050405020304" pitchFamily="18" charset="0"/>
              </a:rPr>
              <a:t>Random Forest Classifier : recall of 46 and an accuracy score of 93%</a:t>
            </a:r>
          </a:p>
          <a:p>
            <a:pPr marL="800100" lvl="1" indent="-342900" algn="just" eaLnBrk="0" fontAlgn="base" hangingPunct="0">
              <a:spcBef>
                <a:spcPct val="0"/>
              </a:spcBef>
              <a:spcAft>
                <a:spcPct val="0"/>
              </a:spcAft>
              <a:buFont typeface="+mj-lt"/>
              <a:buAutoNum type="alphaLcPeriod"/>
            </a:pPr>
            <a:r>
              <a:rPr lang="en-US" sz="2100" dirty="0">
                <a:solidFill>
                  <a:srgbClr val="000000"/>
                </a:solidFill>
                <a:latin typeface="Times New Roman" panose="02020603050405020304" pitchFamily="18" charset="0"/>
                <a:cs typeface="Times New Roman" panose="02020603050405020304" pitchFamily="18" charset="0"/>
              </a:rPr>
              <a:t>XG Boost :  recall of 94 and an accuracy score of 56%</a:t>
            </a:r>
          </a:p>
          <a:p>
            <a:pPr lvl="0" algn="just" eaLnBrk="0" fontAlgn="base" hangingPunct="0">
              <a:spcBef>
                <a:spcPct val="0"/>
              </a:spcBef>
              <a:spcAft>
                <a:spcPct val="0"/>
              </a:spcAft>
              <a:buFont typeface="+mj-lt"/>
              <a:buAutoNum type="alphaLcPeriod"/>
            </a:pPr>
            <a:endParaRPr lang="en-US" sz="2100" dirty="0">
              <a:solidFill>
                <a:srgbClr val="000000"/>
              </a:solidFill>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ct val="0"/>
              </a:spcAft>
              <a:buNone/>
            </a:pPr>
            <a:r>
              <a:rPr lang="en-US" sz="1900" dirty="0">
                <a:solidFill>
                  <a:srgbClr val="000000"/>
                </a:solidFill>
                <a:latin typeface="Times New Roman" panose="02020603050405020304" pitchFamily="18" charset="0"/>
                <a:cs typeface="Times New Roman" panose="02020603050405020304" pitchFamily="18" charset="0"/>
              </a:rPr>
              <a:t/>
            </a:r>
            <a:br>
              <a:rPr lang="en-US" sz="1900" dirty="0">
                <a:solidFill>
                  <a:srgbClr val="000000"/>
                </a:solidFill>
                <a:latin typeface="Times New Roman" panose="02020603050405020304" pitchFamily="18" charset="0"/>
                <a:cs typeface="Times New Roman" panose="02020603050405020304" pitchFamily="18" charset="0"/>
              </a:rPr>
            </a:br>
            <a:endParaRPr lang="en-US" sz="19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2972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1824" y="247973"/>
            <a:ext cx="10407112" cy="612475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Models after null value treatment:</a:t>
            </a:r>
          </a:p>
          <a:p>
            <a:endParaRPr lang="en-US" sz="2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dropping null values, we did not obtain the best model.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Consequently, we built a model by filling the null values. Once again, we constructed a Logistic Regression model on imbalanced data and obtained a similar score, with a recall of 24% and an accuracy of 95%.</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applying SMOTE to address the imbalanced data, we once again constructed the Logistic Regression base model. There was a noticeable increase in performance metrics, with a recall of 58% and an accuracy score of 91%.</a:t>
            </a:r>
          </a:p>
          <a:p>
            <a:pPr marL="285750" lvl="0" indent="-285750" algn="just" eaLnBrk="0" fontAlgn="base" hangingPunct="0">
              <a:spcBef>
                <a:spcPct val="0"/>
              </a:spcBef>
              <a:spcAft>
                <a:spcPct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However, since the recall value remained relatively low for the test data, we proceeded to explore different combinations of </a:t>
            </a:r>
            <a:r>
              <a:rPr lang="en-US" sz="2000" dirty="0" err="1">
                <a:latin typeface="Times New Roman" panose="02020603050405020304" pitchFamily="18" charset="0"/>
                <a:cs typeface="Times New Roman" panose="02020603050405020304" pitchFamily="18" charset="0"/>
              </a:rPr>
              <a:t>hyperparameters</a:t>
            </a:r>
            <a:r>
              <a:rPr lang="en-US" sz="2000" dirty="0">
                <a:latin typeface="Times New Roman" panose="02020603050405020304" pitchFamily="18" charset="0"/>
                <a:cs typeface="Times New Roman" panose="02020603050405020304" pitchFamily="18" charset="0"/>
              </a:rPr>
              <a:t> and built various models with fine-tuned parameters:</a:t>
            </a:r>
          </a:p>
          <a:p>
            <a:pPr marL="800100" lvl="1" indent="-342900" algn="just" eaLnBrk="0" fontAlgn="base" hangingPunct="0">
              <a:spcBef>
                <a:spcPct val="0"/>
              </a:spcBef>
              <a:spcAft>
                <a:spcPct val="0"/>
              </a:spcAft>
              <a:buFont typeface="+mj-lt"/>
              <a:buAutoNum type="alphaLcPeriod"/>
            </a:pPr>
            <a:r>
              <a:rPr lang="en-US" sz="2000" b="1" dirty="0">
                <a:latin typeface="Times New Roman" panose="02020603050405020304" pitchFamily="18" charset="0"/>
                <a:cs typeface="Times New Roman" panose="02020603050405020304" pitchFamily="18" charset="0"/>
              </a:rPr>
              <a:t>Decision Tree:</a:t>
            </a:r>
            <a:r>
              <a:rPr lang="en-US" sz="2000" dirty="0">
                <a:latin typeface="Times New Roman" panose="02020603050405020304" pitchFamily="18" charset="0"/>
                <a:cs typeface="Times New Roman" panose="02020603050405020304" pitchFamily="18" charset="0"/>
              </a:rPr>
              <a:t> Achieved a recall of 41% and an accuracy score of 92%.</a:t>
            </a:r>
          </a:p>
          <a:p>
            <a:pPr marL="800100" lvl="1" indent="-342900" algn="just" eaLnBrk="0" fontAlgn="base" hangingPunct="0">
              <a:spcBef>
                <a:spcPct val="0"/>
              </a:spcBef>
              <a:spcAft>
                <a:spcPct val="0"/>
              </a:spcAft>
              <a:buFont typeface="+mj-lt"/>
              <a:buAutoNum type="alphaLcPeriod"/>
            </a:pPr>
            <a:r>
              <a:rPr lang="en-US" sz="2000" b="1" dirty="0">
                <a:latin typeface="Times New Roman" panose="02020603050405020304" pitchFamily="18" charset="0"/>
                <a:cs typeface="Times New Roman" panose="02020603050405020304" pitchFamily="18" charset="0"/>
              </a:rPr>
              <a:t>Random Forest Classifier:</a:t>
            </a:r>
            <a:r>
              <a:rPr lang="en-US" sz="2000" dirty="0">
                <a:latin typeface="Times New Roman" panose="02020603050405020304" pitchFamily="18" charset="0"/>
                <a:cs typeface="Times New Roman" panose="02020603050405020304" pitchFamily="18" charset="0"/>
              </a:rPr>
              <a:t> Demonstrated a recall of 34% and an accuracy score of 94%.</a:t>
            </a:r>
          </a:p>
          <a:p>
            <a:pPr marL="800100" lvl="1" indent="-342900" algn="just" eaLnBrk="0" fontAlgn="base" hangingPunct="0">
              <a:spcBef>
                <a:spcPct val="0"/>
              </a:spcBef>
              <a:spcAft>
                <a:spcPct val="0"/>
              </a:spcAft>
              <a:buFont typeface="+mj-lt"/>
              <a:buAutoNum type="alphaLcPeriod"/>
            </a:pPr>
            <a:r>
              <a:rPr lang="en-US" sz="2000" b="1" dirty="0">
                <a:latin typeface="Times New Roman" panose="02020603050405020304" pitchFamily="18" charset="0"/>
                <a:cs typeface="Times New Roman" panose="02020603050405020304" pitchFamily="18" charset="0"/>
              </a:rPr>
              <a:t>XG Boost:</a:t>
            </a:r>
            <a:r>
              <a:rPr lang="en-US" sz="2000" dirty="0">
                <a:latin typeface="Times New Roman" panose="02020603050405020304" pitchFamily="18" charset="0"/>
                <a:cs typeface="Times New Roman" panose="02020603050405020304" pitchFamily="18" charset="0"/>
              </a:rPr>
              <a:t> Showcased a recall of 71% and an accuracy score of 85%.</a:t>
            </a:r>
          </a:p>
          <a:p>
            <a:pPr marL="342900" indent="-342900" algn="just">
              <a:buFont typeface="+mj-lt"/>
              <a:buAutoNum type="alphaLcPeriod"/>
            </a:pPr>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3138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906651"/>
            <a:ext cx="9911166" cy="5109091"/>
          </a:xfrm>
          <a:prstGeom prst="rect">
            <a:avLst/>
          </a:prstGeom>
          <a:noFill/>
        </p:spPr>
        <p:txBody>
          <a:bodyPr wrap="square" rtlCol="0">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After extracting the best features from the </a:t>
            </a:r>
            <a:r>
              <a:rPr lang="en-US" sz="2400" dirty="0" err="1">
                <a:solidFill>
                  <a:srgbClr val="000000"/>
                </a:solidFill>
                <a:latin typeface="Times New Roman" panose="02020603050405020304" pitchFamily="18" charset="0"/>
                <a:cs typeface="Times New Roman" panose="02020603050405020304" pitchFamily="18" charset="0"/>
              </a:rPr>
              <a:t>XGBoost</a:t>
            </a:r>
            <a:r>
              <a:rPr lang="en-US" sz="2400" dirty="0">
                <a:solidFill>
                  <a:srgbClr val="000000"/>
                </a:solidFill>
                <a:latin typeface="Times New Roman" panose="02020603050405020304" pitchFamily="18" charset="0"/>
                <a:cs typeface="Times New Roman" panose="02020603050405020304" pitchFamily="18" charset="0"/>
              </a:rPr>
              <a:t> model using feature </a:t>
            </a:r>
            <a:r>
              <a:rPr lang="en-US" sz="2400" dirty="0" err="1">
                <a:solidFill>
                  <a:srgbClr val="000000"/>
                </a:solidFill>
                <a:latin typeface="Times New Roman" panose="02020603050405020304" pitchFamily="18" charset="0"/>
                <a:cs typeface="Times New Roman" panose="02020603050405020304" pitchFamily="18" charset="0"/>
              </a:rPr>
              <a:t>importance,we</a:t>
            </a:r>
            <a:r>
              <a:rPr lang="en-US" sz="2400" dirty="0">
                <a:solidFill>
                  <a:srgbClr val="000000"/>
                </a:solidFill>
                <a:latin typeface="Times New Roman" panose="02020603050405020304" pitchFamily="18" charset="0"/>
                <a:cs typeface="Times New Roman" panose="02020603050405020304" pitchFamily="18" charset="0"/>
              </a:rPr>
              <a:t> constructed a new model specifically on these important features. This resulted in a recall of 71% and an accuracy score of 85%.</a:t>
            </a:r>
            <a:br>
              <a:rPr lang="en-US" sz="2400" dirty="0">
                <a:solidFill>
                  <a:srgbClr val="000000"/>
                </a:solidFill>
                <a:latin typeface="Times New Roman" panose="02020603050405020304" pitchFamily="18" charset="0"/>
                <a:cs typeface="Times New Roman" panose="02020603050405020304" pitchFamily="18" charset="0"/>
              </a:rPr>
            </a:br>
            <a:endParaRPr lang="en-US" sz="24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applying a </a:t>
            </a:r>
            <a:r>
              <a:rPr lang="en-US" sz="2400" b="1" dirty="0">
                <a:latin typeface="Times New Roman" panose="02020603050405020304" pitchFamily="18" charset="0"/>
                <a:cs typeface="Times New Roman" panose="02020603050405020304" pitchFamily="18" charset="0"/>
              </a:rPr>
              <a:t>sequential feature selector </a:t>
            </a:r>
            <a:r>
              <a:rPr lang="en-US" sz="2400" dirty="0">
                <a:latin typeface="Times New Roman" panose="02020603050405020304" pitchFamily="18" charset="0"/>
                <a:cs typeface="Times New Roman" panose="02020603050405020304" pitchFamily="18" charset="0"/>
              </a:rPr>
              <a:t>(SFS) on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21 important features were identified. Subsequently, various models were built on this reduced set of features using SFS, yielding the following results:</a:t>
            </a:r>
          </a:p>
          <a:p>
            <a:pPr marL="800100" lvl="1" indent="-342900" algn="just">
              <a:buFont typeface="+mj-lt"/>
              <a:buAutoNum type="alphaLcPeriod"/>
            </a:pPr>
            <a:r>
              <a:rPr lang="en-US" sz="2400" b="1" dirty="0">
                <a:latin typeface="Times New Roman" panose="02020603050405020304" pitchFamily="18" charset="0"/>
                <a:cs typeface="Times New Roman" panose="02020603050405020304" pitchFamily="18" charset="0"/>
              </a:rPr>
              <a:t>Decision Tree:</a:t>
            </a:r>
            <a:r>
              <a:rPr lang="en-US" sz="2400" dirty="0">
                <a:latin typeface="Times New Roman" panose="02020603050405020304" pitchFamily="18" charset="0"/>
                <a:cs typeface="Times New Roman" panose="02020603050405020304" pitchFamily="18" charset="0"/>
              </a:rPr>
              <a:t> Achieved a recall of 37% and an accuracy of 93%.</a:t>
            </a:r>
          </a:p>
          <a:p>
            <a:pPr marL="800100" lvl="1" indent="-342900" algn="just">
              <a:buFont typeface="+mj-lt"/>
              <a:buAutoNum type="alphaLcPeriod"/>
            </a:pPr>
            <a:r>
              <a:rPr lang="en-US" sz="2400" b="1" dirty="0">
                <a:latin typeface="Times New Roman" panose="02020603050405020304" pitchFamily="18" charset="0"/>
                <a:cs typeface="Times New Roman" panose="02020603050405020304" pitchFamily="18" charset="0"/>
              </a:rPr>
              <a:t>Random Forest Classifier:</a:t>
            </a:r>
            <a:r>
              <a:rPr lang="en-US" sz="2400" dirty="0">
                <a:latin typeface="Times New Roman" panose="02020603050405020304" pitchFamily="18" charset="0"/>
                <a:cs typeface="Times New Roman" panose="02020603050405020304" pitchFamily="18" charset="0"/>
              </a:rPr>
              <a:t> Demonstrated a recall of 40% and an accuracy of 94%.</a:t>
            </a:r>
          </a:p>
          <a:p>
            <a:pPr marL="800100" lvl="1" indent="-342900" algn="just">
              <a:buFont typeface="+mj-lt"/>
              <a:buAutoNum type="alphaLcPeriod"/>
            </a:pPr>
            <a:r>
              <a:rPr lang="en-US" sz="2400" b="1" dirty="0" err="1">
                <a:latin typeface="Times New Roman" panose="02020603050405020304" pitchFamily="18" charset="0"/>
                <a:cs typeface="Times New Roman" panose="02020603050405020304" pitchFamily="18" charset="0"/>
              </a:rPr>
              <a:t>AdaBoost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Showcased a recall of 29% and an accuracy of 94%.</a:t>
            </a:r>
          </a:p>
          <a:p>
            <a:pPr marL="800100" lvl="1" indent="-342900" algn="just">
              <a:buFont typeface="+mj-lt"/>
              <a:buAutoNum type="alphaLcPeriod"/>
            </a:pPr>
            <a:r>
              <a:rPr lang="en-US" sz="2400" b="1" dirty="0" err="1">
                <a:latin typeface="Times New Roman" panose="02020603050405020304" pitchFamily="18" charset="0"/>
                <a:cs typeface="Times New Roman" panose="02020603050405020304" pitchFamily="18" charset="0"/>
              </a:rPr>
              <a:t>XGBoost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Maintained a recall of 71% and an accuracy of 85%.</a:t>
            </a:r>
          </a:p>
          <a:p>
            <a:pPr marL="342900" lvl="0" indent="-342900" algn="just">
              <a:buFont typeface="+mj-lt"/>
              <a:buAutoNum type="alphaLcPeriod"/>
            </a:pPr>
            <a:endParaRPr lang="en-US" sz="200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4917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308" y="302217"/>
            <a:ext cx="9753305" cy="650929"/>
          </a:xfrm>
        </p:spPr>
        <p:txBody>
          <a:bodyPr>
            <a:normAutofit/>
          </a:bodyPr>
          <a:lstStyle/>
          <a:p>
            <a:pPr>
              <a:lnSpc>
                <a:spcPct val="90000"/>
              </a:lnSpc>
              <a:spcAft>
                <a:spcPts val="600"/>
              </a:spcAft>
            </a:pPr>
            <a:r>
              <a:rPr lang="en-US" sz="3600" b="1" dirty="0" smtClean="0">
                <a:solidFill>
                  <a:schemeClr val="tx1"/>
                </a:solidFill>
                <a:latin typeface="Times New Roman" panose="02020603050405020304" pitchFamily="18" charset="0"/>
                <a:cs typeface="Times New Roman" panose="02020603050405020304" pitchFamily="18" charset="0"/>
              </a:rPr>
              <a:t>               Sequential </a:t>
            </a:r>
            <a:r>
              <a:rPr lang="en-US" sz="3600" b="1" dirty="0">
                <a:solidFill>
                  <a:schemeClr val="tx1"/>
                </a:solidFill>
                <a:latin typeface="Times New Roman" panose="02020603050405020304" pitchFamily="18" charset="0"/>
                <a:cs typeface="Times New Roman" panose="02020603050405020304" pitchFamily="18" charset="0"/>
              </a:rPr>
              <a:t>Feature Selection</a:t>
            </a:r>
          </a:p>
        </p:txBody>
      </p:sp>
      <p:sp>
        <p:nvSpPr>
          <p:cNvPr id="4" name="Text Placeholder 3"/>
          <p:cNvSpPr>
            <a:spLocks noGrp="1"/>
          </p:cNvSpPr>
          <p:nvPr>
            <p:ph type="body" sz="half" idx="2"/>
          </p:nvPr>
        </p:nvSpPr>
        <p:spPr>
          <a:xfrm>
            <a:off x="1712563" y="4943959"/>
            <a:ext cx="10182386" cy="1821051"/>
          </a:xfrm>
        </p:spPr>
        <p:txBody>
          <a:bodyPr>
            <a:normAutofit/>
          </a:bodyPr>
          <a:lstStyle/>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AlcoholDrinkers</a:t>
            </a:r>
            <a:r>
              <a:rPr lang="en-GB" sz="1600" dirty="0">
                <a:latin typeface="Times New Roman" panose="02020603050405020304" pitchFamily="18" charset="0"/>
                <a:cs typeface="Times New Roman" panose="02020603050405020304" pitchFamily="18" charset="0"/>
              </a:rPr>
              <a:t>: The impact of alcohol consumption on health.</a:t>
            </a:r>
          </a:p>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SmokerStatus</a:t>
            </a:r>
            <a:r>
              <a:rPr lang="en-GB" sz="1600" dirty="0">
                <a:latin typeface="Times New Roman" panose="02020603050405020304" pitchFamily="18" charset="0"/>
                <a:cs typeface="Times New Roman" panose="02020603050405020304" pitchFamily="18" charset="0"/>
              </a:rPr>
              <a:t>: Smoking status and its correlation with health conditions.</a:t>
            </a:r>
          </a:p>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PhysicalActivities</a:t>
            </a:r>
            <a:r>
              <a:rPr lang="en-GB" sz="1600" dirty="0">
                <a:latin typeface="Times New Roman" panose="02020603050405020304" pitchFamily="18" charset="0"/>
                <a:cs typeface="Times New Roman" panose="02020603050405020304" pitchFamily="18" charset="0"/>
              </a:rPr>
              <a:t>: The role of physical activity in maintaining health.</a:t>
            </a:r>
          </a:p>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HadDiabetes, HadCOPD, HadStroke</a:t>
            </a:r>
            <a:r>
              <a:rPr lang="en-GB" sz="1600" dirty="0">
                <a:latin typeface="Times New Roman" panose="02020603050405020304" pitchFamily="18" charset="0"/>
                <a:cs typeface="Times New Roman" panose="02020603050405020304" pitchFamily="18" charset="0"/>
              </a:rPr>
              <a:t>: Specific health conditions and their importance in the analysis.</a:t>
            </a:r>
          </a:p>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DifficultyWalking</a:t>
            </a:r>
            <a:r>
              <a:rPr lang="en-GB" sz="1600" dirty="0">
                <a:latin typeface="Times New Roman" panose="02020603050405020304" pitchFamily="18" charset="0"/>
                <a:cs typeface="Times New Roman" panose="02020603050405020304" pitchFamily="18" charset="0"/>
              </a:rPr>
              <a:t>: Mobility issues and their significance.</a:t>
            </a:r>
          </a:p>
        </p:txBody>
      </p:sp>
      <p:sp>
        <p:nvSpPr>
          <p:cNvPr id="5" name="TextBox 4"/>
          <p:cNvSpPr txBox="1"/>
          <p:nvPr/>
        </p:nvSpPr>
        <p:spPr>
          <a:xfrm>
            <a:off x="1751308" y="1185619"/>
            <a:ext cx="9792050" cy="3990814"/>
          </a:xfrm>
          <a:prstGeom prst="rect">
            <a:avLst/>
          </a:prstGeom>
          <a:noFill/>
        </p:spPr>
        <p:txBody>
          <a:bodyPr wrap="square" rtlCol="0">
            <a:spAutoFit/>
          </a:bodyPr>
          <a:lstStyle/>
          <a:p>
            <a:endParaRPr lang="en-IN" dirty="0"/>
          </a:p>
        </p:txBody>
      </p:sp>
      <p:pic>
        <p:nvPicPr>
          <p:cNvPr id="6" name="Picture 5">
            <a:extLst>
              <a:ext uri="{FF2B5EF4-FFF2-40B4-BE49-F238E27FC236}">
                <a16:creationId xmlns="" xmlns:a16="http://schemas.microsoft.com/office/drawing/2014/main" id="{911C50B4-E7E3-A3D9-5097-E2F83E4F3266}"/>
              </a:ext>
            </a:extLst>
          </p:cNvPr>
          <p:cNvPicPr>
            <a:picLocks noChangeAspect="1"/>
          </p:cNvPicPr>
          <p:nvPr/>
        </p:nvPicPr>
        <p:blipFill rotWithShape="1">
          <a:blip r:embed="rId2"/>
          <a:srcRect l="5640" t="1663" r="3917"/>
          <a:stretch/>
        </p:blipFill>
        <p:spPr>
          <a:xfrm>
            <a:off x="1751308" y="1026613"/>
            <a:ext cx="8454326" cy="3661624"/>
          </a:xfrm>
          <a:prstGeom prst="rect">
            <a:avLst/>
          </a:prstGeom>
        </p:spPr>
      </p:pic>
    </p:spTree>
    <p:extLst>
      <p:ext uri="{BB962C8B-B14F-4D97-AF65-F5344CB8AC3E}">
        <p14:creationId xmlns:p14="http://schemas.microsoft.com/office/powerpoint/2010/main" val="337164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6548" y="1061633"/>
            <a:ext cx="9484963" cy="504753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Further feature importance analysis on the new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model from SFS revealed that the features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Hadskincancer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DeaforHardofHearing</a:t>
            </a:r>
            <a:r>
              <a:rPr lang="en-US" sz="2400" dirty="0">
                <a:latin typeface="Times New Roman" panose="02020603050405020304" pitchFamily="18" charset="0"/>
                <a:cs typeface="Times New Roman" panose="02020603050405020304" pitchFamily="18" charset="0"/>
              </a:rPr>
              <a:t>' had zero </a:t>
            </a:r>
            <a:r>
              <a:rPr lang="en-US" sz="2400" dirty="0" err="1">
                <a:latin typeface="Times New Roman" panose="02020603050405020304" pitchFamily="18" charset="0"/>
                <a:cs typeface="Times New Roman" panose="02020603050405020304" pitchFamily="18" charset="0"/>
              </a:rPr>
              <a:t>importances</a:t>
            </a:r>
            <a:r>
              <a:rPr lang="en-US" sz="2400" dirty="0">
                <a:latin typeface="Times New Roman" panose="02020603050405020304" pitchFamily="18" charset="0"/>
                <a:cs typeface="Times New Roman" panose="02020603050405020304" pitchFamily="18" charset="0"/>
              </a:rPr>
              <a:t>. As a result, these features were dropped, and a new model was built on the remaining features. The updated model achieved a recall of 70% and an accuracy of 86%.</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noteworthy that dropping columns led to a reduction in both accuracy and recall, prompting the decision to retain the final set of 21 features for predictions. This suggests that, despite the initial insignificance of '</a:t>
            </a:r>
            <a:r>
              <a:rPr lang="en-US" sz="2400" dirty="0" err="1">
                <a:latin typeface="Times New Roman" panose="02020603050405020304" pitchFamily="18" charset="0"/>
                <a:cs typeface="Times New Roman" panose="02020603050405020304" pitchFamily="18" charset="0"/>
              </a:rPr>
              <a:t>Hadskincancer</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DeaforHardofHearing</a:t>
            </a:r>
            <a:r>
              <a:rPr lang="en-US" sz="2400" dirty="0">
                <a:latin typeface="Times New Roman" panose="02020603050405020304" pitchFamily="18" charset="0"/>
                <a:cs typeface="Times New Roman" panose="02020603050405020304" pitchFamily="18" charset="0"/>
              </a:rPr>
              <a:t>' in terms of feature importance, their inclusion contributes to the overall predictive performance of the model.</a:t>
            </a:r>
          </a:p>
          <a:p>
            <a:pPr algn="just"/>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5542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6068" y="844658"/>
            <a:ext cx="10112644" cy="595547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Final Best Model:     </a:t>
            </a:r>
            <a:endParaRPr lang="en-US" sz="2400" b="1" dirty="0">
              <a:highlight>
                <a:srgbClr val="FFFF00"/>
              </a:highligh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trying various models, the best-performing model we obtained was the full </a:t>
            </a:r>
            <a:r>
              <a:rPr lang="en-US" sz="2400" b="1" dirty="0" err="1">
                <a:latin typeface="Times New Roman" panose="02020603050405020304" pitchFamily="18" charset="0"/>
                <a:cs typeface="Times New Roman" panose="02020603050405020304" pitchFamily="18" charset="0"/>
              </a:rPr>
              <a:t>XGBoost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model, achieving an </a:t>
            </a:r>
            <a:r>
              <a:rPr lang="en-US" sz="2400" b="1" dirty="0">
                <a:latin typeface="Times New Roman" panose="02020603050405020304" pitchFamily="18" charset="0"/>
                <a:cs typeface="Times New Roman" panose="02020603050405020304" pitchFamily="18" charset="0"/>
              </a:rPr>
              <a:t>accuracy of 0.85 </a:t>
            </a:r>
            <a:r>
              <a:rPr lang="en-US" sz="2400" dirty="0">
                <a:latin typeface="Times New Roman" panose="02020603050405020304" pitchFamily="18" charset="0"/>
                <a:cs typeface="Times New Roman" panose="02020603050405020304" pitchFamily="18" charset="0"/>
              </a:rPr>
              <a:t>on the test dataset and an accuracy of  0.88 on train dataset.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Similarly, the </a:t>
            </a:r>
            <a:r>
              <a:rPr lang="en-US" sz="2400" b="1" dirty="0">
                <a:latin typeface="Times New Roman" panose="02020603050405020304" pitchFamily="18" charset="0"/>
                <a:cs typeface="Times New Roman" panose="02020603050405020304" pitchFamily="18" charset="0"/>
              </a:rPr>
              <a:t>recall</a:t>
            </a:r>
            <a:r>
              <a:rPr lang="en-US" sz="2400" dirty="0">
                <a:latin typeface="Times New Roman" panose="02020603050405020304" pitchFamily="18" charset="0"/>
                <a:cs typeface="Times New Roman" panose="02020603050405020304" pitchFamily="18" charset="0"/>
              </a:rPr>
              <a:t> for positive cases improved significantly to </a:t>
            </a:r>
            <a:r>
              <a:rPr lang="en-US" sz="2400" b="1" dirty="0">
                <a:latin typeface="Times New Roman" panose="02020603050405020304" pitchFamily="18" charset="0"/>
                <a:cs typeface="Times New Roman" panose="02020603050405020304" pitchFamily="18" charset="0"/>
              </a:rPr>
              <a:t>0.71 </a:t>
            </a:r>
            <a:r>
              <a:rPr lang="en-US" sz="2400" dirty="0">
                <a:latin typeface="Times New Roman" panose="02020603050405020304" pitchFamily="18" charset="0"/>
                <a:cs typeface="Times New Roman" panose="02020603050405020304" pitchFamily="18" charset="0"/>
              </a:rPr>
              <a:t>on test, indicating better detection of actual positive cases. dataset and 0.94 on train dataset</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a:t>
            </a:r>
            <a:r>
              <a:rPr lang="en-US" sz="2400" b="1" dirty="0">
                <a:latin typeface="Times New Roman" panose="02020603050405020304" pitchFamily="18" charset="0"/>
                <a:cs typeface="Times New Roman" panose="02020603050405020304" pitchFamily="18" charset="0"/>
              </a:rPr>
              <a:t>AUC score </a:t>
            </a:r>
            <a:r>
              <a:rPr lang="en-US" sz="2400" dirty="0">
                <a:latin typeface="Times New Roman" panose="02020603050405020304" pitchFamily="18" charset="0"/>
                <a:cs typeface="Times New Roman" panose="02020603050405020304" pitchFamily="18" charset="0"/>
              </a:rPr>
              <a:t>reached an impressive value of </a:t>
            </a:r>
            <a:r>
              <a:rPr lang="en-US" sz="2400" b="1" dirty="0">
                <a:latin typeface="Times New Roman" panose="02020603050405020304" pitchFamily="18" charset="0"/>
                <a:cs typeface="Times New Roman" panose="02020603050405020304" pitchFamily="18" charset="0"/>
              </a:rPr>
              <a:t>0.8757</a:t>
            </a:r>
            <a:r>
              <a:rPr lang="en-US" sz="2400" dirty="0">
                <a:latin typeface="Times New Roman" panose="02020603050405020304" pitchFamily="18" charset="0"/>
                <a:cs typeface="Times New Roman" panose="02020603050405020304" pitchFamily="18" charset="0"/>
              </a:rPr>
              <a:t>, indicating superior discrimination between positive and negative cases in the test dataset.</a:t>
            </a:r>
          </a:p>
          <a:p>
            <a:pPr marL="457200" indent="-457200" algn="just">
              <a:lnSpc>
                <a:spcPct val="150000"/>
              </a:lnSpc>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469758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3817" y="991892"/>
            <a:ext cx="10081647" cy="637097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applying sequential feature selection, the “</a:t>
            </a:r>
            <a:r>
              <a:rPr lang="en-US" sz="2400" b="1" dirty="0">
                <a:latin typeface="Times New Roman" panose="02020603050405020304" pitchFamily="18" charset="0"/>
                <a:cs typeface="Times New Roman" panose="02020603050405020304" pitchFamily="18" charset="0"/>
              </a:rPr>
              <a:t>Gaussian Naive Bayes” </a:t>
            </a:r>
            <a:r>
              <a:rPr lang="en-US" sz="2400" dirty="0">
                <a:latin typeface="Times New Roman" panose="02020603050405020304" pitchFamily="18" charset="0"/>
                <a:cs typeface="Times New Roman" panose="02020603050405020304" pitchFamily="18" charset="0"/>
              </a:rPr>
              <a:t>model emerged as the top-performing model, achieving an </a:t>
            </a:r>
            <a:r>
              <a:rPr lang="en-US" sz="2400" b="1" dirty="0">
                <a:latin typeface="Times New Roman" panose="02020603050405020304" pitchFamily="18" charset="0"/>
                <a:cs typeface="Times New Roman" panose="02020603050405020304" pitchFamily="18" charset="0"/>
              </a:rPr>
              <a:t>accuracy of 0.83 </a:t>
            </a:r>
            <a:r>
              <a:rPr lang="en-US" sz="2400" dirty="0">
                <a:latin typeface="Times New Roman" panose="02020603050405020304" pitchFamily="18" charset="0"/>
                <a:cs typeface="Times New Roman" panose="02020603050405020304" pitchFamily="18" charset="0"/>
              </a:rPr>
              <a:t>on the test dataset and an accuracy of  0.81 on train dataset.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Similarly, the </a:t>
            </a:r>
            <a:r>
              <a:rPr lang="en-US" sz="2400" b="1" dirty="0">
                <a:latin typeface="Times New Roman" panose="02020603050405020304" pitchFamily="18" charset="0"/>
                <a:cs typeface="Times New Roman" panose="02020603050405020304" pitchFamily="18" charset="0"/>
              </a:rPr>
              <a:t>recall</a:t>
            </a:r>
            <a:r>
              <a:rPr lang="en-US" sz="2400" dirty="0">
                <a:latin typeface="Times New Roman" panose="02020603050405020304" pitchFamily="18" charset="0"/>
                <a:cs typeface="Times New Roman" panose="02020603050405020304" pitchFamily="18" charset="0"/>
              </a:rPr>
              <a:t> for positive cases improved significantly to </a:t>
            </a:r>
            <a:r>
              <a:rPr lang="en-US" sz="2400" b="1" dirty="0">
                <a:latin typeface="Times New Roman" panose="02020603050405020304" pitchFamily="18" charset="0"/>
                <a:cs typeface="Times New Roman" panose="02020603050405020304" pitchFamily="18" charset="0"/>
              </a:rPr>
              <a:t>0.73  on test </a:t>
            </a:r>
            <a:r>
              <a:rPr lang="en-US" sz="2400" dirty="0">
                <a:latin typeface="Times New Roman" panose="02020603050405020304" pitchFamily="18" charset="0"/>
                <a:cs typeface="Times New Roman" panose="02020603050405020304" pitchFamily="18" charset="0"/>
              </a:rPr>
              <a:t>and 0.74 on train dataset. These results suggest an improved capability of the model to identify actual positive cases, reducing the chances of false negatives.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AUC score </a:t>
            </a:r>
            <a:r>
              <a:rPr lang="en-US" sz="2400" dirty="0">
                <a:latin typeface="Times New Roman" panose="02020603050405020304" pitchFamily="18" charset="0"/>
                <a:cs typeface="Times New Roman" panose="02020603050405020304" pitchFamily="18" charset="0"/>
              </a:rPr>
              <a:t>reached an impressive value of </a:t>
            </a:r>
            <a:r>
              <a:rPr lang="en-US" sz="2400" b="1" dirty="0">
                <a:latin typeface="Times New Roman" panose="02020603050405020304" pitchFamily="18" charset="0"/>
                <a:cs typeface="Times New Roman" panose="02020603050405020304" pitchFamily="18" charset="0"/>
              </a:rPr>
              <a:t>0.8675</a:t>
            </a:r>
            <a:r>
              <a:rPr lang="en-US" sz="2400" dirty="0">
                <a:latin typeface="Times New Roman" panose="02020603050405020304" pitchFamily="18" charset="0"/>
                <a:cs typeface="Times New Roman" panose="02020603050405020304" pitchFamily="18" charset="0"/>
              </a:rPr>
              <a:t>, indicating superior discrimination between positive and negative cases in the test dataset, underlining its effectiveness in making accurate predictions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163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646751"/>
          </a:xfrm>
        </p:spPr>
        <p:txBody>
          <a:bodyPr/>
          <a:lstStyle/>
          <a:p>
            <a:pPr>
              <a:lnSpc>
                <a:spcPct val="90000"/>
              </a:lnSpc>
              <a:spcAft>
                <a:spcPts val="600"/>
              </a:spcAft>
            </a:pPr>
            <a:r>
              <a:rPr lang="en-US" b="1" dirty="0" smtClean="0">
                <a:solidFill>
                  <a:schemeClr val="tx1"/>
                </a:solidFill>
                <a:latin typeface="Times New Roman" panose="02020603050405020304" pitchFamily="18" charset="0"/>
                <a:cs typeface="Times New Roman" panose="02020603050405020304" pitchFamily="18" charset="0"/>
              </a:rPr>
              <a:t>      Summary </a:t>
            </a:r>
            <a:r>
              <a:rPr lang="en-US" b="1" dirty="0">
                <a:solidFill>
                  <a:schemeClr val="tx1"/>
                </a:solidFill>
                <a:latin typeface="Times New Roman" panose="02020603050405020304" pitchFamily="18" charset="0"/>
                <a:cs typeface="Times New Roman" panose="02020603050405020304" pitchFamily="18" charset="0"/>
              </a:rPr>
              <a:t>Table for Model Performance</a:t>
            </a:r>
          </a:p>
        </p:txBody>
      </p:sp>
      <p:pic>
        <p:nvPicPr>
          <p:cNvPr id="4" name="Content Placeholder 3" descr="A table with numbers and letters&#10;&#10;Description automatically generated">
            <a:extLst>
              <a:ext uri="{FF2B5EF4-FFF2-40B4-BE49-F238E27FC236}">
                <a16:creationId xmlns="" xmlns:a16="http://schemas.microsoft.com/office/drawing/2014/main" id="{E7C2E0D0-07DE-680A-56B1-9F61A5197A5F}"/>
              </a:ext>
            </a:extLst>
          </p:cNvPr>
          <p:cNvPicPr>
            <a:picLocks noGrp="1" noChangeAspect="1"/>
          </p:cNvPicPr>
          <p:nvPr>
            <p:ph idx="1"/>
          </p:nvPr>
        </p:nvPicPr>
        <p:blipFill>
          <a:blip r:embed="rId2"/>
          <a:stretch>
            <a:fillRect/>
          </a:stretch>
        </p:blipFill>
        <p:spPr>
          <a:xfrm>
            <a:off x="1534332" y="1503336"/>
            <a:ext cx="9970281" cy="4579749"/>
          </a:xfrm>
          <a:prstGeom prst="rect">
            <a:avLst/>
          </a:prstGeom>
        </p:spPr>
      </p:pic>
    </p:spTree>
    <p:extLst>
      <p:ext uri="{BB962C8B-B14F-4D97-AF65-F5344CB8AC3E}">
        <p14:creationId xmlns:p14="http://schemas.microsoft.com/office/powerpoint/2010/main" val="494937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8456" y="135172"/>
            <a:ext cx="10392354" cy="8808565"/>
          </a:xfrm>
          <a:prstGeom prst="rect">
            <a:avLst/>
          </a:prstGeom>
          <a:noFill/>
        </p:spPr>
        <p:txBody>
          <a:bodyPr wrap="square" rtlCol="0">
            <a:spAutoFit/>
          </a:bodyPr>
          <a:lstStyle/>
          <a:p>
            <a:pPr>
              <a:lnSpc>
                <a:spcPct val="120000"/>
              </a:lnSpc>
            </a:pPr>
            <a:r>
              <a:rPr lang="en-IN" sz="3200" b="1" dirty="0">
                <a:ea typeface="Times New Roman" panose="02020603050405020304" pitchFamily="18" charset="0"/>
              </a:rPr>
              <a:t>Background Research</a:t>
            </a:r>
          </a:p>
          <a:p>
            <a:pPr algn="just">
              <a:lnSpc>
                <a:spcPct val="120000"/>
              </a:lnSpc>
            </a:pP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There is a growing need to identify and address critical risk factors associated with heart attack. </a:t>
            </a:r>
          </a:p>
          <a:p>
            <a:pPr algn="just">
              <a:lnSpc>
                <a:spcPct val="120000"/>
              </a:lnSpc>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Bef>
                <a:spcPts val="0"/>
              </a:spcBef>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Global Statistics</a:t>
            </a:r>
          </a:p>
          <a:p>
            <a:pPr marL="914400" lvl="1" indent="-457200" algn="just">
              <a:lnSpc>
                <a:spcPct val="120000"/>
              </a:lnSpc>
              <a:spcBef>
                <a:spcPts val="0"/>
              </a:spcBef>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World Heart Federation (WHF) </a:t>
            </a:r>
          </a:p>
          <a:p>
            <a:pPr lvl="1" algn="just">
              <a:lnSpc>
                <a:spcPct val="12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 Deaths from cardiovascular disease surged 60% globally over the last 30 years</a:t>
            </a:r>
          </a:p>
          <a:p>
            <a:pPr lvl="1" algn="just">
              <a:lnSpc>
                <a:spcPct val="12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  Every 34 seconds a person dies because of a cardiac disease.</a:t>
            </a:r>
          </a:p>
          <a:p>
            <a:pPr lvl="1" algn="just">
              <a:lnSpc>
                <a:spcPct val="120000"/>
              </a:lnSpc>
              <a:spcBef>
                <a:spcPts val="0"/>
              </a:spcBef>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2.       In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2022, heart attack cases in India witnessed a concerning increase of 12.5%.</a:t>
            </a:r>
          </a:p>
          <a:p>
            <a:pPr marL="857250" lvl="2" indent="0" algn="just">
              <a:lnSpc>
                <a:spcPct val="120000"/>
              </a:lnSpc>
              <a:spcBef>
                <a:spcPts val="0"/>
              </a:spcBef>
              <a:buNone/>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514350" indent="-457200" algn="just">
              <a:lnSpc>
                <a:spcPct val="120000"/>
              </a:lnSpc>
              <a:spcBef>
                <a:spcPts val="0"/>
              </a:spcBef>
            </a:pPr>
            <a:r>
              <a:rPr lang="en-US" sz="1600" b="1" dirty="0">
                <a:latin typeface="Times New Roman" panose="02020603050405020304" pitchFamily="18" charset="0"/>
                <a:cs typeface="Times New Roman" panose="02020603050405020304" pitchFamily="18" charset="0"/>
              </a:rPr>
              <a:t>Importance of project</a:t>
            </a:r>
          </a:p>
          <a:p>
            <a:pPr marL="914400" lvl="1" indent="-457200" algn="just">
              <a:lnSpc>
                <a:spcPct val="12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Commercial Value:</a:t>
            </a:r>
          </a:p>
          <a:p>
            <a:pPr marL="1314450" lvl="2" indent="-457200" algn="just">
              <a:lnSpc>
                <a:spcPct val="120000"/>
              </a:lnSpc>
              <a:spcBef>
                <a:spcPts val="0"/>
              </a:spcBef>
            </a:pPr>
            <a:r>
              <a:rPr lang="en-US" sz="1600" dirty="0">
                <a:latin typeface="Times New Roman" panose="02020603050405020304" pitchFamily="18" charset="0"/>
                <a:cs typeface="Times New Roman" panose="02020603050405020304" pitchFamily="18" charset="0"/>
              </a:rPr>
              <a:t>Healthcare Providers, Insurers, And Pharmaceutical Companies </a:t>
            </a:r>
          </a:p>
          <a:p>
            <a:pPr marL="914400" lvl="1" indent="-457200" algn="just">
              <a:lnSpc>
                <a:spcPct val="12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Academic Value</a:t>
            </a:r>
          </a:p>
          <a:p>
            <a:pPr marL="1314450" lvl="2" indent="-457200" algn="just">
              <a:lnSpc>
                <a:spcPct val="120000"/>
              </a:lnSpc>
              <a:spcBef>
                <a:spcPts val="0"/>
              </a:spcBef>
            </a:pPr>
            <a:r>
              <a:rPr lang="en-US" sz="1600" dirty="0">
                <a:latin typeface="Times New Roman" panose="02020603050405020304" pitchFamily="18" charset="0"/>
                <a:cs typeface="Times New Roman" panose="02020603050405020304" pitchFamily="18" charset="0"/>
              </a:rPr>
              <a:t>Research</a:t>
            </a:r>
          </a:p>
          <a:p>
            <a:pPr marL="914400" lvl="1" indent="-457200" algn="just">
              <a:lnSpc>
                <a:spcPct val="12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Public Health Impact </a:t>
            </a:r>
          </a:p>
          <a:p>
            <a:pPr marL="1314450" lvl="2" indent="-457200" algn="just">
              <a:lnSpc>
                <a:spcPct val="120000"/>
              </a:lnSpc>
              <a:spcBef>
                <a:spcPts val="0"/>
              </a:spcBef>
            </a:pPr>
            <a:r>
              <a:rPr lang="en-US" sz="1600" dirty="0">
                <a:latin typeface="Times New Roman" panose="02020603050405020304" pitchFamily="18" charset="0"/>
                <a:cs typeface="Times New Roman" panose="02020603050405020304" pitchFamily="18" charset="0"/>
              </a:rPr>
              <a:t>A Leading Cause of Mortality ,Early Intervention </a:t>
            </a:r>
          </a:p>
          <a:p>
            <a:pPr marL="914400" lvl="1" indent="-457200" algn="just">
              <a:lnSpc>
                <a:spcPct val="12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Cost Reduction</a:t>
            </a:r>
          </a:p>
          <a:p>
            <a:pPr marL="1314450" lvl="2" indent="-457200" algn="just">
              <a:lnSpc>
                <a:spcPct val="120000"/>
              </a:lnSpc>
              <a:spcBef>
                <a:spcPts val="0"/>
              </a:spcBef>
            </a:pPr>
            <a:r>
              <a:rPr lang="en-US" sz="1600" dirty="0">
                <a:latin typeface="Times New Roman" panose="02020603050405020304" pitchFamily="18" charset="0"/>
                <a:cs typeface="Times New Roman" panose="02020603050405020304" pitchFamily="18" charset="0"/>
              </a:rPr>
              <a:t>Identifying At-risk Individuals Early </a:t>
            </a:r>
          </a:p>
          <a:p>
            <a:pPr marL="914400" lvl="1" indent="-457200" algn="just">
              <a:lnSpc>
                <a:spcPct val="12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Patient Empowerment</a:t>
            </a:r>
          </a:p>
          <a:p>
            <a:pPr marL="1314450" lvl="2" indent="-457200" algn="just">
              <a:lnSpc>
                <a:spcPct val="120000"/>
              </a:lnSpc>
              <a:spcBef>
                <a:spcPts val="0"/>
              </a:spcBef>
            </a:pPr>
            <a:r>
              <a:rPr lang="en-US" sz="1600" dirty="0">
                <a:latin typeface="Times New Roman" panose="02020603050405020304" pitchFamily="18" charset="0"/>
                <a:cs typeface="Times New Roman" panose="02020603050405020304" pitchFamily="18" charset="0"/>
              </a:rPr>
              <a:t>Preventive Measures.</a:t>
            </a:r>
          </a:p>
          <a:p>
            <a:pPr marL="514350" indent="-457200">
              <a:lnSpc>
                <a:spcPct val="120000"/>
              </a:lnSpc>
              <a:buFont typeface="+mj-lt"/>
              <a:buAutoNum type="arabicPeriod"/>
            </a:pPr>
            <a:endParaRPr lang="en-US" sz="2400" dirty="0">
              <a:ea typeface="Times New Roman" panose="02020603050405020304" pitchFamily="18" charset="0"/>
            </a:endParaRPr>
          </a:p>
          <a:p>
            <a:pPr marL="857250" lvl="2" indent="0">
              <a:lnSpc>
                <a:spcPct val="120000"/>
              </a:lnSpc>
              <a:buNone/>
            </a:pPr>
            <a:endParaRPr lang="en-US" sz="1600" dirty="0">
              <a:solidFill>
                <a:schemeClr val="accent1"/>
              </a:solidFill>
              <a:ea typeface="Times New Roman" panose="02020603050405020304" pitchFamily="18" charset="0"/>
            </a:endParaRPr>
          </a:p>
          <a:p>
            <a:pPr marL="1314450" lvl="2" indent="-457200"/>
            <a:endParaRPr lang="en-US" dirty="0">
              <a:solidFill>
                <a:schemeClr val="accent1"/>
              </a:solidFill>
            </a:endParaRPr>
          </a:p>
          <a:p>
            <a:pPr marL="1371600" lvl="2" indent="-457200"/>
            <a:endParaRPr lang="en-US" dirty="0">
              <a:solidFill>
                <a:schemeClr val="accent1"/>
              </a:solidFill>
            </a:endParaRPr>
          </a:p>
          <a:p>
            <a:pPr lvl="1"/>
            <a:endParaRPr lang="en-IN" sz="2400" dirty="0">
              <a:solidFill>
                <a:schemeClr val="accent1"/>
              </a:solidFill>
            </a:endParaRPr>
          </a:p>
          <a:p>
            <a:endParaRPr lang="en-US" dirty="0">
              <a:solidFill>
                <a:schemeClr val="accent1"/>
              </a:solidFill>
            </a:endParaRPr>
          </a:p>
          <a:p>
            <a:endParaRPr lang="en-IN" dirty="0"/>
          </a:p>
        </p:txBody>
      </p:sp>
    </p:spTree>
    <p:extLst>
      <p:ext uri="{BB962C8B-B14F-4D97-AF65-F5344CB8AC3E}">
        <p14:creationId xmlns:p14="http://schemas.microsoft.com/office/powerpoint/2010/main" val="2426481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624110"/>
            <a:ext cx="9218612" cy="530514"/>
          </a:xfrm>
        </p:spPr>
        <p:txBody>
          <a:bodyPr>
            <a:noAutofit/>
          </a:bodyPr>
          <a:lstStyle/>
          <a:p>
            <a:r>
              <a:rPr lang="en-US" b="1" dirty="0" smtClean="0">
                <a:solidFill>
                  <a:schemeClr val="tx1"/>
                </a:solidFill>
                <a:latin typeface="Times New Roman" panose="02020603050405020304" pitchFamily="18" charset="0"/>
                <a:cs typeface="Times New Roman" panose="02020603050405020304" pitchFamily="18" charset="0"/>
              </a:rPr>
              <a:t>                            ROC </a:t>
            </a:r>
            <a:r>
              <a:rPr lang="en-US" b="1" dirty="0">
                <a:solidFill>
                  <a:schemeClr val="tx1"/>
                </a:solidFill>
                <a:latin typeface="Times New Roman" panose="02020603050405020304" pitchFamily="18" charset="0"/>
                <a:cs typeface="Times New Roman" panose="02020603050405020304" pitchFamily="18" charset="0"/>
              </a:rPr>
              <a:t>PLOT</a:t>
            </a:r>
            <a:endParaRPr lang="en-IN" dirty="0">
              <a:solidFill>
                <a:schemeClr val="tx1"/>
              </a:solidFill>
            </a:endParaRPr>
          </a:p>
        </p:txBody>
      </p:sp>
      <p:sp>
        <p:nvSpPr>
          <p:cNvPr id="3" name="Content Placeholder 2"/>
          <p:cNvSpPr>
            <a:spLocks noGrp="1"/>
          </p:cNvSpPr>
          <p:nvPr>
            <p:ph idx="1"/>
          </p:nvPr>
        </p:nvSpPr>
        <p:spPr>
          <a:xfrm>
            <a:off x="1681566" y="1425844"/>
            <a:ext cx="10337370" cy="4601615"/>
          </a:xfrm>
        </p:spPr>
        <p:txBody>
          <a:bodyPr>
            <a:noAutofit/>
          </a:bodyPr>
          <a:lstStyle/>
          <a:p>
            <a:r>
              <a:rPr lang="en-US" b="1" dirty="0">
                <a:solidFill>
                  <a:srgbClr val="0D0D0D"/>
                </a:solidFill>
                <a:latin typeface="Times New Roman" panose="02020603050405020304" pitchFamily="18" charset="0"/>
                <a:cs typeface="Times New Roman" panose="02020603050405020304" pitchFamily="18" charset="0"/>
              </a:rPr>
              <a:t>Let us look at ROC plot  </a:t>
            </a:r>
          </a:p>
          <a:p>
            <a:r>
              <a:rPr lang="en-US" b="1" dirty="0">
                <a:solidFill>
                  <a:srgbClr val="0D0D0D"/>
                </a:solidFill>
                <a:latin typeface="Times New Roman" panose="02020603050405020304" pitchFamily="18" charset="0"/>
                <a:cs typeface="Times New Roman" panose="02020603050405020304" pitchFamily="18" charset="0"/>
              </a:rPr>
              <a:t>Interpretation</a:t>
            </a:r>
            <a:r>
              <a:rPr lang="en-US" dirty="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Models with higher AUC values generally have better performance in terms of classification.</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Models with AUC values closer to 1.0 demonstrate better separation between classes.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And Models with AUC values closer to 0.5 suggest poor discrimination ability and might perform similarly to random guessing.</a:t>
            </a:r>
          </a:p>
          <a:p>
            <a:r>
              <a:rPr lang="en-US" b="1" dirty="0">
                <a:solidFill>
                  <a:srgbClr val="0D0D0D"/>
                </a:solidFill>
                <a:latin typeface="Times New Roman" panose="02020603050405020304" pitchFamily="18" charset="0"/>
                <a:cs typeface="Times New Roman" panose="02020603050405020304" pitchFamily="18" charset="0"/>
              </a:rPr>
              <a:t>Comparative Analysis</a:t>
            </a:r>
            <a:r>
              <a:rPr lang="en-US" dirty="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For instance, the “</a:t>
            </a:r>
            <a:r>
              <a:rPr lang="en-US" dirty="0" err="1">
                <a:solidFill>
                  <a:srgbClr val="0D0D0D"/>
                </a:solidFill>
                <a:latin typeface="Times New Roman" panose="02020603050405020304" pitchFamily="18" charset="0"/>
                <a:cs typeface="Times New Roman" panose="02020603050405020304" pitchFamily="18" charset="0"/>
              </a:rPr>
              <a:t>Logit_full</a:t>
            </a:r>
            <a:r>
              <a:rPr lang="en-US" dirty="0">
                <a:solidFill>
                  <a:srgbClr val="0D0D0D"/>
                </a:solidFill>
                <a:latin typeface="Times New Roman" panose="02020603050405020304" pitchFamily="18" charset="0"/>
                <a:cs typeface="Times New Roman" panose="02020603050405020304" pitchFamily="18" charset="0"/>
              </a:rPr>
              <a:t>" model has the highest AUC scores among all models, indicating excellent discrimination ability both on the training and testing sets.</a:t>
            </a:r>
          </a:p>
          <a:p>
            <a:pPr lvl="1"/>
            <a:r>
              <a:rPr lang="en-US" sz="1800" dirty="0">
                <a:solidFill>
                  <a:srgbClr val="0D0D0D"/>
                </a:solidFill>
                <a:latin typeface="Times New Roman" panose="02020603050405020304" pitchFamily="18" charset="0"/>
                <a:cs typeface="Times New Roman" panose="02020603050405020304" pitchFamily="18" charset="0"/>
              </a:rPr>
              <a:t>We cannot use </a:t>
            </a:r>
            <a:r>
              <a:rPr lang="en-US" sz="1800" dirty="0" err="1">
                <a:solidFill>
                  <a:srgbClr val="0D0D0D"/>
                </a:solidFill>
                <a:latin typeface="Times New Roman" panose="02020603050405020304" pitchFamily="18" charset="0"/>
                <a:cs typeface="Times New Roman" panose="02020603050405020304" pitchFamily="18" charset="0"/>
              </a:rPr>
              <a:t>Logit</a:t>
            </a:r>
            <a:r>
              <a:rPr lang="en-US" sz="1800" dirty="0">
                <a:solidFill>
                  <a:srgbClr val="0D0D0D"/>
                </a:solidFill>
                <a:latin typeface="Times New Roman" panose="02020603050405020304" pitchFamily="18" charset="0"/>
                <a:cs typeface="Times New Roman" panose="02020603050405020304" pitchFamily="18" charset="0"/>
              </a:rPr>
              <a:t> though initial performance good- </a:t>
            </a:r>
            <a:r>
              <a:rPr lang="en-US" sz="1800" dirty="0" err="1">
                <a:solidFill>
                  <a:srgbClr val="0D0D0D"/>
                </a:solidFill>
                <a:latin typeface="Times New Roman" panose="02020603050405020304" pitchFamily="18" charset="0"/>
                <a:cs typeface="Times New Roman" panose="02020603050405020304" pitchFamily="18" charset="0"/>
              </a:rPr>
              <a:t>bcoz</a:t>
            </a:r>
            <a:r>
              <a:rPr lang="en-US" sz="1800" dirty="0">
                <a:solidFill>
                  <a:srgbClr val="0D0D0D"/>
                </a:solidFill>
                <a:latin typeface="Times New Roman" panose="02020603050405020304" pitchFamily="18" charset="0"/>
                <a:cs typeface="Times New Roman" panose="02020603050405020304" pitchFamily="18" charset="0"/>
              </a:rPr>
              <a:t> there are strongly influencing outliers, pseudo R2 is low 0.3 something</a:t>
            </a:r>
          </a:p>
          <a:p>
            <a:pPr lvl="1"/>
            <a:r>
              <a:rPr lang="en-US" sz="1800" dirty="0">
                <a:solidFill>
                  <a:srgbClr val="0D0D0D"/>
                </a:solidFill>
                <a:latin typeface="Times New Roman" panose="02020603050405020304" pitchFamily="18" charset="0"/>
                <a:cs typeface="Times New Roman" panose="02020603050405020304" pitchFamily="18" charset="0"/>
              </a:rPr>
              <a:t>	A value of 0.3 indicates a moderate level of explanatory power, meaning that the independent variables in the model collectively explain around 30% of the variability in the dependent variable</a:t>
            </a:r>
            <a:r>
              <a:rPr lang="en-US" sz="1800" dirty="0" smtClean="0">
                <a:solidFill>
                  <a:srgbClr val="0D0D0D"/>
                </a:solidFill>
                <a:latin typeface="Times New Roman" panose="02020603050405020304" pitchFamily="18" charset="0"/>
                <a:cs typeface="Times New Roman" panose="02020603050405020304" pitchFamily="18" charset="0"/>
              </a:rPr>
              <a:t>.</a:t>
            </a:r>
            <a:endParaRPr lang="en-US" sz="18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66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5844" y="550190"/>
            <a:ext cx="10352868" cy="6740307"/>
          </a:xfrm>
          <a:prstGeom prst="rect">
            <a:avLst/>
          </a:prstGeom>
          <a:noFill/>
        </p:spPr>
        <p:txBody>
          <a:bodyPr wrap="square" rtlCol="0">
            <a:spAutoFit/>
          </a:bodyPr>
          <a:lstStyle/>
          <a:p>
            <a:pPr lvl="1"/>
            <a:r>
              <a:rPr lang="en-US" dirty="0">
                <a:solidFill>
                  <a:srgbClr val="0D0D0D"/>
                </a:solidFill>
                <a:latin typeface="Times New Roman" panose="02020603050405020304" pitchFamily="18" charset="0"/>
                <a:cs typeface="Times New Roman" panose="02020603050405020304" pitchFamily="18" charset="0"/>
              </a:rPr>
              <a:t>Also </a:t>
            </a:r>
            <a:r>
              <a:rPr lang="en-US" dirty="0" err="1">
                <a:solidFill>
                  <a:srgbClr val="0D0D0D"/>
                </a:solidFill>
                <a:latin typeface="Times New Roman" panose="02020603050405020304" pitchFamily="18" charset="0"/>
                <a:cs typeface="Times New Roman" panose="02020603050405020304" pitchFamily="18" charset="0"/>
              </a:rPr>
              <a:t>NB_best_features</a:t>
            </a:r>
            <a:r>
              <a:rPr lang="en-US" dirty="0">
                <a:solidFill>
                  <a:srgbClr val="0D0D0D"/>
                </a:solidFill>
                <a:latin typeface="Times New Roman" panose="02020603050405020304" pitchFamily="18" charset="0"/>
                <a:cs typeface="Times New Roman" panose="02020603050405020304" pitchFamily="18" charset="0"/>
              </a:rPr>
              <a:t> shows best roc best assumptions are not met</a:t>
            </a:r>
          </a:p>
          <a:p>
            <a:pPr lvl="1"/>
            <a:endParaRPr lang="en-US" dirty="0">
              <a:solidFill>
                <a:srgbClr val="0D0D0D"/>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solidFill>
                  <a:srgbClr val="1E1928"/>
                </a:solidFill>
                <a:latin typeface="Times New Roman" panose="02020603050405020304" pitchFamily="18" charset="0"/>
                <a:cs typeface="Times New Roman" panose="02020603050405020304" pitchFamily="18" charset="0"/>
              </a:rPr>
              <a:t>Conditional independence: All variable values are conditionally independent, given the target classification. This assumption reduces the complexity of calculations.</a:t>
            </a:r>
          </a:p>
          <a:p>
            <a:pPr lvl="1">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Conversely</a:t>
            </a:r>
            <a:r>
              <a:rPr lang="en-US" dirty="0">
                <a:solidFill>
                  <a:srgbClr val="0D0D0D"/>
                </a:solidFill>
                <a:latin typeface="Times New Roman" panose="02020603050405020304" pitchFamily="18" charset="0"/>
                <a:cs typeface="Times New Roman" panose="02020603050405020304" pitchFamily="18" charset="0"/>
              </a:rPr>
              <a:t>, the “</a:t>
            </a:r>
            <a:r>
              <a:rPr lang="en-US" dirty="0" err="1">
                <a:solidFill>
                  <a:srgbClr val="0D0D0D"/>
                </a:solidFill>
                <a:latin typeface="Times New Roman" panose="02020603050405020304" pitchFamily="18" charset="0"/>
                <a:cs typeface="Times New Roman" panose="02020603050405020304" pitchFamily="18" charset="0"/>
              </a:rPr>
              <a:t>dt_full</a:t>
            </a:r>
            <a:r>
              <a:rPr lang="en-US" dirty="0">
                <a:solidFill>
                  <a:srgbClr val="0D0D0D"/>
                </a:solidFill>
                <a:latin typeface="Times New Roman" panose="02020603050405020304" pitchFamily="18" charset="0"/>
                <a:cs typeface="Times New Roman" panose="02020603050405020304" pitchFamily="18" charset="0"/>
              </a:rPr>
              <a:t>" model shows relatively lower AUC scores, implying weaker discrimination performance compared to other </a:t>
            </a:r>
            <a:r>
              <a:rPr lang="en-US" dirty="0" smtClean="0">
                <a:solidFill>
                  <a:srgbClr val="0D0D0D"/>
                </a:solidFill>
                <a:latin typeface="Times New Roman" panose="02020603050405020304" pitchFamily="18" charset="0"/>
                <a:cs typeface="Times New Roman" panose="02020603050405020304" pitchFamily="18" charset="0"/>
              </a:rPr>
              <a:t>models.</a:t>
            </a:r>
          </a:p>
          <a:p>
            <a:pPr lvl="1">
              <a:buFont typeface="Arial" panose="020B0604020202020204" pitchFamily="34" charset="0"/>
              <a:buChar char="•"/>
            </a:pPr>
            <a:r>
              <a:rPr lang="en-US" dirty="0" err="1" smtClean="0">
                <a:solidFill>
                  <a:srgbClr val="0D0D0D"/>
                </a:solidFill>
                <a:latin typeface="Times New Roman" panose="02020603050405020304" pitchFamily="18" charset="0"/>
                <a:cs typeface="Times New Roman" panose="02020603050405020304" pitchFamily="18" charset="0"/>
              </a:rPr>
              <a:t>Nb</a:t>
            </a: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model and </a:t>
            </a:r>
            <a:r>
              <a:rPr lang="en-US" dirty="0" err="1">
                <a:solidFill>
                  <a:srgbClr val="0D0D0D"/>
                </a:solidFill>
                <a:latin typeface="Times New Roman" panose="02020603050405020304" pitchFamily="18" charset="0"/>
                <a:cs typeface="Times New Roman" panose="02020603050405020304" pitchFamily="18" charset="0"/>
              </a:rPr>
              <a:t>xgb</a:t>
            </a:r>
            <a:r>
              <a:rPr lang="en-US" dirty="0">
                <a:solidFill>
                  <a:srgbClr val="0D0D0D"/>
                </a:solidFill>
                <a:latin typeface="Times New Roman" panose="02020603050405020304" pitchFamily="18" charset="0"/>
                <a:cs typeface="Times New Roman" panose="02020603050405020304" pitchFamily="18" charset="0"/>
              </a:rPr>
              <a:t> full </a:t>
            </a:r>
            <a:endParaRPr lang="en-US" dirty="0" smtClean="0">
              <a:solidFill>
                <a:srgbClr val="0D0D0D"/>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err="1" smtClean="0">
                <a:solidFill>
                  <a:srgbClr val="0D0D0D"/>
                </a:solidFill>
                <a:latin typeface="Times New Roman" panose="02020603050405020304" pitchFamily="18" charset="0"/>
                <a:cs typeface="Times New Roman" panose="02020603050405020304" pitchFamily="18" charset="0"/>
              </a:rPr>
              <a:t>xgb</a:t>
            </a: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best </a:t>
            </a:r>
            <a:r>
              <a:rPr lang="en-US" dirty="0" err="1">
                <a:solidFill>
                  <a:srgbClr val="0D0D0D"/>
                </a:solidFill>
                <a:latin typeface="Times New Roman" panose="02020603050405020304" pitchFamily="18" charset="0"/>
                <a:cs typeface="Times New Roman" panose="02020603050405020304" pitchFamily="18" charset="0"/>
              </a:rPr>
              <a:t>params</a:t>
            </a:r>
            <a:r>
              <a:rPr lang="en-US" dirty="0">
                <a:solidFill>
                  <a:srgbClr val="0D0D0D"/>
                </a:solidFill>
                <a:latin typeface="Times New Roman" panose="02020603050405020304" pitchFamily="18" charset="0"/>
                <a:cs typeface="Times New Roman" panose="02020603050405020304" pitchFamily="18" charset="0"/>
              </a:rPr>
              <a:t> is </a:t>
            </a:r>
            <a:r>
              <a:rPr lang="en-US" dirty="0" err="1">
                <a:solidFill>
                  <a:srgbClr val="0D0D0D"/>
                </a:solidFill>
                <a:latin typeface="Times New Roman" panose="02020603050405020304" pitchFamily="18" charset="0"/>
                <a:cs typeface="Times New Roman" panose="02020603050405020304" pitchFamily="18" charset="0"/>
              </a:rPr>
              <a:t>xgb</a:t>
            </a:r>
            <a:r>
              <a:rPr lang="en-US" dirty="0">
                <a:solidFill>
                  <a:srgbClr val="0D0D0D"/>
                </a:solidFill>
                <a:latin typeface="Times New Roman" panose="02020603050405020304" pitchFamily="18" charset="0"/>
                <a:cs typeface="Times New Roman" panose="02020603050405020304" pitchFamily="18" charset="0"/>
              </a:rPr>
              <a:t> </a:t>
            </a:r>
            <a:r>
              <a:rPr lang="en-US" dirty="0" smtClean="0">
                <a:solidFill>
                  <a:srgbClr val="0D0D0D"/>
                </a:solidFill>
                <a:latin typeface="Times New Roman" panose="02020603050405020304" pitchFamily="18" charset="0"/>
                <a:cs typeface="Times New Roman" panose="02020603050405020304" pitchFamily="18" charset="0"/>
              </a:rPr>
              <a:t>21 </a:t>
            </a:r>
          </a:p>
          <a:p>
            <a:pPr lvl="1"/>
            <a:r>
              <a:rPr lang="en-US" dirty="0" smtClean="0">
                <a:solidFill>
                  <a:srgbClr val="0D0D0D"/>
                </a:solidFill>
                <a:latin typeface="Times New Roman" panose="02020603050405020304" pitchFamily="18" charset="0"/>
                <a:cs typeface="Times New Roman" panose="02020603050405020304" pitchFamily="18" charset="0"/>
              </a:rPr>
              <a:t>   </a:t>
            </a:r>
          </a:p>
          <a:p>
            <a:pPr lvl="1"/>
            <a:r>
              <a:rPr lang="en-US" dirty="0" smtClean="0">
                <a:solidFill>
                  <a:srgbClr val="0D0D0D"/>
                </a:solidFill>
                <a:latin typeface="Times New Roman" panose="02020603050405020304" pitchFamily="18" charset="0"/>
                <a:cs typeface="Times New Roman" panose="02020603050405020304" pitchFamily="18" charset="0"/>
              </a:rPr>
              <a:t>   </a:t>
            </a:r>
            <a:endParaRPr lang="en-US"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a:p>
            <a:endParaRPr lang="en-US" dirty="0" smtClean="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a:p>
            <a:endParaRPr lang="en-US" dirty="0" smtClean="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a:p>
            <a:endParaRPr lang="en-US" dirty="0" smtClean="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a:p>
            <a:endParaRPr lang="en-US" dirty="0" smtClean="0">
              <a:solidFill>
                <a:srgbClr val="0D0D0D"/>
              </a:solidFill>
              <a:latin typeface="Times New Roman" panose="02020603050405020304" pitchFamily="18" charset="0"/>
              <a:cs typeface="Times New Roman" panose="02020603050405020304" pitchFamily="18" charset="0"/>
            </a:endParaRPr>
          </a:p>
          <a:p>
            <a:endParaRPr lang="en-US" dirty="0" smtClean="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a:p>
            <a:r>
              <a:rPr lang="en-US" dirty="0" smtClean="0">
                <a:solidFill>
                  <a:srgbClr val="0D0D0D"/>
                </a:solidFill>
                <a:latin typeface="Times New Roman" panose="02020603050405020304" pitchFamily="18" charset="0"/>
                <a:cs typeface="Times New Roman" panose="02020603050405020304" pitchFamily="18" charset="0"/>
              </a:rPr>
              <a:t>In </a:t>
            </a:r>
            <a:r>
              <a:rPr lang="en-US" dirty="0">
                <a:solidFill>
                  <a:srgbClr val="0D0D0D"/>
                </a:solidFill>
                <a:latin typeface="Times New Roman" panose="02020603050405020304" pitchFamily="18" charset="0"/>
                <a:cs typeface="Times New Roman" panose="02020603050405020304" pitchFamily="18" charset="0"/>
              </a:rPr>
              <a:t>summary, the ROC metrics provide valuable insights into the discriminatory power of the models, helping to evaluate their performance in classifying instances into positive and negative classes</a:t>
            </a:r>
          </a:p>
          <a:p>
            <a:endParaRPr lang="en-US" dirty="0">
              <a:latin typeface="Times New Roman" panose="02020603050405020304" pitchFamily="18" charset="0"/>
              <a:cs typeface="Times New Roman" panose="02020603050405020304" pitchFamily="18" charset="0"/>
            </a:endParaRPr>
          </a:p>
          <a:p>
            <a:endParaRPr lang="en-IN" dirty="0"/>
          </a:p>
        </p:txBody>
      </p:sp>
      <p:pic>
        <p:nvPicPr>
          <p:cNvPr id="3" name="Picture 2" descr="A screen shot of a computer">
            <a:extLst>
              <a:ext uri="{FF2B5EF4-FFF2-40B4-BE49-F238E27FC236}">
                <a16:creationId xmlns="" xmlns:a16="http://schemas.microsoft.com/office/drawing/2014/main" id="{7D6068A7-9E13-C384-A86E-588C79429502}"/>
              </a:ext>
            </a:extLst>
          </p:cNvPr>
          <p:cNvPicPr>
            <a:picLocks noChangeAspect="1"/>
          </p:cNvPicPr>
          <p:nvPr/>
        </p:nvPicPr>
        <p:blipFill rotWithShape="1">
          <a:blip r:embed="rId2"/>
          <a:srcRect l="16709" t="33729" r="37437" b="7980"/>
          <a:stretch/>
        </p:blipFill>
        <p:spPr>
          <a:xfrm>
            <a:off x="1425845" y="2882686"/>
            <a:ext cx="10244380" cy="3138406"/>
          </a:xfrm>
          <a:prstGeom prst="rect">
            <a:avLst/>
          </a:prstGeom>
        </p:spPr>
      </p:pic>
    </p:spTree>
    <p:extLst>
      <p:ext uri="{BB962C8B-B14F-4D97-AF65-F5344CB8AC3E}">
        <p14:creationId xmlns:p14="http://schemas.microsoft.com/office/powerpoint/2010/main" val="3759792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065" y="624110"/>
            <a:ext cx="9807548" cy="801734"/>
          </a:xfrm>
        </p:spPr>
        <p:txBody>
          <a:bodyPr/>
          <a:lstStyle/>
          <a:p>
            <a:r>
              <a:rPr lang="en-US" b="1" dirty="0">
                <a:solidFill>
                  <a:srgbClr val="0D0D0D"/>
                </a:solidFill>
                <a:latin typeface="Times New Roman" panose="02020603050405020304" pitchFamily="18" charset="0"/>
                <a:cs typeface="Times New Roman" panose="02020603050405020304" pitchFamily="18" charset="0"/>
              </a:rPr>
              <a:t>Deriving Business Metrics and Business </a:t>
            </a:r>
            <a:r>
              <a:rPr lang="en-US" b="1" dirty="0" smtClean="0">
                <a:solidFill>
                  <a:srgbClr val="0D0D0D"/>
                </a:solidFill>
                <a:latin typeface="Times New Roman" panose="02020603050405020304" pitchFamily="18" charset="0"/>
                <a:cs typeface="Times New Roman" panose="02020603050405020304" pitchFamily="18" charset="0"/>
              </a:rPr>
              <a:t>Insights</a:t>
            </a:r>
            <a:endParaRPr lang="en-IN" dirty="0"/>
          </a:p>
        </p:txBody>
      </p:sp>
      <p:sp>
        <p:nvSpPr>
          <p:cNvPr id="3" name="Content Placeholder 2"/>
          <p:cNvSpPr>
            <a:spLocks noGrp="1"/>
          </p:cNvSpPr>
          <p:nvPr>
            <p:ph idx="1"/>
          </p:nvPr>
        </p:nvSpPr>
        <p:spPr>
          <a:xfrm>
            <a:off x="1697065" y="1425844"/>
            <a:ext cx="10004155" cy="5269424"/>
          </a:xfrm>
        </p:spPr>
        <p:txBody>
          <a:bodyPr>
            <a:normAutofit fontScale="77500" lnSpcReduction="20000"/>
          </a:bodyPr>
          <a:lstStyle/>
          <a:p>
            <a:r>
              <a:rPr lang="en-US" sz="2600" b="1" i="1" dirty="0">
                <a:solidFill>
                  <a:srgbClr val="0D0D0D"/>
                </a:solidFill>
                <a:latin typeface="Times New Roman" panose="02020603050405020304" pitchFamily="18" charset="0"/>
                <a:cs typeface="Times New Roman" panose="02020603050405020304" pitchFamily="18" charset="0"/>
              </a:rPr>
              <a:t>Business Metrics:</a:t>
            </a:r>
            <a:endParaRPr lang="en-US" sz="2600" b="1" dirty="0">
              <a:solidFill>
                <a:srgbClr val="0D0D0D"/>
              </a:solidFill>
              <a:latin typeface="Times New Roman" panose="02020603050405020304" pitchFamily="18" charset="0"/>
              <a:cs typeface="Times New Roman" panose="02020603050405020304" pitchFamily="18" charset="0"/>
            </a:endParaRPr>
          </a:p>
          <a:p>
            <a:pPr lvl="1" algn="just">
              <a:lnSpc>
                <a:spcPct val="120000"/>
              </a:lnSpc>
              <a:buFont typeface="Arial" panose="020B0604020202020204" pitchFamily="34" charset="0"/>
              <a:buChar char="•"/>
            </a:pPr>
            <a:r>
              <a:rPr lang="en-US" sz="2300" dirty="0">
                <a:solidFill>
                  <a:srgbClr val="0D0D0D"/>
                </a:solidFill>
                <a:latin typeface="Times New Roman" panose="02020603050405020304" pitchFamily="18" charset="0"/>
                <a:cs typeface="Times New Roman" panose="02020603050405020304" pitchFamily="18" charset="0"/>
              </a:rPr>
              <a:t>Accuracy: XGB_sfs_21 achieves 85% accuracy in predicting heart attack risk.</a:t>
            </a:r>
          </a:p>
          <a:p>
            <a:pPr lvl="1" algn="just">
              <a:lnSpc>
                <a:spcPct val="120000"/>
              </a:lnSpc>
              <a:buFont typeface="Arial" panose="020B0604020202020204" pitchFamily="34" charset="0"/>
              <a:buChar char="•"/>
            </a:pPr>
            <a:r>
              <a:rPr lang="en-US" sz="2300" dirty="0">
                <a:solidFill>
                  <a:srgbClr val="0D0D0D"/>
                </a:solidFill>
                <a:latin typeface="Times New Roman" panose="02020603050405020304" pitchFamily="18" charset="0"/>
                <a:cs typeface="Times New Roman" panose="02020603050405020304" pitchFamily="18" charset="0"/>
              </a:rPr>
              <a:t>Recall Rate: The model identifies 71% of individuals with heart attacks.</a:t>
            </a:r>
          </a:p>
          <a:p>
            <a:pPr lvl="1" algn="just">
              <a:lnSpc>
                <a:spcPct val="120000"/>
              </a:lnSpc>
              <a:buFont typeface="Arial" panose="020B0604020202020204" pitchFamily="34" charset="0"/>
              <a:buChar char="•"/>
            </a:pPr>
            <a:r>
              <a:rPr lang="en-US" sz="2300" dirty="0">
                <a:solidFill>
                  <a:srgbClr val="0D0D0D"/>
                </a:solidFill>
                <a:latin typeface="Times New Roman" panose="02020603050405020304" pitchFamily="18" charset="0"/>
                <a:cs typeface="Times New Roman" panose="02020603050405020304" pitchFamily="18" charset="0"/>
              </a:rPr>
              <a:t>AUC Score: XGB_sfs_21 demonstrates a strong AUC of 0.8720.</a:t>
            </a:r>
          </a:p>
          <a:p>
            <a:pPr lvl="1" algn="just">
              <a:lnSpc>
                <a:spcPct val="120000"/>
              </a:lnSpc>
              <a:buFont typeface="Arial" panose="020B0604020202020204" pitchFamily="34" charset="0"/>
              <a:buChar char="•"/>
            </a:pPr>
            <a:r>
              <a:rPr lang="en-US" sz="2300" dirty="0">
                <a:solidFill>
                  <a:srgbClr val="0D0D0D"/>
                </a:solidFill>
                <a:latin typeface="Times New Roman" panose="02020603050405020304" pitchFamily="18" charset="0"/>
                <a:cs typeface="Times New Roman" panose="02020603050405020304" pitchFamily="18" charset="0"/>
              </a:rPr>
              <a:t>Cost Savings: Estimate potential cost reductions through targeted interventions.</a:t>
            </a:r>
          </a:p>
          <a:p>
            <a:pPr lvl="1" algn="just">
              <a:lnSpc>
                <a:spcPct val="120000"/>
              </a:lnSpc>
              <a:buFont typeface="Arial" panose="020B0604020202020204" pitchFamily="34" charset="0"/>
              <a:buChar char="•"/>
            </a:pPr>
            <a:r>
              <a:rPr lang="en-US" sz="2300" dirty="0">
                <a:solidFill>
                  <a:srgbClr val="0D0D0D"/>
                </a:solidFill>
                <a:latin typeface="Times New Roman" panose="02020603050405020304" pitchFamily="18" charset="0"/>
                <a:cs typeface="Times New Roman" panose="02020603050405020304" pitchFamily="18" charset="0"/>
              </a:rPr>
              <a:t>Patient Outcomes: Assess impact on reduced heart attack incidence and improved health outcomes.</a:t>
            </a:r>
          </a:p>
          <a:p>
            <a:pPr lvl="1" algn="just">
              <a:buFont typeface="Arial" panose="020B0604020202020204" pitchFamily="34" charset="0"/>
              <a:buChar char="•"/>
            </a:pPr>
            <a:endParaRPr lang="en-US" sz="2600" dirty="0">
              <a:solidFill>
                <a:srgbClr val="0D0D0D"/>
              </a:solidFill>
            </a:endParaRPr>
          </a:p>
          <a:p>
            <a:r>
              <a:rPr lang="en-US" sz="2600" b="1" i="1" dirty="0">
                <a:solidFill>
                  <a:srgbClr val="0D0D0D"/>
                </a:solidFill>
                <a:latin typeface="Times New Roman" panose="02020603050405020304" pitchFamily="18" charset="0"/>
                <a:cs typeface="Times New Roman" panose="02020603050405020304" pitchFamily="18" charset="0"/>
              </a:rPr>
              <a:t>Business Insights:</a:t>
            </a:r>
            <a:endParaRPr lang="en-US" sz="2600" b="1" dirty="0">
              <a:solidFill>
                <a:srgbClr val="0D0D0D"/>
              </a:solidFill>
              <a:latin typeface="Times New Roman" panose="02020603050405020304" pitchFamily="18" charset="0"/>
              <a:cs typeface="Times New Roman" panose="02020603050405020304" pitchFamily="18" charset="0"/>
            </a:endParaRPr>
          </a:p>
          <a:p>
            <a:pPr lvl="1" algn="just">
              <a:lnSpc>
                <a:spcPct val="120000"/>
              </a:lnSpc>
              <a:buFont typeface="Arial" panose="020B0604020202020204" pitchFamily="34" charset="0"/>
              <a:buChar char="•"/>
            </a:pPr>
            <a:r>
              <a:rPr lang="en-US" sz="2300" dirty="0">
                <a:solidFill>
                  <a:srgbClr val="0D0D0D"/>
                </a:solidFill>
                <a:latin typeface="Times New Roman" panose="02020603050405020304" pitchFamily="18" charset="0"/>
                <a:cs typeface="Times New Roman" panose="02020603050405020304" pitchFamily="18" charset="0"/>
              </a:rPr>
              <a:t>Identifying High-Risk Individuals: XGB_sfs_21 enables proactive interventions.</a:t>
            </a:r>
          </a:p>
          <a:p>
            <a:pPr lvl="1" algn="just">
              <a:lnSpc>
                <a:spcPct val="120000"/>
              </a:lnSpc>
              <a:buFont typeface="Arial" panose="020B0604020202020204" pitchFamily="34" charset="0"/>
              <a:buChar char="•"/>
            </a:pPr>
            <a:r>
              <a:rPr lang="en-US" sz="2300" dirty="0">
                <a:solidFill>
                  <a:srgbClr val="0D0D0D"/>
                </a:solidFill>
                <a:latin typeface="Times New Roman" panose="02020603050405020304" pitchFamily="18" charset="0"/>
                <a:cs typeface="Times New Roman" panose="02020603050405020304" pitchFamily="18" charset="0"/>
              </a:rPr>
              <a:t>Understanding Risk Factors: Gain insights into key predictors for tailored interventions.</a:t>
            </a:r>
          </a:p>
          <a:p>
            <a:pPr lvl="1" algn="just">
              <a:lnSpc>
                <a:spcPct val="120000"/>
              </a:lnSpc>
              <a:buFont typeface="Arial" panose="020B0604020202020204" pitchFamily="34" charset="0"/>
              <a:buChar char="•"/>
            </a:pPr>
            <a:r>
              <a:rPr lang="en-US" sz="2300" dirty="0">
                <a:solidFill>
                  <a:srgbClr val="0D0D0D"/>
                </a:solidFill>
                <a:latin typeface="Times New Roman" panose="02020603050405020304" pitchFamily="18" charset="0"/>
                <a:cs typeface="Times New Roman" panose="02020603050405020304" pitchFamily="18" charset="0"/>
              </a:rPr>
              <a:t>Resource Allocation: Efficiently allocate healthcare resources.</a:t>
            </a:r>
          </a:p>
          <a:p>
            <a:pPr lvl="1" algn="just">
              <a:lnSpc>
                <a:spcPct val="120000"/>
              </a:lnSpc>
              <a:buFont typeface="Arial" panose="020B0604020202020204" pitchFamily="34" charset="0"/>
              <a:buChar char="•"/>
            </a:pPr>
            <a:r>
              <a:rPr lang="en-US" sz="2300" dirty="0">
                <a:solidFill>
                  <a:srgbClr val="0D0D0D"/>
                </a:solidFill>
                <a:latin typeface="Times New Roman" panose="02020603050405020304" pitchFamily="18" charset="0"/>
                <a:cs typeface="Times New Roman" panose="02020603050405020304" pitchFamily="18" charset="0"/>
              </a:rPr>
              <a:t>Tailored Interventions: Design personalized treatment plans.</a:t>
            </a:r>
          </a:p>
          <a:p>
            <a:pPr lvl="1" algn="just">
              <a:lnSpc>
                <a:spcPct val="120000"/>
              </a:lnSpc>
              <a:buFont typeface="Arial" panose="020B0604020202020204" pitchFamily="34" charset="0"/>
              <a:buChar char="•"/>
            </a:pPr>
            <a:endParaRPr lang="en-US" sz="2300" dirty="0">
              <a:solidFill>
                <a:srgbClr val="0D0D0D"/>
              </a:solidFill>
              <a:latin typeface="Times New Roman" panose="02020603050405020304" pitchFamily="18" charset="0"/>
              <a:cs typeface="Times New Roman" panose="02020603050405020304" pitchFamily="18" charset="0"/>
            </a:endParaRPr>
          </a:p>
          <a:p>
            <a:endParaRPr lang="en-US" dirty="0"/>
          </a:p>
          <a:p>
            <a:pPr marL="0" indent="0">
              <a:buNone/>
            </a:pPr>
            <a:endParaRPr lang="en-IN" dirty="0"/>
          </a:p>
        </p:txBody>
      </p:sp>
    </p:spTree>
    <p:extLst>
      <p:ext uri="{BB962C8B-B14F-4D97-AF65-F5344CB8AC3E}">
        <p14:creationId xmlns:p14="http://schemas.microsoft.com/office/powerpoint/2010/main" val="42612184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9092" y="147234"/>
            <a:ext cx="10399362" cy="6772617"/>
          </a:xfrm>
          <a:prstGeom prst="rect">
            <a:avLst/>
          </a:prstGeom>
          <a:noFill/>
        </p:spPr>
        <p:txBody>
          <a:bodyPr wrap="square" rtlCol="0">
            <a:spAutoFit/>
          </a:bodyPr>
          <a:lstStyle/>
          <a:p>
            <a:r>
              <a:rPr lang="en-US" sz="1400" b="1" dirty="0">
                <a:solidFill>
                  <a:srgbClr val="0D0D0D"/>
                </a:solidFill>
              </a:rPr>
              <a:t>Business Metrics:</a:t>
            </a:r>
            <a:endParaRPr lang="en-US" sz="1400" dirty="0">
              <a:solidFill>
                <a:srgbClr val="0D0D0D"/>
              </a:solidFill>
            </a:endParaRPr>
          </a:p>
          <a:p>
            <a:pPr lvl="1">
              <a:buFont typeface="Arial" panose="020B0604020202020204" pitchFamily="34" charset="0"/>
              <a:buChar char="•"/>
            </a:pPr>
            <a:r>
              <a:rPr lang="en-US" sz="1400" b="1" dirty="0">
                <a:solidFill>
                  <a:srgbClr val="0D0D0D"/>
                </a:solidFill>
              </a:rPr>
              <a:t>Prediction Accuracy:</a:t>
            </a:r>
            <a:r>
              <a:rPr lang="en-US" sz="1400" dirty="0">
                <a:solidFill>
                  <a:srgbClr val="0D0D0D"/>
                </a:solidFill>
              </a:rPr>
              <a:t> XGB_sfs_21 demonstrated a test accuracy of 0.85, indicating that it correctly predicts heart attack risk for 85% of individuals in the test dataset.</a:t>
            </a:r>
          </a:p>
          <a:p>
            <a:pPr lvl="2">
              <a:buFont typeface="Arial" panose="020B0604020202020204" pitchFamily="34" charset="0"/>
              <a:buChar char="•"/>
            </a:pPr>
            <a:r>
              <a:rPr lang="en-US" sz="1400" dirty="0">
                <a:solidFill>
                  <a:srgbClr val="273239"/>
                </a:solidFill>
                <a:latin typeface="Nunito" panose="020F0502020204030204" pitchFamily="2" charset="0"/>
              </a:rPr>
              <a:t>We calculate this by calculating the ratio of correct predictions to the total number of input Samples.</a:t>
            </a:r>
            <a:endParaRPr lang="en-US" sz="1400" dirty="0">
              <a:solidFill>
                <a:srgbClr val="0D0D0D"/>
              </a:solidFill>
            </a:endParaRPr>
          </a:p>
          <a:p>
            <a:pPr lvl="1">
              <a:buFont typeface="Arial" panose="020B0604020202020204" pitchFamily="34" charset="0"/>
              <a:buChar char="•"/>
            </a:pPr>
            <a:r>
              <a:rPr lang="en-US" sz="1400" b="1" dirty="0">
                <a:solidFill>
                  <a:srgbClr val="0D0D0D"/>
                </a:solidFill>
              </a:rPr>
              <a:t>Recall Rate:</a:t>
            </a:r>
            <a:r>
              <a:rPr lang="en-US" sz="1400" dirty="0">
                <a:solidFill>
                  <a:srgbClr val="0D0D0D"/>
                </a:solidFill>
              </a:rPr>
              <a:t> With a test recall of 0.71, the model identifies 71% of individuals who had a heart attack, enabling targeted interventions for high-risk individuals.</a:t>
            </a:r>
          </a:p>
          <a:p>
            <a:pPr lvl="2">
              <a:buFont typeface="Arial" panose="020B0604020202020204" pitchFamily="34" charset="0"/>
              <a:buChar char="•"/>
            </a:pPr>
            <a:r>
              <a:rPr lang="en-US" sz="1400" dirty="0">
                <a:solidFill>
                  <a:srgbClr val="0D0D0D"/>
                </a:solidFill>
                <a:latin typeface="Söhne"/>
              </a:rPr>
              <a:t>Out of all actual positive cases, how many were correctly predicted by the model?"</a:t>
            </a:r>
            <a:endParaRPr lang="en-US" sz="1400" dirty="0">
              <a:solidFill>
                <a:srgbClr val="0D0D0D"/>
              </a:solidFill>
            </a:endParaRPr>
          </a:p>
          <a:p>
            <a:pPr lvl="1">
              <a:buFont typeface="Arial" panose="020B0604020202020204" pitchFamily="34" charset="0"/>
              <a:buChar char="•"/>
            </a:pPr>
            <a:r>
              <a:rPr lang="en-US" sz="1400" b="1" dirty="0">
                <a:solidFill>
                  <a:srgbClr val="0D0D0D"/>
                </a:solidFill>
              </a:rPr>
              <a:t>AUC Score:</a:t>
            </a:r>
            <a:r>
              <a:rPr lang="en-US" sz="1400" dirty="0">
                <a:solidFill>
                  <a:srgbClr val="0D0D0D"/>
                </a:solidFill>
              </a:rPr>
              <a:t> The model achieves a test AUC of 0.8720, indicating strong discriminatory power in distinguishing between individuals with and without heart attacks.</a:t>
            </a:r>
          </a:p>
          <a:p>
            <a:pPr lvl="2">
              <a:buFont typeface="Arial" panose="020B0604020202020204" pitchFamily="34" charset="0"/>
              <a:buChar char="•"/>
            </a:pPr>
            <a:endParaRPr lang="en-US" sz="1400" dirty="0">
              <a:solidFill>
                <a:srgbClr val="0D0D0D"/>
              </a:solidFill>
            </a:endParaRPr>
          </a:p>
          <a:p>
            <a:pPr lvl="1">
              <a:buFont typeface="Arial" panose="020B0604020202020204" pitchFamily="34" charset="0"/>
              <a:buChar char="•"/>
            </a:pPr>
            <a:r>
              <a:rPr lang="en-US" sz="1400" b="1" dirty="0">
                <a:solidFill>
                  <a:srgbClr val="0D0D0D"/>
                </a:solidFill>
              </a:rPr>
              <a:t>Cost Savings:</a:t>
            </a:r>
            <a:r>
              <a:rPr lang="en-US" sz="1400" dirty="0">
                <a:solidFill>
                  <a:srgbClr val="0D0D0D"/>
                </a:solidFill>
              </a:rPr>
              <a:t> Estimate potential cost savings in healthcare expenditures through targeted preventive interventions for individuals identified as high-risk by the model, reducing healthcare costs associated with heart-related conditions.</a:t>
            </a:r>
          </a:p>
          <a:p>
            <a:pPr lvl="1">
              <a:buFont typeface="Arial" panose="020B0604020202020204" pitchFamily="34" charset="0"/>
              <a:buChar char="•"/>
            </a:pPr>
            <a:r>
              <a:rPr lang="en-US" sz="1400" b="1" dirty="0">
                <a:solidFill>
                  <a:srgbClr val="0D0D0D"/>
                </a:solidFill>
              </a:rPr>
              <a:t>Patient Outcomes:</a:t>
            </a:r>
            <a:r>
              <a:rPr lang="en-US" sz="1400" dirty="0">
                <a:solidFill>
                  <a:srgbClr val="0D0D0D"/>
                </a:solidFill>
              </a:rPr>
              <a:t> Assessing  the impact of the model on patient outcomes, including reduced incidence of heart attacks, improved management of cardiovascular risk factors, and enhanced overall health outcomes.</a:t>
            </a:r>
          </a:p>
          <a:p>
            <a:r>
              <a:rPr lang="en-US" sz="1400" b="1" dirty="0">
                <a:solidFill>
                  <a:srgbClr val="0D0D0D"/>
                </a:solidFill>
              </a:rPr>
              <a:t>Business Insights:</a:t>
            </a:r>
            <a:endParaRPr lang="en-US" sz="1400" dirty="0">
              <a:solidFill>
                <a:srgbClr val="0D0D0D"/>
              </a:solidFill>
            </a:endParaRPr>
          </a:p>
          <a:p>
            <a:pPr lvl="1">
              <a:buFont typeface="Arial" panose="020B0604020202020204" pitchFamily="34" charset="0"/>
              <a:buChar char="•"/>
            </a:pPr>
            <a:r>
              <a:rPr lang="en-US" sz="1400" b="1" dirty="0">
                <a:solidFill>
                  <a:srgbClr val="0D0D0D"/>
                </a:solidFill>
              </a:rPr>
              <a:t>Identifying High-Risk Individuals:</a:t>
            </a:r>
            <a:r>
              <a:rPr lang="en-US" sz="1400" dirty="0">
                <a:solidFill>
                  <a:srgbClr val="0D0D0D"/>
                </a:solidFill>
              </a:rPr>
              <a:t> XGB_sfs_21 identifies individuals at elevated risk of experiencing a heart attack based on their demographic, clinical, and lifestyle characteristics, enabling proactive interventions and personalized healthcare management.</a:t>
            </a:r>
          </a:p>
          <a:p>
            <a:pPr lvl="1">
              <a:buFont typeface="Arial" panose="020B0604020202020204" pitchFamily="34" charset="0"/>
              <a:buChar char="•"/>
            </a:pPr>
            <a:r>
              <a:rPr lang="en-US" sz="1400" b="1" dirty="0">
                <a:solidFill>
                  <a:srgbClr val="0D0D0D"/>
                </a:solidFill>
              </a:rPr>
              <a:t>Understanding Risk Factors:</a:t>
            </a:r>
            <a:r>
              <a:rPr lang="en-US" sz="1400" dirty="0">
                <a:solidFill>
                  <a:srgbClr val="0D0D0D"/>
                </a:solidFill>
              </a:rPr>
              <a:t> Gain insights into the primary predictors contributing to heart attack risk, such as age, BMI, smoking status, chronic conditions, and previous medical history, guiding targeted interventions and risk mitigation strategies.</a:t>
            </a:r>
          </a:p>
          <a:p>
            <a:pPr lvl="1">
              <a:buFont typeface="Arial" panose="020B0604020202020204" pitchFamily="34" charset="0"/>
              <a:buChar char="•"/>
            </a:pPr>
            <a:r>
              <a:rPr lang="en-US" sz="1400" b="1" dirty="0">
                <a:solidFill>
                  <a:srgbClr val="0D0D0D"/>
                </a:solidFill>
              </a:rPr>
              <a:t>Optimizing Resource Allocation:</a:t>
            </a:r>
            <a:r>
              <a:rPr lang="en-US" sz="1400" dirty="0">
                <a:solidFill>
                  <a:srgbClr val="0D0D0D"/>
                </a:solidFill>
              </a:rPr>
              <a:t> Allocate healthcare resources more efficiently by focusing on high-risk individuals identified by the model, prioritizing preventive care, early interventions, and health promotion efforts to improve population health outcomes.</a:t>
            </a:r>
          </a:p>
          <a:p>
            <a:pPr lvl="1">
              <a:buFont typeface="Arial" panose="020B0604020202020204" pitchFamily="34" charset="0"/>
              <a:buChar char="•"/>
            </a:pPr>
            <a:r>
              <a:rPr lang="en-US" sz="1400" b="1" dirty="0">
                <a:solidFill>
                  <a:srgbClr val="0D0D0D"/>
                </a:solidFill>
              </a:rPr>
              <a:t>Tailored Interventions:</a:t>
            </a:r>
            <a:r>
              <a:rPr lang="en-US" sz="1400" dirty="0">
                <a:solidFill>
                  <a:srgbClr val="0D0D0D"/>
                </a:solidFill>
              </a:rPr>
              <a:t> Design personalized interventions and treatment plans tailored to individuals' risk profiles, incorporating evidence-based practices, behavioral interventions, and lifestyle modifications to reduce cardiovascular risk and improve overall health outcomes.</a:t>
            </a:r>
          </a:p>
          <a:p>
            <a:endParaRPr lang="en-US" sz="1400" dirty="0"/>
          </a:p>
          <a:p>
            <a:endParaRPr lang="en-IN" sz="1400" dirty="0"/>
          </a:p>
        </p:txBody>
      </p:sp>
    </p:spTree>
    <p:extLst>
      <p:ext uri="{BB962C8B-B14F-4D97-AF65-F5344CB8AC3E}">
        <p14:creationId xmlns:p14="http://schemas.microsoft.com/office/powerpoint/2010/main" val="2810886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3817" y="185980"/>
            <a:ext cx="10383864" cy="6678751"/>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Output</a:t>
            </a:r>
          </a:p>
          <a:p>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minimum age to have a heart disease start from 28 years old.</a:t>
            </a:r>
          </a:p>
          <a:p>
            <a:r>
              <a:rPr lang="en-GB" sz="1600" dirty="0">
                <a:latin typeface="Times New Roman" panose="02020603050405020304" pitchFamily="18" charset="0"/>
                <a:cs typeface="Times New Roman" panose="02020603050405020304" pitchFamily="18" charset="0"/>
              </a:rPr>
              <a:t>Most of the people get heart disease at the age of 53 to 54 years.</a:t>
            </a:r>
          </a:p>
          <a:p>
            <a:r>
              <a:rPr lang="en-GB" sz="1600" dirty="0">
                <a:latin typeface="Times New Roman" panose="02020603050405020304" pitchFamily="18" charset="0"/>
                <a:cs typeface="Times New Roman" panose="02020603050405020304" pitchFamily="18" charset="0"/>
              </a:rPr>
              <a:t>Most of the males and females get are with heart disease at the age of 54 to 55 years.</a:t>
            </a:r>
          </a:p>
          <a:p>
            <a:r>
              <a:rPr lang="en-GB" sz="1600" dirty="0">
                <a:latin typeface="Times New Roman" panose="02020603050405020304" pitchFamily="18" charset="0"/>
                <a:cs typeface="Times New Roman" panose="02020603050405020304" pitchFamily="18" charset="0"/>
              </a:rPr>
              <a:t>Male percentage </a:t>
            </a:r>
            <a:r>
              <a:rPr lang="en-GB" sz="1600" dirty="0" err="1">
                <a:latin typeface="Times New Roman" panose="02020603050405020304" pitchFamily="18" charset="0"/>
                <a:cs typeface="Times New Roman" panose="02020603050405020304" pitchFamily="18" charset="0"/>
              </a:rPr>
              <a:t>i</a:t>
            </a:r>
            <a:r>
              <a:rPr lang="en-GB" sz="1600" dirty="0">
                <a:latin typeface="Times New Roman" panose="02020603050405020304" pitchFamily="18" charset="0"/>
                <a:cs typeface="Times New Roman" panose="02020603050405020304" pitchFamily="18" charset="0"/>
              </a:rPr>
              <a:t> the data: 78.91%</a:t>
            </a:r>
          </a:p>
          <a:p>
            <a:r>
              <a:rPr lang="en-GB" sz="1600" dirty="0">
                <a:latin typeface="Times New Roman" panose="02020603050405020304" pitchFamily="18" charset="0"/>
                <a:cs typeface="Times New Roman" panose="02020603050405020304" pitchFamily="18" charset="0"/>
              </a:rPr>
              <a:t>Female percentage in the data : 21.09%</a:t>
            </a:r>
          </a:p>
          <a:p>
            <a:r>
              <a:rPr lang="en-GB" sz="1600" dirty="0">
                <a:latin typeface="Times New Roman" panose="02020603050405020304" pitchFamily="18" charset="0"/>
                <a:cs typeface="Times New Roman" panose="02020603050405020304" pitchFamily="18" charset="0"/>
              </a:rPr>
              <a:t>Males are 274.23% more than female in the data.</a:t>
            </a:r>
          </a:p>
          <a:p>
            <a:endParaRPr lang="en-GB" sz="1600" dirty="0">
              <a:latin typeface="Times New Roman" panose="02020603050405020304" pitchFamily="18" charset="0"/>
              <a:cs typeface="Times New Roman" panose="02020603050405020304" pitchFamily="18" charset="0"/>
            </a:endParaRPr>
          </a:p>
          <a:p>
            <a:r>
              <a:rPr lang="en-GB" sz="1600" b="1" dirty="0" smtClean="0">
                <a:latin typeface="Times New Roman" panose="02020603050405020304" pitchFamily="18" charset="0"/>
                <a:cs typeface="Times New Roman" panose="02020603050405020304" pitchFamily="18" charset="0"/>
              </a:rPr>
              <a:t>***..</a:t>
            </a:r>
            <a:r>
              <a:rPr lang="en-GB" sz="1600" b="1" dirty="0">
                <a:latin typeface="Times New Roman" panose="02020603050405020304" pitchFamily="18" charset="0"/>
                <a:cs typeface="Times New Roman" panose="02020603050405020304" pitchFamily="18" charset="0"/>
              </a:rPr>
              <a:t>Age </a:t>
            </a:r>
            <a:r>
              <a:rPr lang="en-GB" sz="1600" b="1" dirty="0" err="1">
                <a:latin typeface="Times New Roman" panose="02020603050405020304" pitchFamily="18" charset="0"/>
                <a:cs typeface="Times New Roman" panose="02020603050405020304" pitchFamily="18" charset="0"/>
              </a:rPr>
              <a:t>vs</a:t>
            </a:r>
            <a:r>
              <a:rPr lang="en-GB" sz="1600" b="1" dirty="0">
                <a:latin typeface="Times New Roman" panose="02020603050405020304" pitchFamily="18" charset="0"/>
                <a:cs typeface="Times New Roman" panose="02020603050405020304" pitchFamily="18" charset="0"/>
              </a:rPr>
              <a:t> Sex and origin..***</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highest number of female in this dataset are from Cleveland(97) and lowest are from VA Long Beach(6).</a:t>
            </a:r>
          </a:p>
          <a:p>
            <a:r>
              <a:rPr lang="en-GB" sz="1600" dirty="0">
                <a:latin typeface="Times New Roman" panose="02020603050405020304" pitchFamily="18" charset="0"/>
                <a:cs typeface="Times New Roman" panose="02020603050405020304" pitchFamily="18" charset="0"/>
              </a:rPr>
              <a:t>The highest number of male are from Hungary(212) and lowest from Switzerland(113).</a:t>
            </a:r>
          </a:p>
          <a:p>
            <a:r>
              <a:rPr lang="en-GB" sz="1600" dirty="0">
                <a:latin typeface="Times New Roman" panose="02020603050405020304" pitchFamily="18" charset="0"/>
                <a:cs typeface="Times New Roman" panose="02020603050405020304" pitchFamily="18" charset="0"/>
              </a:rPr>
              <a:t>***..Chest pain according to Origins..***</a:t>
            </a:r>
          </a:p>
          <a:p>
            <a:r>
              <a:rPr lang="en-GB" sz="1600" dirty="0">
                <a:latin typeface="Times New Roman" panose="02020603050405020304" pitchFamily="18" charset="0"/>
                <a:cs typeface="Times New Roman" panose="02020603050405020304" pitchFamily="18" charset="0"/>
              </a:rPr>
              <a:t>The high number of Typical angina, Asymptomatic and Non </a:t>
            </a:r>
            <a:r>
              <a:rPr lang="en-GB" sz="1600" dirty="0" smtClean="0">
                <a:latin typeface="Times New Roman" panose="02020603050405020304" pitchFamily="18" charset="0"/>
                <a:cs typeface="Times New Roman" panose="02020603050405020304" pitchFamily="18" charset="0"/>
              </a:rPr>
              <a:t>angina </a:t>
            </a:r>
            <a:r>
              <a:rPr lang="en-GB" sz="1600" dirty="0">
                <a:latin typeface="Times New Roman" panose="02020603050405020304" pitchFamily="18" charset="0"/>
                <a:cs typeface="Times New Roman" panose="02020603050405020304" pitchFamily="18" charset="0"/>
              </a:rPr>
              <a:t>chest pain is in the Cleveland while Atypical </a:t>
            </a:r>
            <a:r>
              <a:rPr lang="en-GB" sz="1600" dirty="0" err="1">
                <a:latin typeface="Times New Roman" panose="02020603050405020304" pitchFamily="18" charset="0"/>
                <a:cs typeface="Times New Roman" panose="02020603050405020304" pitchFamily="18" charset="0"/>
              </a:rPr>
              <a:t>anigna</a:t>
            </a:r>
            <a:r>
              <a:rPr lang="en-GB" sz="1600" dirty="0">
                <a:latin typeface="Times New Roman" panose="02020603050405020304" pitchFamily="18" charset="0"/>
                <a:cs typeface="Times New Roman" panose="02020603050405020304" pitchFamily="18" charset="0"/>
              </a:rPr>
              <a:t> is highly </a:t>
            </a:r>
            <a:r>
              <a:rPr lang="en-GB" sz="1600" dirty="0" err="1">
                <a:latin typeface="Times New Roman" panose="02020603050405020304" pitchFamily="18" charset="0"/>
                <a:cs typeface="Times New Roman" panose="02020603050405020304" pitchFamily="18" charset="0"/>
              </a:rPr>
              <a:t>occured</a:t>
            </a:r>
            <a:r>
              <a:rPr lang="en-GB" sz="1600" dirty="0">
                <a:latin typeface="Times New Roman" panose="02020603050405020304" pitchFamily="18" charset="0"/>
                <a:cs typeface="Times New Roman" panose="02020603050405020304" pitchFamily="18" charset="0"/>
              </a:rPr>
              <a:t> in Hungary.</a:t>
            </a:r>
          </a:p>
          <a:p>
            <a:r>
              <a:rPr lang="en-GB" sz="1600" dirty="0">
                <a:latin typeface="Times New Roman" panose="02020603050405020304" pitchFamily="18" charset="0"/>
                <a:cs typeface="Times New Roman" panose="02020603050405020304" pitchFamily="18" charset="0"/>
              </a:rPr>
              <a:t>Lowest number of chest pain (Typical angina, Asymptomatic, Non </a:t>
            </a:r>
            <a:r>
              <a:rPr lang="en-GB" sz="1600" dirty="0" smtClean="0">
                <a:latin typeface="Times New Roman" panose="02020603050405020304" pitchFamily="18" charset="0"/>
                <a:cs typeface="Times New Roman" panose="02020603050405020304" pitchFamily="18" charset="0"/>
              </a:rPr>
              <a:t>angina </a:t>
            </a:r>
            <a:r>
              <a:rPr lang="en-GB" sz="1600" dirty="0">
                <a:latin typeface="Times New Roman" panose="02020603050405020304" pitchFamily="18" charset="0"/>
                <a:cs typeface="Times New Roman" panose="02020603050405020304" pitchFamily="18" charset="0"/>
              </a:rPr>
              <a:t>and Atypical angina)is happened in Switzerland as compare to other origins.</a:t>
            </a:r>
          </a:p>
          <a:p>
            <a:endParaRPr lang="en-GB" sz="1600"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***..Chest pain according to Age..***</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highest number of chest pain is happened is </a:t>
            </a:r>
            <a:r>
              <a:rPr lang="en-GB" sz="1600" dirty="0" smtClean="0">
                <a:latin typeface="Times New Roman" panose="02020603050405020304" pitchFamily="18" charset="0"/>
                <a:cs typeface="Times New Roman" panose="02020603050405020304" pitchFamily="18" charset="0"/>
              </a:rPr>
              <a:t>Asymptomatic </a:t>
            </a:r>
            <a:r>
              <a:rPr lang="en-GB" sz="1600" dirty="0">
                <a:latin typeface="Times New Roman" panose="02020603050405020304" pitchFamily="18" charset="0"/>
                <a:cs typeface="Times New Roman" panose="02020603050405020304" pitchFamily="18" charset="0"/>
              </a:rPr>
              <a:t>Angina and the lowest number of </a:t>
            </a:r>
            <a:r>
              <a:rPr lang="en-GB" sz="1600" dirty="0" err="1">
                <a:latin typeface="Times New Roman" panose="02020603050405020304" pitchFamily="18" charset="0"/>
                <a:cs typeface="Times New Roman" panose="02020603050405020304" pitchFamily="18" charset="0"/>
              </a:rPr>
              <a:t>cp</a:t>
            </a:r>
            <a:r>
              <a:rPr lang="en-GB" sz="1600" dirty="0">
                <a:latin typeface="Times New Roman" panose="02020603050405020304" pitchFamily="18" charset="0"/>
                <a:cs typeface="Times New Roman" panose="02020603050405020304" pitchFamily="18" charset="0"/>
              </a:rPr>
              <a:t> is that happened is Typical Angina.</a:t>
            </a:r>
          </a:p>
          <a:p>
            <a:r>
              <a:rPr lang="en-GB" sz="1600" dirty="0">
                <a:latin typeface="Times New Roman" panose="02020603050405020304" pitchFamily="18" charset="0"/>
                <a:cs typeface="Times New Roman" panose="02020603050405020304" pitchFamily="18" charset="0"/>
              </a:rPr>
              <a:t>The age in which highest number of Typical Angina happened is 62 to 63 years.</a:t>
            </a:r>
          </a:p>
          <a:p>
            <a:r>
              <a:rPr lang="en-GB" sz="1600" dirty="0">
                <a:latin typeface="Times New Roman" panose="02020603050405020304" pitchFamily="18" charset="0"/>
                <a:cs typeface="Times New Roman" panose="02020603050405020304" pitchFamily="18" charset="0"/>
              </a:rPr>
              <a:t>The age in which highest number of </a:t>
            </a:r>
            <a:r>
              <a:rPr lang="en-GB" sz="1600" dirty="0" smtClean="0">
                <a:latin typeface="Times New Roman" panose="02020603050405020304" pitchFamily="18" charset="0"/>
                <a:cs typeface="Times New Roman" panose="02020603050405020304" pitchFamily="18" charset="0"/>
              </a:rPr>
              <a:t>Asymptomatic </a:t>
            </a:r>
            <a:r>
              <a:rPr lang="en-GB" sz="1600" dirty="0">
                <a:latin typeface="Times New Roman" panose="02020603050405020304" pitchFamily="18" charset="0"/>
                <a:cs typeface="Times New Roman" panose="02020603050405020304" pitchFamily="18" charset="0"/>
              </a:rPr>
              <a:t>Angina happened is 56 to 57 years.</a:t>
            </a:r>
            <a:endParaRPr lang="en-GB" sz="1600" u="sng"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age in which highest number of Non </a:t>
            </a:r>
            <a:r>
              <a:rPr lang="en-GB" sz="1600" dirty="0" err="1">
                <a:latin typeface="Times New Roman" panose="02020603050405020304" pitchFamily="18" charset="0"/>
                <a:cs typeface="Times New Roman" panose="02020603050405020304" pitchFamily="18" charset="0"/>
              </a:rPr>
              <a:t>Anginal</a:t>
            </a:r>
            <a:r>
              <a:rPr lang="en-GB" sz="1600" dirty="0">
                <a:latin typeface="Times New Roman" panose="02020603050405020304" pitchFamily="18" charset="0"/>
                <a:cs typeface="Times New Roman" panose="02020603050405020304" pitchFamily="18" charset="0"/>
              </a:rPr>
              <a:t> happened is 54 to 55 years.</a:t>
            </a:r>
          </a:p>
          <a:p>
            <a:r>
              <a:rPr lang="en-GB" sz="1600" dirty="0">
                <a:latin typeface="Times New Roman" panose="02020603050405020304" pitchFamily="18" charset="0"/>
                <a:cs typeface="Times New Roman" panose="02020603050405020304" pitchFamily="18" charset="0"/>
              </a:rPr>
              <a:t>The age in which highest number of Atypical Angina happened is 54 to 55 years.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173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584758"/>
          </a:xfrm>
        </p:spPr>
        <p:txBody>
          <a:bodyPr>
            <a:noAutofit/>
          </a:bodyPr>
          <a:lstStyle/>
          <a:p>
            <a:r>
              <a:rPr lang="en-US" b="1" dirty="0" smtClean="0">
                <a:solidFill>
                  <a:srgbClr val="0D0D0D"/>
                </a:solidFill>
                <a:latin typeface="Times New Roman" panose="02020603050405020304" pitchFamily="18" charset="0"/>
                <a:cs typeface="Times New Roman" panose="02020603050405020304" pitchFamily="18" charset="0"/>
              </a:rPr>
              <a:t>                              Future </a:t>
            </a:r>
            <a:r>
              <a:rPr lang="en-US" b="1" dirty="0">
                <a:solidFill>
                  <a:srgbClr val="0D0D0D"/>
                </a:solidFill>
                <a:latin typeface="Times New Roman" panose="02020603050405020304" pitchFamily="18" charset="0"/>
                <a:cs typeface="Times New Roman" panose="02020603050405020304" pitchFamily="18" charset="0"/>
              </a:rPr>
              <a:t>Steps</a:t>
            </a:r>
            <a:endParaRPr lang="en-IN" dirty="0"/>
          </a:p>
        </p:txBody>
      </p:sp>
      <p:sp>
        <p:nvSpPr>
          <p:cNvPr id="3" name="Content Placeholder 2"/>
          <p:cNvSpPr>
            <a:spLocks noGrp="1"/>
          </p:cNvSpPr>
          <p:nvPr>
            <p:ph idx="1"/>
          </p:nvPr>
        </p:nvSpPr>
        <p:spPr>
          <a:xfrm>
            <a:off x="1596325" y="1363851"/>
            <a:ext cx="10120394" cy="5331417"/>
          </a:xfrm>
        </p:spPr>
        <p:txBody>
          <a:bodyPr/>
          <a:lstStyle/>
          <a:p>
            <a:endParaRPr lang="en-US" sz="1600" dirty="0">
              <a:solidFill>
                <a:srgbClr val="000000"/>
              </a:solidFill>
            </a:endParaRPr>
          </a:p>
          <a:p>
            <a:pPr algn="just">
              <a:lnSpc>
                <a:spcPct val="150000"/>
              </a:lnSpc>
            </a:pPr>
            <a:r>
              <a:rPr lang="en-US" b="1" dirty="0">
                <a:solidFill>
                  <a:srgbClr val="353744"/>
                </a:solidFill>
                <a:latin typeface="Times New Roman" panose="02020603050405020304" pitchFamily="18" charset="0"/>
                <a:cs typeface="Times New Roman" panose="02020603050405020304" pitchFamily="18" charset="0"/>
              </a:rPr>
              <a:t>Feature Engineering: </a:t>
            </a:r>
            <a:r>
              <a:rPr lang="en-US" dirty="0">
                <a:solidFill>
                  <a:srgbClr val="353744"/>
                </a:solidFill>
                <a:latin typeface="Times New Roman" panose="02020603050405020304" pitchFamily="18" charset="0"/>
                <a:cs typeface="Times New Roman" panose="02020603050405020304" pitchFamily="18" charset="0"/>
              </a:rPr>
              <a:t>Create new features or transform existing ones to capture more information. </a:t>
            </a: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353744"/>
                </a:solidFill>
                <a:latin typeface="Times New Roman" panose="02020603050405020304" pitchFamily="18" charset="0"/>
                <a:cs typeface="Times New Roman" panose="02020603050405020304" pitchFamily="18" charset="0"/>
              </a:rPr>
              <a:t>Model Ensemble: </a:t>
            </a:r>
            <a:r>
              <a:rPr lang="en-US" dirty="0">
                <a:solidFill>
                  <a:srgbClr val="353744"/>
                </a:solidFill>
                <a:latin typeface="Times New Roman" panose="02020603050405020304" pitchFamily="18" charset="0"/>
                <a:cs typeface="Times New Roman" panose="02020603050405020304" pitchFamily="18" charset="0"/>
              </a:rPr>
              <a:t>Combine predictions from multiple models for better performance. Use stacking models, voting classifiers etc. </a:t>
            </a: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353744"/>
                </a:solidFill>
                <a:latin typeface="Times New Roman" panose="02020603050405020304" pitchFamily="18" charset="0"/>
                <a:cs typeface="Times New Roman" panose="02020603050405020304" pitchFamily="18" charset="0"/>
              </a:rPr>
              <a:t>Advanced </a:t>
            </a:r>
            <a:r>
              <a:rPr lang="en-US" b="1" dirty="0" err="1">
                <a:solidFill>
                  <a:srgbClr val="353744"/>
                </a:solidFill>
                <a:latin typeface="Times New Roman" panose="02020603050405020304" pitchFamily="18" charset="0"/>
                <a:cs typeface="Times New Roman" panose="02020603050405020304" pitchFamily="18" charset="0"/>
              </a:rPr>
              <a:t>Hyperparameter</a:t>
            </a:r>
            <a:r>
              <a:rPr lang="en-US" b="1" dirty="0">
                <a:solidFill>
                  <a:srgbClr val="353744"/>
                </a:solidFill>
                <a:latin typeface="Times New Roman" panose="02020603050405020304" pitchFamily="18" charset="0"/>
                <a:cs typeface="Times New Roman" panose="02020603050405020304" pitchFamily="18" charset="0"/>
              </a:rPr>
              <a:t> Tuning: </a:t>
            </a:r>
            <a:r>
              <a:rPr lang="en-US" dirty="0">
                <a:solidFill>
                  <a:srgbClr val="353744"/>
                </a:solidFill>
                <a:latin typeface="Times New Roman" panose="02020603050405020304" pitchFamily="18" charset="0"/>
                <a:cs typeface="Times New Roman" panose="02020603050405020304" pitchFamily="18" charset="0"/>
              </a:rPr>
              <a:t>Use sophisticated techniques to optimize model parameters efficiently. </a:t>
            </a: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353744"/>
                </a:solidFill>
                <a:latin typeface="Times New Roman" panose="02020603050405020304" pitchFamily="18" charset="0"/>
                <a:cs typeface="Times New Roman" panose="02020603050405020304" pitchFamily="18" charset="0"/>
              </a:rPr>
              <a:t>Data Augmentation: </a:t>
            </a:r>
            <a:r>
              <a:rPr lang="en-US" dirty="0">
                <a:solidFill>
                  <a:srgbClr val="353744"/>
                </a:solidFill>
                <a:latin typeface="Times New Roman" panose="02020603050405020304" pitchFamily="18" charset="0"/>
                <a:cs typeface="Times New Roman" panose="02020603050405020304" pitchFamily="18" charset="0"/>
              </a:rPr>
              <a:t>Increase dataset diversity and size through augmentation techniques. </a:t>
            </a: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353744"/>
                </a:solidFill>
                <a:latin typeface="Times New Roman" panose="02020603050405020304" pitchFamily="18" charset="0"/>
                <a:cs typeface="Times New Roman" panose="02020603050405020304" pitchFamily="18" charset="0"/>
              </a:rPr>
              <a:t>Continuous Model Monitoring: </a:t>
            </a:r>
            <a:r>
              <a:rPr lang="en-US" dirty="0">
                <a:solidFill>
                  <a:srgbClr val="353744"/>
                </a:solidFill>
                <a:latin typeface="Times New Roman" panose="02020603050405020304" pitchFamily="18" charset="0"/>
                <a:cs typeface="Times New Roman" panose="02020603050405020304" pitchFamily="18" charset="0"/>
              </a:rPr>
              <a:t>Implement a system for ongoing model evaluation and retraining. </a:t>
            </a: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353744"/>
                </a:solidFill>
                <a:latin typeface="Times New Roman" panose="02020603050405020304" pitchFamily="18" charset="0"/>
                <a:cs typeface="Times New Roman" panose="02020603050405020304" pitchFamily="18" charset="0"/>
              </a:rPr>
              <a:t>Adding More Important Features: </a:t>
            </a:r>
            <a:r>
              <a:rPr lang="en-US" dirty="0">
                <a:solidFill>
                  <a:srgbClr val="353744"/>
                </a:solidFill>
                <a:latin typeface="Times New Roman" panose="02020603050405020304" pitchFamily="18" charset="0"/>
                <a:cs typeface="Times New Roman" panose="02020603050405020304" pitchFamily="18" charset="0"/>
              </a:rPr>
              <a:t>Identify and include additional crucial features that may have been overlooked initially. </a:t>
            </a:r>
            <a:endParaRPr lang="en-US"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48919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9057" y="519193"/>
            <a:ext cx="9748434" cy="646331"/>
          </a:xfrm>
          <a:prstGeom prst="rect">
            <a:avLst/>
          </a:prstGeom>
          <a:noFill/>
        </p:spPr>
        <p:txBody>
          <a:bodyPr wrap="square" rtlCol="0">
            <a:spAutoFit/>
          </a:bodyPr>
          <a:lstStyle/>
          <a:p>
            <a:r>
              <a:rPr lang="en-US" sz="3600" b="1" dirty="0" smtClean="0">
                <a:solidFill>
                  <a:srgbClr val="0D0D0D"/>
                </a:solidFill>
                <a:latin typeface="Times New Roman" panose="02020603050405020304" pitchFamily="18" charset="0"/>
                <a:cs typeface="Times New Roman" panose="02020603050405020304" pitchFamily="18" charset="0"/>
              </a:rPr>
              <a:t>                             Conclusion</a:t>
            </a:r>
            <a:r>
              <a:rPr lang="en-US" b="1" dirty="0" smtClean="0">
                <a:solidFill>
                  <a:srgbClr val="0D0D0D"/>
                </a:solidFill>
                <a:latin typeface="Times New Roman" panose="02020603050405020304" pitchFamily="18" charset="0"/>
                <a:cs typeface="Times New Roman" panose="02020603050405020304" pitchFamily="18" charset="0"/>
              </a:rPr>
              <a:t> </a:t>
            </a:r>
            <a:endParaRPr lang="en-IN" dirty="0"/>
          </a:p>
        </p:txBody>
      </p:sp>
      <p:sp>
        <p:nvSpPr>
          <p:cNvPr id="3" name="TextBox 2"/>
          <p:cNvSpPr txBox="1"/>
          <p:nvPr/>
        </p:nvSpPr>
        <p:spPr>
          <a:xfrm>
            <a:off x="1890793" y="1573078"/>
            <a:ext cx="9825926" cy="535531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solidFill>
                  <a:srgbClr val="353744"/>
                </a:solidFill>
                <a:latin typeface="Times New Roman" panose="02020603050405020304" pitchFamily="18" charset="0"/>
                <a:cs typeface="Times New Roman" panose="02020603050405020304" pitchFamily="18" charset="0"/>
              </a:rPr>
              <a:t>Through the process of analyzing the "Indicators of Heart Disease (2022 UPDATE)" dataset and building a predictive model for heart attack risk, we have gained valuable insights and learned important lessons.</a:t>
            </a:r>
          </a:p>
          <a:p>
            <a:pPr marL="342900" indent="-342900" algn="just">
              <a:lnSpc>
                <a:spcPct val="150000"/>
              </a:lnSpc>
              <a:buFont typeface="Arial" panose="020B0604020202020204" pitchFamily="34" charset="0"/>
              <a:buChar char="•"/>
            </a:pPr>
            <a:r>
              <a:rPr lang="en-US" sz="2400" dirty="0">
                <a:solidFill>
                  <a:srgbClr val="353744"/>
                </a:solidFill>
                <a:latin typeface="Times New Roman" panose="02020603050405020304" pitchFamily="18" charset="0"/>
                <a:cs typeface="Times New Roman" panose="02020603050405020304" pitchFamily="18" charset="0"/>
              </a:rPr>
              <a:t> We recognize the importance of thorough exploratory data analysis, robust preprocessing techniques, and careful model evaluation in developing effective machine learning solutions for healthcare. </a:t>
            </a:r>
          </a:p>
          <a:p>
            <a:pPr marL="342900" indent="-342900" algn="just">
              <a:lnSpc>
                <a:spcPct val="150000"/>
              </a:lnSpc>
              <a:buFont typeface="Arial" panose="020B0604020202020204" pitchFamily="34" charset="0"/>
              <a:buChar char="•"/>
            </a:pPr>
            <a:r>
              <a:rPr lang="en-US" sz="2400" dirty="0">
                <a:solidFill>
                  <a:srgbClr val="353744"/>
                </a:solidFill>
                <a:latin typeface="Times New Roman" panose="02020603050405020304" pitchFamily="18" charset="0"/>
                <a:cs typeface="Times New Roman" panose="02020603050405020304" pitchFamily="18" charset="0"/>
              </a:rPr>
              <a:t>Overall, the project has been a valuable learning experience, providing us with the opportunity to contribute to improving heart disease risk assessment and management.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73969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8213" y="365760"/>
            <a:ext cx="10384403" cy="5632311"/>
          </a:xfrm>
          <a:prstGeom prst="rect">
            <a:avLst/>
          </a:prstGeom>
          <a:noFill/>
        </p:spPr>
        <p:txBody>
          <a:bodyPr wrap="square" rtlCol="0">
            <a:spAutoFit/>
          </a:bodyPr>
          <a:lstStyle/>
          <a:p>
            <a:r>
              <a:rPr lang="en-US" b="1" dirty="0">
                <a:solidFill>
                  <a:srgbClr val="374151"/>
                </a:solidFill>
                <a:latin typeface="Times New Roman" panose="02020603050405020304" pitchFamily="18" charset="0"/>
                <a:cs typeface="Times New Roman" panose="02020603050405020304" pitchFamily="18" charset="0"/>
              </a:rPr>
              <a:t>1.Read global stats</a:t>
            </a:r>
          </a:p>
          <a:p>
            <a:endParaRPr lang="en-US" b="1" dirty="0">
              <a:solidFill>
                <a:srgbClr val="374151"/>
              </a:solidFill>
              <a:latin typeface="Times New Roman" panose="02020603050405020304" pitchFamily="18" charset="0"/>
              <a:cs typeface="Times New Roman" panose="02020603050405020304" pitchFamily="18" charset="0"/>
            </a:endParaRPr>
          </a:p>
          <a:p>
            <a:pPr lvl="0" defTabSz="914400">
              <a:defRPr/>
            </a:pPr>
            <a:r>
              <a:rPr lang="en-IN"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Hence we can see that Despite advancements in medical science, we can see that there are  gaps in current techniques and actual condition on field</a:t>
            </a:r>
          </a:p>
          <a:p>
            <a:endParaRPr lang="en-US" b="1" dirty="0">
              <a:solidFill>
                <a:srgbClr val="37415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rgbClr val="374151"/>
                </a:solidFill>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So why is this project important?,</a:t>
            </a:r>
            <a:r>
              <a:rPr lang="en-US" dirty="0">
                <a:latin typeface="Times New Roman" panose="02020603050405020304" pitchFamily="18" charset="0"/>
                <a:cs typeface="Times New Roman" panose="02020603050405020304" pitchFamily="18" charset="0"/>
              </a:rPr>
              <a:t> below are some points </a:t>
            </a:r>
            <a:endParaRPr lang="en-US" b="1" dirty="0">
              <a:latin typeface="Times New Roman" panose="02020603050405020304" pitchFamily="18" charset="0"/>
              <a:cs typeface="Times New Roman" panose="02020603050405020304" pitchFamily="18" charset="0"/>
            </a:endParaRPr>
          </a:p>
          <a:p>
            <a:pPr lvl="0" defTabSz="914400">
              <a:buFont typeface="Arial" panose="020B0604020202020204" pitchFamily="34" charset="0"/>
              <a:buChar char="•"/>
              <a:defRPr/>
            </a:pPr>
            <a:r>
              <a:rPr lang="en-US" b="1" dirty="0">
                <a:solidFill>
                  <a:srgbClr val="000000"/>
                </a:solidFill>
                <a:latin typeface="Times New Roman" panose="02020603050405020304" pitchFamily="18" charset="0"/>
                <a:cs typeface="Times New Roman" panose="02020603050405020304" pitchFamily="18" charset="0"/>
              </a:rPr>
              <a:t>Commercial Value: </a:t>
            </a:r>
            <a:r>
              <a:rPr lang="en-US" dirty="0">
                <a:solidFill>
                  <a:srgbClr val="000000"/>
                </a:solidFill>
                <a:latin typeface="Times New Roman" panose="02020603050405020304" pitchFamily="18" charset="0"/>
                <a:cs typeface="Times New Roman" panose="02020603050405020304" pitchFamily="18" charset="0"/>
              </a:rPr>
              <a:t>The project's insights can benefit healthcare providers, insurers, and pharmaceutical companies by informing targeted preventive measures and personalized statistics</a:t>
            </a:r>
            <a:endParaRPr lang="en-US" b="1" dirty="0">
              <a:solidFill>
                <a:srgbClr val="374151"/>
              </a:solidFill>
              <a:latin typeface="Times New Roman" panose="02020603050405020304" pitchFamily="18" charset="0"/>
              <a:cs typeface="Times New Roman" panose="02020603050405020304" pitchFamily="18" charset="0"/>
            </a:endParaRPr>
          </a:p>
          <a:p>
            <a:pPr lvl="0" defTabSz="914400">
              <a:buFont typeface="Arial" panose="020B0604020202020204" pitchFamily="34" charset="0"/>
              <a:buChar char="•"/>
              <a:defRPr/>
            </a:pPr>
            <a:r>
              <a:rPr lang="en-US" b="1" dirty="0">
                <a:solidFill>
                  <a:srgbClr val="000000"/>
                </a:solidFill>
                <a:latin typeface="Times New Roman" panose="02020603050405020304" pitchFamily="18" charset="0"/>
                <a:cs typeface="Times New Roman" panose="02020603050405020304" pitchFamily="18" charset="0"/>
              </a:rPr>
              <a:t> Academic Value: </a:t>
            </a:r>
            <a:r>
              <a:rPr lang="en-US" dirty="0">
                <a:solidFill>
                  <a:srgbClr val="000000"/>
                </a:solidFill>
                <a:latin typeface="Times New Roman" panose="02020603050405020304" pitchFamily="18" charset="0"/>
                <a:cs typeface="Times New Roman" panose="02020603050405020304" pitchFamily="18" charset="0"/>
              </a:rPr>
              <a:t>The project contributes to academia by advanced understanding in cardiovascular health, providing a basis for further research and new theories in heart attack risk assessment. </a:t>
            </a:r>
          </a:p>
          <a:p>
            <a:pPr lvl="0" defTabSz="914400">
              <a:buFont typeface="Arial" panose="020B0604020202020204" pitchFamily="34" charset="0"/>
              <a:buChar char="•"/>
              <a:defRPr/>
            </a:pPr>
            <a:r>
              <a:rPr lang="en-US" b="1" dirty="0">
                <a:solidFill>
                  <a:srgbClr val="374151"/>
                </a:solidFill>
                <a:latin typeface="Times New Roman" panose="02020603050405020304" pitchFamily="18" charset="0"/>
                <a:cs typeface="Times New Roman" panose="02020603050405020304" pitchFamily="18" charset="0"/>
              </a:rPr>
              <a:t>Public Health Impact:</a:t>
            </a:r>
            <a:r>
              <a:rPr lang="en-US" dirty="0">
                <a:solidFill>
                  <a:srgbClr val="374151"/>
                </a:solidFill>
                <a:latin typeface="Times New Roman" panose="02020603050405020304" pitchFamily="18" charset="0"/>
                <a:cs typeface="Times New Roman" panose="02020603050405020304" pitchFamily="18" charset="0"/>
              </a:rPr>
              <a:t> Heart disease is a leading cause of mortality worldwide as we saw in previous slide. Predicting heart attacks can enable early intervention and potentially save lives.</a:t>
            </a:r>
          </a:p>
          <a:p>
            <a:pPr>
              <a:buFont typeface="Arial" panose="020B0604020202020204" pitchFamily="34" charset="0"/>
              <a:buChar char="•"/>
            </a:pPr>
            <a:r>
              <a:rPr lang="en-US" b="1" dirty="0">
                <a:solidFill>
                  <a:srgbClr val="374151"/>
                </a:solidFill>
                <a:latin typeface="Times New Roman" panose="02020603050405020304" pitchFamily="18" charset="0"/>
                <a:cs typeface="Times New Roman" panose="02020603050405020304" pitchFamily="18" charset="0"/>
              </a:rPr>
              <a:t>Cost Reduction:</a:t>
            </a:r>
            <a:r>
              <a:rPr lang="en-US" dirty="0">
                <a:solidFill>
                  <a:srgbClr val="374151"/>
                </a:solidFill>
                <a:latin typeface="Times New Roman" panose="02020603050405020304" pitchFamily="18" charset="0"/>
                <a:cs typeface="Times New Roman" panose="02020603050405020304" pitchFamily="18" charset="0"/>
              </a:rPr>
              <a:t> Identifying at-risk individuals early can lead to cost savings for healthcare systems by reducing emergency interventions and hospitalizations.</a:t>
            </a:r>
          </a:p>
          <a:p>
            <a:pPr>
              <a:buFont typeface="Arial" panose="020B0604020202020204" pitchFamily="34" charset="0"/>
              <a:buChar char="•"/>
            </a:pPr>
            <a:r>
              <a:rPr lang="en-US" b="1" dirty="0">
                <a:solidFill>
                  <a:srgbClr val="374151"/>
                </a:solidFill>
                <a:latin typeface="Times New Roman" panose="02020603050405020304" pitchFamily="18" charset="0"/>
                <a:cs typeface="Times New Roman" panose="02020603050405020304" pitchFamily="18" charset="0"/>
              </a:rPr>
              <a:t>Patient Empowerment:</a:t>
            </a:r>
            <a:r>
              <a:rPr lang="en-US" dirty="0">
                <a:solidFill>
                  <a:srgbClr val="374151"/>
                </a:solidFill>
                <a:latin typeface="Times New Roman" panose="02020603050405020304" pitchFamily="18" charset="0"/>
                <a:cs typeface="Times New Roman" panose="02020603050405020304" pitchFamily="18" charset="0"/>
              </a:rPr>
              <a:t> it can empower individuals to take proactive steps towards heart health through lifestyle changes and preventive measures.</a:t>
            </a:r>
          </a:p>
          <a:p>
            <a:pPr lvl="0" defTabSz="914400">
              <a:defRPr/>
            </a:pPr>
            <a:endParaRPr lang="en-IN"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Healthcare experts emphasize the need for </a:t>
            </a:r>
            <a:r>
              <a:rPr lang="en-US" b="1" dirty="0">
                <a:latin typeface="Times New Roman" panose="02020603050405020304" pitchFamily="18" charset="0"/>
                <a:cs typeface="Times New Roman" panose="02020603050405020304" pitchFamily="18" charset="0"/>
              </a:rPr>
              <a:t>increased awareness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preventive measures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regular health check-ups </a:t>
            </a:r>
            <a:r>
              <a:rPr lang="en-US" dirty="0">
                <a:latin typeface="Times New Roman" panose="02020603050405020304" pitchFamily="18" charset="0"/>
                <a:cs typeface="Times New Roman" panose="02020603050405020304" pitchFamily="18" charset="0"/>
              </a:rPr>
              <a:t>to curb the rising tide of </a:t>
            </a:r>
            <a:r>
              <a:rPr lang="en-US" b="1" dirty="0">
                <a:latin typeface="Times New Roman" panose="02020603050405020304" pitchFamily="18" charset="0"/>
                <a:cs typeface="Times New Roman" panose="02020603050405020304" pitchFamily="18" charset="0"/>
              </a:rPr>
              <a:t>sudden heart attack deaths</a:t>
            </a:r>
            <a:r>
              <a:rPr lang="en-US"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919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0"/>
            <a:ext cx="9858692" cy="723569"/>
          </a:xfrm>
        </p:spPr>
        <p:txBody>
          <a:bodyPr/>
          <a:lstStyle/>
          <a:p>
            <a:r>
              <a:rPr lang="en-US" b="1" dirty="0">
                <a:solidFill>
                  <a:srgbClr val="000000"/>
                </a:solidFill>
                <a:latin typeface="Times New Roman" panose="02020603050405020304" pitchFamily="18" charset="0"/>
                <a:cs typeface="Times New Roman" panose="02020603050405020304" pitchFamily="18" charset="0"/>
              </a:rPr>
              <a:t>Complexity Involved</a:t>
            </a:r>
            <a:endParaRPr lang="en-IN" dirty="0"/>
          </a:p>
        </p:txBody>
      </p:sp>
      <p:sp>
        <p:nvSpPr>
          <p:cNvPr id="3" name="Content Placeholder 2"/>
          <p:cNvSpPr>
            <a:spLocks noGrp="1"/>
          </p:cNvSpPr>
          <p:nvPr>
            <p:ph idx="1"/>
          </p:nvPr>
        </p:nvSpPr>
        <p:spPr>
          <a:xfrm>
            <a:off x="1319917" y="723569"/>
            <a:ext cx="10789920" cy="5979381"/>
          </a:xfrm>
        </p:spPr>
        <p:txBody>
          <a:bodyPr>
            <a:noAutofit/>
          </a:bodyPr>
          <a:lstStyle/>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Handling Missing Values:</a:t>
            </a:r>
            <a:endParaRPr lang="en-GB"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Addressing gaps in patient data, e.g., cholesterol levels, blood pressure.</a:t>
            </a: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Techniques: mean/median imputation, KNN imputation, or simply dropping incomplete entries.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Dealing with Outliers:</a:t>
            </a:r>
            <a:endParaRPr lang="en-GB"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Identifying outliers in measurements like heart rate or blood sugar levels.</a:t>
            </a: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Methods: Z-score, IQR; deciding to remove or cap them depending on their impact.</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Determining Relevant Columns:</a:t>
            </a:r>
            <a:endParaRPr lang="en-GB"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Selecting crucial features: age, gender, medical history, lifestyle factors.</a:t>
            </a: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Techniques: correlation analysis, Lasso regression, feature importance from models.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Class Balancing:</a:t>
            </a:r>
            <a:endParaRPr lang="en-GB"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Handling imbalance in datasets (more healthy patients than those with heart disease).</a:t>
            </a: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Techniques: SMOTE, </a:t>
            </a:r>
            <a:r>
              <a:rPr lang="en-GB" sz="1800" dirty="0" smtClean="0">
                <a:latin typeface="Times New Roman" panose="02020603050405020304" pitchFamily="18" charset="0"/>
                <a:cs typeface="Times New Roman" panose="02020603050405020304" pitchFamily="18" charset="0"/>
              </a:rPr>
              <a:t>under sampling,</a:t>
            </a:r>
            <a:r>
              <a:rPr lang="en-GB" sz="1800" dirty="0">
                <a:latin typeface="Times New Roman" panose="02020603050405020304" pitchFamily="18" charset="0"/>
                <a:cs typeface="Times New Roman" panose="02020603050405020304" pitchFamily="18" charset="0"/>
              </a:rPr>
              <a:t> class weight adjustment in models.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Classification for Risk Prediction:</a:t>
            </a:r>
            <a:endParaRPr lang="en-GB"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Evaluating model performance: focus on metrics like recall (catching actual cases), accuracy, AUC score.</a:t>
            </a: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Models to use: Logistic Regression, Random Forest, Gradient Boosting, etc. for predicting risk.</a:t>
            </a:r>
          </a:p>
          <a:p>
            <a:pPr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996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017" y="0"/>
            <a:ext cx="9874595" cy="747423"/>
          </a:xfrm>
        </p:spPr>
        <p:txBody>
          <a:bodyPr/>
          <a:lstStyle/>
          <a:p>
            <a:r>
              <a:rPr lang="en-IN" b="1" dirty="0">
                <a:solidFill>
                  <a:schemeClr val="tx1"/>
                </a:solidFill>
                <a:latin typeface="Times New Roman" panose="02020603050405020304" pitchFamily="18" charset="0"/>
                <a:cs typeface="Times New Roman" panose="02020603050405020304" pitchFamily="18" charset="0"/>
              </a:rPr>
              <a:t>Exploratory Data Analysis</a:t>
            </a:r>
            <a:endParaRPr lang="en-IN" dirty="0">
              <a:solidFill>
                <a:schemeClr val="tx1"/>
              </a:solidFill>
            </a:endParaRPr>
          </a:p>
        </p:txBody>
      </p:sp>
      <p:sp>
        <p:nvSpPr>
          <p:cNvPr id="3" name="Content Placeholder 2"/>
          <p:cNvSpPr>
            <a:spLocks noGrp="1"/>
          </p:cNvSpPr>
          <p:nvPr>
            <p:ph idx="1"/>
          </p:nvPr>
        </p:nvSpPr>
        <p:spPr>
          <a:xfrm>
            <a:off x="1550504" y="1033669"/>
            <a:ext cx="10440063" cy="5470497"/>
          </a:xfrm>
        </p:spPr>
        <p:txBody>
          <a:bodyPr/>
          <a:lstStyle/>
          <a:p>
            <a:pPr>
              <a:buFont typeface="+mj-lt"/>
              <a:buAutoNum type="arabicPeriod"/>
            </a:pPr>
            <a:r>
              <a:rPr lang="en-IN" b="1" dirty="0">
                <a:latin typeface="Times New Roman" panose="02020603050405020304" pitchFamily="18" charset="0"/>
                <a:cs typeface="Times New Roman" panose="02020603050405020304" pitchFamily="18" charset="0"/>
              </a:rPr>
              <a:t>Importing Necessary Libraries and Dataset:</a:t>
            </a:r>
            <a:endParaRPr lang="en-I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Python libraries used for data handling (e.g., pandas, </a:t>
            </a:r>
            <a:r>
              <a:rPr lang="en-IN" sz="1800" dirty="0" err="1">
                <a:latin typeface="Times New Roman" panose="02020603050405020304" pitchFamily="18" charset="0"/>
                <a:cs typeface="Times New Roman" panose="02020603050405020304" pitchFamily="18" charset="0"/>
              </a:rPr>
              <a:t>numpy</a:t>
            </a:r>
            <a:r>
              <a:rPr lang="en-IN" sz="1800" dirty="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Loading the dataset into the environment.</a:t>
            </a:r>
          </a:p>
          <a:p>
            <a:pPr>
              <a:buFont typeface="+mj-lt"/>
              <a:buAutoNum type="arabicPeriod"/>
            </a:pPr>
            <a:r>
              <a:rPr lang="en-IN" b="1" dirty="0">
                <a:latin typeface="Times New Roman" panose="02020603050405020304" pitchFamily="18" charset="0"/>
                <a:cs typeface="Times New Roman" panose="02020603050405020304" pitchFamily="18" charset="0"/>
              </a:rPr>
              <a:t>Dataset Overview:</a:t>
            </a:r>
            <a:endParaRPr lang="en-I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Total number of rows: 445,132</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Total number of columns: 40</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Categorical variables: 34</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Numeric variables: 6</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Duplicate rows: 157 (not dropping these rows)</a:t>
            </a:r>
          </a:p>
          <a:p>
            <a:pPr>
              <a:buFont typeface="+mj-lt"/>
              <a:buAutoNum type="arabicPeriod"/>
            </a:pPr>
            <a:r>
              <a:rPr lang="en-IN" b="1" dirty="0">
                <a:latin typeface="Times New Roman" panose="02020603050405020304" pitchFamily="18" charset="0"/>
                <a:cs typeface="Times New Roman" panose="02020603050405020304" pitchFamily="18" charset="0"/>
              </a:rPr>
              <a:t>Handling Missing Values:</a:t>
            </a:r>
            <a:endParaRPr lang="en-I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Null values present in 38 columns.</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Highest percentage of missing values in a column: 18%</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Strategies for handling missing values (e.g., imputation, removal).</a:t>
            </a:r>
          </a:p>
          <a:p>
            <a:pPr>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542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067" y="39757"/>
            <a:ext cx="9882546" cy="683812"/>
          </a:xfrm>
        </p:spPr>
        <p:txBody>
          <a:bodyPr/>
          <a:lstStyle/>
          <a:p>
            <a:r>
              <a:rPr lang="en-US" b="1" dirty="0">
                <a:solidFill>
                  <a:srgbClr val="000000"/>
                </a:solidFill>
                <a:latin typeface="Times New Roman" panose="02020603050405020304" pitchFamily="18" charset="0"/>
                <a:cs typeface="Times New Roman" panose="02020603050405020304" pitchFamily="18" charset="0"/>
              </a:rPr>
              <a:t>Redundant columns </a:t>
            </a:r>
          </a:p>
        </p:txBody>
      </p:sp>
      <p:sp>
        <p:nvSpPr>
          <p:cNvPr id="3" name="Content Placeholder 2"/>
          <p:cNvSpPr>
            <a:spLocks noGrp="1"/>
          </p:cNvSpPr>
          <p:nvPr>
            <p:ph idx="1"/>
          </p:nvPr>
        </p:nvSpPr>
        <p:spPr>
          <a:xfrm>
            <a:off x="1622067" y="1168842"/>
            <a:ext cx="10376451" cy="5351228"/>
          </a:xfrm>
        </p:spPr>
        <p:txBody>
          <a:bodyPr>
            <a:normAutofit/>
          </a:bodyPr>
          <a:lstStyle/>
          <a:p>
            <a:pPr>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 Consider</a:t>
            </a:r>
            <a:r>
              <a:rPr lang="en-GB" dirty="0">
                <a:latin typeface="Times New Roman" panose="02020603050405020304" pitchFamily="18" charset="0"/>
                <a:cs typeface="Times New Roman" panose="02020603050405020304" pitchFamily="18" charset="0"/>
              </a:rPr>
              <a:t> removing one of the highly correlated columns to reduce multicollinearity</a:t>
            </a:r>
            <a:r>
              <a:rPr lang="en-GB"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Ensure</a:t>
            </a:r>
            <a:r>
              <a:rPr lang="en-GB" dirty="0">
                <a:latin typeface="Times New Roman" panose="02020603050405020304" pitchFamily="18" charset="0"/>
                <a:cs typeface="Times New Roman" panose="02020603050405020304" pitchFamily="18" charset="0"/>
              </a:rPr>
              <a:t> that removing these columns does not lead to loss of significant information for your predictive </a:t>
            </a:r>
            <a:r>
              <a:rPr lang="en-GB" dirty="0" smtClean="0">
                <a:latin typeface="Times New Roman" panose="02020603050405020304" pitchFamily="18" charset="0"/>
                <a:cs typeface="Times New Roman" panose="02020603050405020304" pitchFamily="18" charset="0"/>
              </a:rPr>
              <a:t>model.</a:t>
            </a:r>
          </a:p>
          <a:p>
            <a:pPr>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State</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smtClean="0">
                <a:solidFill>
                  <a:srgbClr val="000000"/>
                </a:solidFill>
                <a:latin typeface="Times New Roman" panose="02020603050405020304" pitchFamily="18" charset="0"/>
                <a:cs typeface="Times New Roman" panose="02020603050405020304" pitchFamily="18" charset="0"/>
              </a:rPr>
              <a:t>Height in meters</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smtClean="0">
                <a:solidFill>
                  <a:srgbClr val="000000"/>
                </a:solidFill>
                <a:latin typeface="Times New Roman" panose="02020603050405020304" pitchFamily="18" charset="0"/>
                <a:cs typeface="Times New Roman" panose="02020603050405020304" pitchFamily="18" charset="0"/>
              </a:rPr>
              <a:t>Weight in Kilograms</a:t>
            </a:r>
            <a:endParaRPr lang="en-US" sz="1800" dirty="0">
              <a:solidFill>
                <a:srgbClr val="000000"/>
              </a:solidFill>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Alternate sources of data that can supplement the core dataset</a:t>
            </a:r>
          </a:p>
          <a:p>
            <a:pPr lvl="1">
              <a:buFont typeface="Arial" panose="020B0604020202020204" pitchFamily="34" charset="0"/>
              <a:buChar char="•"/>
            </a:pPr>
            <a:r>
              <a:rPr lang="en-US" sz="1800" b="1" dirty="0" smtClean="0">
                <a:solidFill>
                  <a:srgbClr val="000000"/>
                </a:solidFill>
                <a:latin typeface="Times New Roman" panose="02020603050405020304" pitchFamily="18" charset="0"/>
                <a:cs typeface="Times New Roman" panose="02020603050405020304" pitchFamily="18" charset="0"/>
              </a:rPr>
              <a:t>Sources:</a:t>
            </a:r>
          </a:p>
          <a:p>
            <a:pPr lvl="1">
              <a:buFont typeface="Arial" panose="020B0604020202020204" pitchFamily="34" charset="0"/>
              <a:buChar char="•"/>
            </a:pPr>
            <a:r>
              <a:rPr lang="en-US" sz="1800" b="1" dirty="0" smtClean="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Previous health records, Lab reports, Medical history, Nutritional Database, Food consumption Survey, Detailed physical activity survey</a:t>
            </a:r>
          </a:p>
          <a:p>
            <a:pPr lvl="1">
              <a:buFont typeface="Arial" panose="020B0604020202020204" pitchFamily="34" charset="0"/>
              <a:buChar char="•"/>
            </a:pPr>
            <a:r>
              <a:rPr lang="en-US" sz="1800" b="1" dirty="0" smtClean="0">
                <a:solidFill>
                  <a:srgbClr val="000000"/>
                </a:solidFill>
                <a:latin typeface="Times New Roman" panose="02020603050405020304" pitchFamily="18" charset="0"/>
                <a:cs typeface="Times New Roman" panose="02020603050405020304" pitchFamily="18" charset="0"/>
              </a:rPr>
              <a:t>Columns</a:t>
            </a:r>
            <a:r>
              <a:rPr lang="en-US" sz="1800" b="1" dirty="0">
                <a:solidFill>
                  <a:srgbClr val="000000"/>
                </a:solidFill>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Essential - history of Hypertension, treatment for hypertension, any history of heart disease and durations for all, Cholesterol level</a:t>
            </a:r>
          </a:p>
          <a:p>
            <a:pPr lvl="2">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other : Daily calorie consumption, Omega 3 supplements, type of exercises and duration etc.</a:t>
            </a:r>
          </a:p>
          <a:p>
            <a:pPr lvl="1">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400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825" y="-61183"/>
            <a:ext cx="10098154" cy="2486735"/>
          </a:xfrm>
          <a:prstGeom prst="rect">
            <a:avLst/>
          </a:prstGeom>
        </p:spPr>
      </p:pic>
      <p:sp>
        <p:nvSpPr>
          <p:cNvPr id="6" name="Rectangle 1"/>
          <p:cNvSpPr>
            <a:spLocks noChangeArrowheads="1"/>
          </p:cNvSpPr>
          <p:nvPr/>
        </p:nvSpPr>
        <p:spPr bwMode="auto">
          <a:xfrm>
            <a:off x="1661825" y="2932481"/>
            <a:ext cx="10209472" cy="39549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         The image you provided shows a table of statistical data analysis results, specifically a summary of </a:t>
            </a:r>
            <a:r>
              <a:rPr kumimoji="0" lang="en-US" b="0" i="0" u="none" strike="noStrike" cap="none" normalizeH="0" dirty="0" smtClean="0">
                <a:ln>
                  <a:noFill/>
                </a:ln>
                <a:solidFill>
                  <a:srgbClr val="111111"/>
                </a:solidFill>
                <a:effectLst/>
                <a:latin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descriptive statistics generated by the describe() function in Python’s pandas library. This table includes various health-related variables such as:</a:t>
            </a:r>
          </a:p>
          <a:p>
            <a:pPr marL="742950" lvl="1" indent="-285750" defTabSz="914400" eaLnBrk="0" fontAlgn="base" hangingPunct="0">
              <a:spcBef>
                <a:spcPct val="0"/>
              </a:spcBef>
              <a:spcAft>
                <a:spcPct val="0"/>
              </a:spcAft>
              <a:buFont typeface="Arial" panose="020B0604020202020204" pitchFamily="34" charset="0"/>
              <a:buChar char="•"/>
            </a:pPr>
            <a:r>
              <a:rPr kumimoji="0" lang="en-US" b="1"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PhysicalHealthDays</a:t>
            </a:r>
            <a:endParaRPr lang="en-US" dirty="0" smtClean="0">
              <a:solidFill>
                <a:srgbClr val="111111"/>
              </a:solidFill>
              <a:latin typeface="Times New Roman" panose="02020603050405020304" pitchFamily="18" charset="0"/>
              <a:cs typeface="Times New Roman" panose="02020603050405020304" pitchFamily="18" charset="0"/>
            </a:endParaRPr>
          </a:p>
          <a:p>
            <a:pPr marL="742950" lvl="1" indent="-285750" defTabSz="914400" eaLnBrk="0" fontAlgn="base" hangingPunct="0">
              <a:spcBef>
                <a:spcPct val="0"/>
              </a:spcBef>
              <a:spcAft>
                <a:spcPct val="0"/>
              </a:spcAft>
              <a:buFont typeface="Arial" panose="020B0604020202020204" pitchFamily="34" charset="0"/>
              <a:buChar char="•"/>
            </a:pPr>
            <a:r>
              <a:rPr kumimoji="0" lang="en-US" b="1"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MentalHealthDays</a:t>
            </a:r>
            <a:endParaRPr kumimoji="0" lang="en-US"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0" lang="en-US" b="1"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SleepHours</a:t>
            </a:r>
            <a:endParaRPr lang="en-US" dirty="0">
              <a:solidFill>
                <a:srgbClr val="11111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0" lang="en-US" b="1"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HeightInMeters</a:t>
            </a:r>
            <a:endParaRPr lang="en-US" dirty="0" smtClean="0">
              <a:solidFill>
                <a:srgbClr val="11111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0" lang="en-US" b="1"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WeightInKilograms</a:t>
            </a:r>
            <a:endParaRPr lang="en-US" dirty="0" smtClean="0">
              <a:solidFill>
                <a:srgbClr val="11111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kumimoji="0" lang="en-US" b="1"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BMI</a:t>
            </a:r>
            <a:r>
              <a:rPr kumimoji="0" lang="en-US" b="1" i="0" u="none" strike="noStrike" cap="none" normalizeH="0" dirty="0" smtClean="0">
                <a:ln>
                  <a:noFill/>
                </a:ln>
                <a:solidFill>
                  <a:srgbClr val="111111"/>
                </a:solidFill>
                <a:effectLst/>
                <a:latin typeface="Times New Roman" panose="02020603050405020304" pitchFamily="18" charset="0"/>
                <a:cs typeface="Times New Roman" panose="02020603050405020304" pitchFamily="18" charset="0"/>
              </a:rPr>
              <a:t> </a:t>
            </a:r>
          </a:p>
          <a:p>
            <a:pPr lvl="1"/>
            <a:r>
              <a:rPr lang="en-GB" dirty="0"/>
              <a:t>This type of analysis is useful for understanding the distribution and central tendencies of the data, which can help in identifying patterns and making informed decisions based on the dataset.</a:t>
            </a:r>
            <a:endParaRPr lang="en-GB"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8238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897" y="373711"/>
            <a:ext cx="9691715" cy="588397"/>
          </a:xfrm>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Correlation Matrix for Numeric variables</a:t>
            </a:r>
            <a:endParaRPr lang="en-IN" sz="3600" dirty="0">
              <a:solidFill>
                <a:schemeClr val="tx1"/>
              </a:solidFill>
            </a:endParaRPr>
          </a:p>
        </p:txBody>
      </p:sp>
      <p:sp>
        <p:nvSpPr>
          <p:cNvPr id="4" name="Text Placeholder 3"/>
          <p:cNvSpPr>
            <a:spLocks noGrp="1"/>
          </p:cNvSpPr>
          <p:nvPr>
            <p:ph type="body" sz="half" idx="2"/>
          </p:nvPr>
        </p:nvSpPr>
        <p:spPr>
          <a:xfrm>
            <a:off x="1812897" y="4126727"/>
            <a:ext cx="9691716" cy="2441050"/>
          </a:xfrm>
        </p:spPr>
        <p:txBody>
          <a:bodyPr>
            <a:normAutofit/>
          </a:bodyPr>
          <a:lstStyle/>
          <a:p>
            <a:r>
              <a:rPr lang="en-GB" sz="1800" b="1" dirty="0">
                <a:latin typeface="Times New Roman" panose="02020603050405020304" pitchFamily="18" charset="0"/>
                <a:cs typeface="Times New Roman" panose="02020603050405020304" pitchFamily="18" charset="0"/>
              </a:rPr>
              <a:t>Observations:</a:t>
            </a:r>
            <a:endParaRPr lang="en-GB" sz="1800" dirty="0">
              <a:latin typeface="Times New Roman" panose="02020603050405020304" pitchFamily="18" charset="0"/>
              <a:cs typeface="Times New Roman" panose="02020603050405020304" pitchFamily="18" charset="0"/>
            </a:endParaRPr>
          </a:p>
          <a:p>
            <a:pPr lvl="1"/>
            <a:r>
              <a:rPr lang="en-GB" sz="1800" b="1" dirty="0">
                <a:latin typeface="Times New Roman" panose="02020603050405020304" pitchFamily="18" charset="0"/>
                <a:cs typeface="Times New Roman" panose="02020603050405020304" pitchFamily="18" charset="0"/>
              </a:rPr>
              <a:t>PhysicalHealthDays and MentalHealthDays</a:t>
            </a:r>
            <a:r>
              <a:rPr lang="en-GB" sz="1800" dirty="0">
                <a:latin typeface="Times New Roman" panose="02020603050405020304" pitchFamily="18" charset="0"/>
                <a:cs typeface="Times New Roman" panose="02020603050405020304" pitchFamily="18" charset="0"/>
              </a:rPr>
              <a:t> have a moderate positive correlation (0.32).</a:t>
            </a:r>
          </a:p>
          <a:p>
            <a:pPr lvl="1"/>
            <a:r>
              <a:rPr lang="en-GB" sz="1800" b="1" dirty="0">
                <a:latin typeface="Times New Roman" panose="02020603050405020304" pitchFamily="18" charset="0"/>
                <a:cs typeface="Times New Roman" panose="02020603050405020304" pitchFamily="18" charset="0"/>
              </a:rPr>
              <a:t>HeightInMeters and WeightInKilograms</a:t>
            </a:r>
            <a:r>
              <a:rPr lang="en-GB" sz="1800" dirty="0">
                <a:latin typeface="Times New Roman" panose="02020603050405020304" pitchFamily="18" charset="0"/>
                <a:cs typeface="Times New Roman" panose="02020603050405020304" pitchFamily="18" charset="0"/>
              </a:rPr>
              <a:t> show a strong positive correlation (0.47).</a:t>
            </a:r>
          </a:p>
          <a:p>
            <a:pPr lvl="1"/>
            <a:r>
              <a:rPr lang="en-GB" sz="1800" b="1" dirty="0">
                <a:latin typeface="Times New Roman" panose="02020603050405020304" pitchFamily="18" charset="0"/>
                <a:cs typeface="Times New Roman" panose="02020603050405020304" pitchFamily="18" charset="0"/>
              </a:rPr>
              <a:t>BMI and WeightInKilograms</a:t>
            </a:r>
            <a:r>
              <a:rPr lang="en-GB" sz="1800" dirty="0">
                <a:latin typeface="Times New Roman" panose="02020603050405020304" pitchFamily="18" charset="0"/>
                <a:cs typeface="Times New Roman" panose="02020603050405020304" pitchFamily="18" charset="0"/>
              </a:rPr>
              <a:t> have a very strong positive correlation (0.86).</a:t>
            </a:r>
          </a:p>
          <a:p>
            <a:pPr lvl="1"/>
            <a:r>
              <a:rPr lang="en-GB" sz="1800" b="1" dirty="0">
                <a:latin typeface="Times New Roman" panose="02020603050405020304" pitchFamily="18" charset="0"/>
                <a:cs typeface="Times New Roman" panose="02020603050405020304" pitchFamily="18" charset="0"/>
              </a:rPr>
              <a:t>SleepHours</a:t>
            </a:r>
            <a:r>
              <a:rPr lang="en-GB" sz="1800" dirty="0">
                <a:latin typeface="Times New Roman" panose="02020603050405020304" pitchFamily="18" charset="0"/>
                <a:cs typeface="Times New Roman" panose="02020603050405020304" pitchFamily="18" charset="0"/>
              </a:rPr>
              <a:t> has weak or no significant correlation with other variables</a:t>
            </a:r>
            <a:r>
              <a:rPr lang="en-GB"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82269" y="1074549"/>
            <a:ext cx="8839200" cy="3059927"/>
          </a:xfrm>
          <a:prstGeom prst="rect">
            <a:avLst/>
          </a:prstGeom>
          <a:noFill/>
        </p:spPr>
        <p:txBody>
          <a:bodyPr wrap="square" rtlCol="0">
            <a:spAutoFit/>
          </a:bodyPr>
          <a:lstStyle/>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179" y="1118865"/>
            <a:ext cx="7287642" cy="3007862"/>
          </a:xfrm>
          <a:prstGeom prst="rect">
            <a:avLst/>
          </a:prstGeom>
        </p:spPr>
      </p:pic>
    </p:spTree>
    <p:extLst>
      <p:ext uri="{BB962C8B-B14F-4D97-AF65-F5344CB8AC3E}">
        <p14:creationId xmlns:p14="http://schemas.microsoft.com/office/powerpoint/2010/main" val="4089748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589</TotalTime>
  <Words>3518</Words>
  <Application>Microsoft Office PowerPoint</Application>
  <PresentationFormat>Widescreen</PresentationFormat>
  <Paragraphs>370</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Century Gothic</vt:lpstr>
      <vt:lpstr>Helvetica Neue</vt:lpstr>
      <vt:lpstr>Nunito</vt:lpstr>
      <vt:lpstr>Proxima Nova</vt:lpstr>
      <vt:lpstr>Söhne</vt:lpstr>
      <vt:lpstr>Times New Roman</vt:lpstr>
      <vt:lpstr>Wingdings</vt:lpstr>
      <vt:lpstr>Wingdings 3</vt:lpstr>
      <vt:lpstr>Wisp</vt:lpstr>
      <vt:lpstr>Project Overview</vt:lpstr>
      <vt:lpstr>PowerPoint Presentation</vt:lpstr>
      <vt:lpstr>PowerPoint Presentation</vt:lpstr>
      <vt:lpstr>PowerPoint Presentation</vt:lpstr>
      <vt:lpstr>Complexity Involved</vt:lpstr>
      <vt:lpstr>Exploratory Data Analysis</vt:lpstr>
      <vt:lpstr>Redundant columns </vt:lpstr>
      <vt:lpstr>PowerPoint Presentation</vt:lpstr>
      <vt:lpstr>Correlation Matrix for Numeric variables</vt:lpstr>
      <vt:lpstr>PowerPoint Presentation</vt:lpstr>
      <vt:lpstr>PowerPoint Presentation</vt:lpstr>
      <vt:lpstr>PowerPoint Presentation</vt:lpstr>
      <vt:lpstr>PowerPoint Presentation</vt:lpstr>
      <vt:lpstr>        Outliers - Height, Weight and BMI</vt:lpstr>
      <vt:lpstr>PowerPoint Presentation</vt:lpstr>
      <vt:lpstr>                       Bivariate Analysis</vt:lpstr>
      <vt:lpstr>PowerPoint Presentation</vt:lpstr>
      <vt:lpstr>PowerPoint Presentation</vt:lpstr>
      <vt:lpstr>PowerPoint Presentation</vt:lpstr>
      <vt:lpstr>                           Class Imbalance</vt:lpstr>
      <vt:lpstr>                             Model Building</vt:lpstr>
      <vt:lpstr>                Model Building</vt:lpstr>
      <vt:lpstr>PowerPoint Presentation</vt:lpstr>
      <vt:lpstr>PowerPoint Presentation</vt:lpstr>
      <vt:lpstr>               Sequential Feature Selection</vt:lpstr>
      <vt:lpstr>PowerPoint Presentation</vt:lpstr>
      <vt:lpstr>PowerPoint Presentation</vt:lpstr>
      <vt:lpstr>PowerPoint Presentation</vt:lpstr>
      <vt:lpstr>      Summary Table for Model Performance</vt:lpstr>
      <vt:lpstr>                            ROC PLOT</vt:lpstr>
      <vt:lpstr>PowerPoint Presentation</vt:lpstr>
      <vt:lpstr>Deriving Business Metrics and Business Insights</vt:lpstr>
      <vt:lpstr>PowerPoint Presentation</vt:lpstr>
      <vt:lpstr>PowerPoint Presentation</vt:lpstr>
      <vt:lpstr>                              Future 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DELL</dc:creator>
  <cp:lastModifiedBy>DELL</cp:lastModifiedBy>
  <cp:revision>44</cp:revision>
  <dcterms:created xsi:type="dcterms:W3CDTF">2024-09-27T11:44:55Z</dcterms:created>
  <dcterms:modified xsi:type="dcterms:W3CDTF">2024-10-02T17:53:16Z</dcterms:modified>
</cp:coreProperties>
</file>