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sldIdLst>
    <p:sldId id="256" r:id="rId2"/>
    <p:sldId id="266" r:id="rId3"/>
    <p:sldId id="257" r:id="rId4"/>
    <p:sldId id="258" r:id="rId5"/>
    <p:sldId id="259" r:id="rId6"/>
    <p:sldId id="260" r:id="rId7"/>
    <p:sldId id="261" r:id="rId8"/>
    <p:sldId id="262" r:id="rId9"/>
    <p:sldId id="263" r:id="rId10"/>
    <p:sldId id="264" r:id="rId11"/>
    <p:sldId id="265" r:id="rId12"/>
    <p:sldId id="267" r:id="rId13"/>
    <p:sldId id="268"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82"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61A0A1-E0F8-4729-9372-2A5142DBFF09}" type="datetimeFigureOut">
              <a:rPr lang="en-IN" smtClean="0"/>
              <a:t>14-09-2024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9B4CA1-76E3-41F4-8901-2AB234EA2B62}" type="slidenum">
              <a:rPr lang="en-IN" smtClean="0"/>
              <a:t>‹#›</a:t>
            </a:fld>
            <a:endParaRPr lang="en-IN"/>
          </a:p>
        </p:txBody>
      </p:sp>
    </p:spTree>
    <p:extLst>
      <p:ext uri="{BB962C8B-B14F-4D97-AF65-F5344CB8AC3E}">
        <p14:creationId xmlns:p14="http://schemas.microsoft.com/office/powerpoint/2010/main" val="880599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61A0A1-E0F8-4729-9372-2A5142DBFF09}" type="datetimeFigureOut">
              <a:rPr lang="en-IN" smtClean="0"/>
              <a:t>14-09-2024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9B4CA1-76E3-41F4-8901-2AB234EA2B62}" type="slidenum">
              <a:rPr lang="en-IN" smtClean="0"/>
              <a:t>‹#›</a:t>
            </a:fld>
            <a:endParaRPr lang="en-IN"/>
          </a:p>
        </p:txBody>
      </p:sp>
    </p:spTree>
    <p:extLst>
      <p:ext uri="{BB962C8B-B14F-4D97-AF65-F5344CB8AC3E}">
        <p14:creationId xmlns:p14="http://schemas.microsoft.com/office/powerpoint/2010/main" val="2235039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61A0A1-E0F8-4729-9372-2A5142DBFF09}" type="datetimeFigureOut">
              <a:rPr lang="en-IN" smtClean="0"/>
              <a:t>14-09-2024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9B4CA1-76E3-41F4-8901-2AB234EA2B62}" type="slidenum">
              <a:rPr lang="en-IN" smtClean="0"/>
              <a:t>‹#›</a:t>
            </a:fld>
            <a:endParaRPr lang="en-IN"/>
          </a:p>
        </p:txBody>
      </p:sp>
    </p:spTree>
    <p:extLst>
      <p:ext uri="{BB962C8B-B14F-4D97-AF65-F5344CB8AC3E}">
        <p14:creationId xmlns:p14="http://schemas.microsoft.com/office/powerpoint/2010/main" val="2868370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61A0A1-E0F8-4729-9372-2A5142DBFF09}" type="datetimeFigureOut">
              <a:rPr lang="en-IN" smtClean="0"/>
              <a:t>14-09-2024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9B4CA1-76E3-41F4-8901-2AB234EA2B6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78630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61A0A1-E0F8-4729-9372-2A5142DBFF09}" type="datetimeFigureOut">
              <a:rPr lang="en-IN" smtClean="0"/>
              <a:t>14-09-2024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9B4CA1-76E3-41F4-8901-2AB234EA2B62}" type="slidenum">
              <a:rPr lang="en-IN" smtClean="0"/>
              <a:t>‹#›</a:t>
            </a:fld>
            <a:endParaRPr lang="en-IN"/>
          </a:p>
        </p:txBody>
      </p:sp>
    </p:spTree>
    <p:extLst>
      <p:ext uri="{BB962C8B-B14F-4D97-AF65-F5344CB8AC3E}">
        <p14:creationId xmlns:p14="http://schemas.microsoft.com/office/powerpoint/2010/main" val="3251471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61A0A1-E0F8-4729-9372-2A5142DBFF09}" type="datetimeFigureOut">
              <a:rPr lang="en-IN" smtClean="0"/>
              <a:t>14-09-2024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9B4CA1-76E3-41F4-8901-2AB234EA2B62}" type="slidenum">
              <a:rPr lang="en-IN" smtClean="0"/>
              <a:t>‹#›</a:t>
            </a:fld>
            <a:endParaRPr lang="en-IN"/>
          </a:p>
        </p:txBody>
      </p:sp>
    </p:spTree>
    <p:extLst>
      <p:ext uri="{BB962C8B-B14F-4D97-AF65-F5344CB8AC3E}">
        <p14:creationId xmlns:p14="http://schemas.microsoft.com/office/powerpoint/2010/main" val="1382584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61A0A1-E0F8-4729-9372-2A5142DBFF09}" type="datetimeFigureOut">
              <a:rPr lang="en-IN" smtClean="0"/>
              <a:t>14-09-2024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9B4CA1-76E3-41F4-8901-2AB234EA2B62}" type="slidenum">
              <a:rPr lang="en-IN" smtClean="0"/>
              <a:t>‹#›</a:t>
            </a:fld>
            <a:endParaRPr lang="en-IN"/>
          </a:p>
        </p:txBody>
      </p:sp>
    </p:spTree>
    <p:extLst>
      <p:ext uri="{BB962C8B-B14F-4D97-AF65-F5344CB8AC3E}">
        <p14:creationId xmlns:p14="http://schemas.microsoft.com/office/powerpoint/2010/main" val="2802766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61A0A1-E0F8-4729-9372-2A5142DBFF09}" type="datetimeFigureOut">
              <a:rPr lang="en-IN" smtClean="0"/>
              <a:t>14-09-2024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9B4CA1-76E3-41F4-8901-2AB234EA2B62}" type="slidenum">
              <a:rPr lang="en-IN" smtClean="0"/>
              <a:t>‹#›</a:t>
            </a:fld>
            <a:endParaRPr lang="en-IN"/>
          </a:p>
        </p:txBody>
      </p:sp>
    </p:spTree>
    <p:extLst>
      <p:ext uri="{BB962C8B-B14F-4D97-AF65-F5344CB8AC3E}">
        <p14:creationId xmlns:p14="http://schemas.microsoft.com/office/powerpoint/2010/main" val="392474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61A0A1-E0F8-4729-9372-2A5142DBFF09}" type="datetimeFigureOut">
              <a:rPr lang="en-IN" smtClean="0"/>
              <a:t>14-09-2024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9B4CA1-76E3-41F4-8901-2AB234EA2B62}" type="slidenum">
              <a:rPr lang="en-IN" smtClean="0"/>
              <a:t>‹#›</a:t>
            </a:fld>
            <a:endParaRPr lang="en-IN"/>
          </a:p>
        </p:txBody>
      </p:sp>
    </p:spTree>
    <p:extLst>
      <p:ext uri="{BB962C8B-B14F-4D97-AF65-F5344CB8AC3E}">
        <p14:creationId xmlns:p14="http://schemas.microsoft.com/office/powerpoint/2010/main" val="94868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61A0A1-E0F8-4729-9372-2A5142DBFF09}" type="datetimeFigureOut">
              <a:rPr lang="en-IN" smtClean="0"/>
              <a:t>14-09-2024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9B4CA1-76E3-41F4-8901-2AB234EA2B62}" type="slidenum">
              <a:rPr lang="en-IN" smtClean="0"/>
              <a:t>‹#›</a:t>
            </a:fld>
            <a:endParaRPr lang="en-IN"/>
          </a:p>
        </p:txBody>
      </p:sp>
    </p:spTree>
    <p:extLst>
      <p:ext uri="{BB962C8B-B14F-4D97-AF65-F5344CB8AC3E}">
        <p14:creationId xmlns:p14="http://schemas.microsoft.com/office/powerpoint/2010/main" val="384533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61A0A1-E0F8-4729-9372-2A5142DBFF09}" type="datetimeFigureOut">
              <a:rPr lang="en-IN" smtClean="0"/>
              <a:t>14-09-2024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9B4CA1-76E3-41F4-8901-2AB234EA2B62}" type="slidenum">
              <a:rPr lang="en-IN" smtClean="0"/>
              <a:t>‹#›</a:t>
            </a:fld>
            <a:endParaRPr lang="en-IN"/>
          </a:p>
        </p:txBody>
      </p:sp>
    </p:spTree>
    <p:extLst>
      <p:ext uri="{BB962C8B-B14F-4D97-AF65-F5344CB8AC3E}">
        <p14:creationId xmlns:p14="http://schemas.microsoft.com/office/powerpoint/2010/main" val="437287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61A0A1-E0F8-4729-9372-2A5142DBFF09}" type="datetimeFigureOut">
              <a:rPr lang="en-IN" smtClean="0"/>
              <a:t>14-09-2024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9B4CA1-76E3-41F4-8901-2AB234EA2B62}" type="slidenum">
              <a:rPr lang="en-IN" smtClean="0"/>
              <a:t>‹#›</a:t>
            </a:fld>
            <a:endParaRPr lang="en-IN"/>
          </a:p>
        </p:txBody>
      </p:sp>
    </p:spTree>
    <p:extLst>
      <p:ext uri="{BB962C8B-B14F-4D97-AF65-F5344CB8AC3E}">
        <p14:creationId xmlns:p14="http://schemas.microsoft.com/office/powerpoint/2010/main" val="3276578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61A0A1-E0F8-4729-9372-2A5142DBFF09}" type="datetimeFigureOut">
              <a:rPr lang="en-IN" smtClean="0"/>
              <a:t>14-09-2024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9B4CA1-76E3-41F4-8901-2AB234EA2B62}" type="slidenum">
              <a:rPr lang="en-IN" smtClean="0"/>
              <a:t>‹#›</a:t>
            </a:fld>
            <a:endParaRPr lang="en-IN"/>
          </a:p>
        </p:txBody>
      </p:sp>
    </p:spTree>
    <p:extLst>
      <p:ext uri="{BB962C8B-B14F-4D97-AF65-F5344CB8AC3E}">
        <p14:creationId xmlns:p14="http://schemas.microsoft.com/office/powerpoint/2010/main" val="3140661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61A0A1-E0F8-4729-9372-2A5142DBFF09}" type="datetimeFigureOut">
              <a:rPr lang="en-IN" smtClean="0"/>
              <a:t>14-09-2024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89B4CA1-76E3-41F4-8901-2AB234EA2B62}" type="slidenum">
              <a:rPr lang="en-IN" smtClean="0"/>
              <a:t>‹#›</a:t>
            </a:fld>
            <a:endParaRPr lang="en-IN"/>
          </a:p>
        </p:txBody>
      </p:sp>
    </p:spTree>
    <p:extLst>
      <p:ext uri="{BB962C8B-B14F-4D97-AF65-F5344CB8AC3E}">
        <p14:creationId xmlns:p14="http://schemas.microsoft.com/office/powerpoint/2010/main" val="110204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61A0A1-E0F8-4729-9372-2A5142DBFF09}" type="datetimeFigureOut">
              <a:rPr lang="en-IN" smtClean="0"/>
              <a:t>14-09-2024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89B4CA1-76E3-41F4-8901-2AB234EA2B62}" type="slidenum">
              <a:rPr lang="en-IN" smtClean="0"/>
              <a:t>‹#›</a:t>
            </a:fld>
            <a:endParaRPr lang="en-IN"/>
          </a:p>
        </p:txBody>
      </p:sp>
    </p:spTree>
    <p:extLst>
      <p:ext uri="{BB962C8B-B14F-4D97-AF65-F5344CB8AC3E}">
        <p14:creationId xmlns:p14="http://schemas.microsoft.com/office/powerpoint/2010/main" val="1791521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61A0A1-E0F8-4729-9372-2A5142DBFF09}" type="datetimeFigureOut">
              <a:rPr lang="en-IN" smtClean="0"/>
              <a:t>14-09-2024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89B4CA1-76E3-41F4-8901-2AB234EA2B62}" type="slidenum">
              <a:rPr lang="en-IN" smtClean="0"/>
              <a:t>‹#›</a:t>
            </a:fld>
            <a:endParaRPr lang="en-IN"/>
          </a:p>
        </p:txBody>
      </p:sp>
    </p:spTree>
    <p:extLst>
      <p:ext uri="{BB962C8B-B14F-4D97-AF65-F5344CB8AC3E}">
        <p14:creationId xmlns:p14="http://schemas.microsoft.com/office/powerpoint/2010/main" val="54037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61A0A1-E0F8-4729-9372-2A5142DBFF09}" type="datetimeFigureOut">
              <a:rPr lang="en-IN" smtClean="0"/>
              <a:t>14-09-2024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9B4CA1-76E3-41F4-8901-2AB234EA2B62}" type="slidenum">
              <a:rPr lang="en-IN" smtClean="0"/>
              <a:t>‹#›</a:t>
            </a:fld>
            <a:endParaRPr lang="en-IN"/>
          </a:p>
        </p:txBody>
      </p:sp>
    </p:spTree>
    <p:extLst>
      <p:ext uri="{BB962C8B-B14F-4D97-AF65-F5344CB8AC3E}">
        <p14:creationId xmlns:p14="http://schemas.microsoft.com/office/powerpoint/2010/main" val="389362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61A0A1-E0F8-4729-9372-2A5142DBFF09}" type="datetimeFigureOut">
              <a:rPr lang="en-IN" smtClean="0"/>
              <a:t>14-09-2024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89B4CA1-76E3-41F4-8901-2AB234EA2B62}" type="slidenum">
              <a:rPr lang="en-IN" smtClean="0"/>
              <a:t>‹#›</a:t>
            </a:fld>
            <a:endParaRPr lang="en-IN"/>
          </a:p>
        </p:txBody>
      </p:sp>
    </p:spTree>
    <p:extLst>
      <p:ext uri="{BB962C8B-B14F-4D97-AF65-F5344CB8AC3E}">
        <p14:creationId xmlns:p14="http://schemas.microsoft.com/office/powerpoint/2010/main" val="1903144036"/>
      </p:ext>
    </p:extLst>
  </p:cSld>
  <p:clrMap bg1="dk1" tx1="lt1" bg2="dk2" tx2="lt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inology.in/how-to-invest-in-stock-mark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35431"/>
            <a:ext cx="8825658" cy="2789694"/>
          </a:xfrm>
        </p:spPr>
        <p:txBody>
          <a:bodyPr/>
          <a:lstStyle/>
          <a:p>
            <a:r>
              <a:rPr lang="en-IN" sz="5400" dirty="0"/>
              <a:t>Stock Exchange Data</a:t>
            </a:r>
          </a:p>
        </p:txBody>
      </p:sp>
      <p:sp>
        <p:nvSpPr>
          <p:cNvPr id="3" name="Subtitle 2"/>
          <p:cNvSpPr>
            <a:spLocks noGrp="1"/>
          </p:cNvSpPr>
          <p:nvPr>
            <p:ph type="subTitle" idx="1"/>
          </p:nvPr>
        </p:nvSpPr>
        <p:spPr>
          <a:xfrm>
            <a:off x="1154955" y="3572359"/>
            <a:ext cx="8825658" cy="2239505"/>
          </a:xfrm>
        </p:spPr>
        <p:txBody>
          <a:bodyPr>
            <a:normAutofit/>
          </a:bodyPr>
          <a:lstStyle/>
          <a:p>
            <a:r>
              <a:rPr lang="en-IN" dirty="0" smtClean="0"/>
              <a:t>                                                         </a:t>
            </a:r>
            <a:r>
              <a:rPr lang="en-US" dirty="0" smtClean="0"/>
              <a:t>Analysis </a:t>
            </a:r>
            <a:r>
              <a:rPr lang="en-US" dirty="0"/>
              <a:t>and Insights</a:t>
            </a:r>
          </a:p>
          <a:p>
            <a:r>
              <a:rPr lang="en-IN" dirty="0" smtClean="0"/>
              <a:t>                                                                 </a:t>
            </a:r>
            <a:endParaRPr lang="en-IN" dirty="0"/>
          </a:p>
        </p:txBody>
      </p:sp>
    </p:spTree>
    <p:extLst>
      <p:ext uri="{BB962C8B-B14F-4D97-AF65-F5344CB8AC3E}">
        <p14:creationId xmlns:p14="http://schemas.microsoft.com/office/powerpoint/2010/main" val="1339611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0"/>
            <a:ext cx="9404723" cy="1853248"/>
          </a:xfrm>
        </p:spPr>
        <p:txBody>
          <a:bodyPr/>
          <a:lstStyle/>
          <a:p>
            <a:r>
              <a:rPr lang="en-IN" dirty="0" smtClean="0"/>
              <a:t>Sum of </a:t>
            </a:r>
            <a:r>
              <a:rPr lang="en-IN" dirty="0" err="1" smtClean="0"/>
              <a:t>closeUSD</a:t>
            </a:r>
            <a:r>
              <a:rPr lang="en-IN" dirty="0" smtClean="0"/>
              <a:t> by exchange</a:t>
            </a:r>
            <a:endParaRPr lang="en-IN" dirty="0"/>
          </a:p>
        </p:txBody>
      </p:sp>
      <p:sp>
        <p:nvSpPr>
          <p:cNvPr id="3" name="Content Placeholder 2"/>
          <p:cNvSpPr>
            <a:spLocks noGrp="1"/>
          </p:cNvSpPr>
          <p:nvPr>
            <p:ph idx="1"/>
          </p:nvPr>
        </p:nvSpPr>
        <p:spPr>
          <a:xfrm>
            <a:off x="309966" y="2789695"/>
            <a:ext cx="10856563" cy="3458704"/>
          </a:xfrm>
        </p:spPr>
        <p:txBody>
          <a:bodyPr>
            <a:normAutofit fontScale="85000" lnSpcReduction="10000"/>
          </a:bodyPr>
          <a:lstStyle/>
          <a:p>
            <a:r>
              <a:rPr lang="en-GB" b="1" dirty="0"/>
              <a:t>Hong Kong Stock Exchange</a:t>
            </a:r>
            <a:r>
              <a:rPr lang="en-GB" dirty="0"/>
              <a:t>:</a:t>
            </a:r>
          </a:p>
          <a:p>
            <a:pPr lvl="1"/>
            <a:r>
              <a:rPr lang="en-GB" b="1" dirty="0"/>
              <a:t>Sum of Open</a:t>
            </a:r>
            <a:r>
              <a:rPr lang="en-GB" dirty="0"/>
              <a:t>: Highest among all exchanges.</a:t>
            </a:r>
          </a:p>
          <a:p>
            <a:pPr lvl="1"/>
            <a:r>
              <a:rPr lang="en-GB" b="1" dirty="0"/>
              <a:t>Sum of </a:t>
            </a:r>
            <a:r>
              <a:rPr lang="en-GB" b="1" dirty="0" err="1"/>
              <a:t>CloseUSD</a:t>
            </a:r>
            <a:r>
              <a:rPr lang="en-GB" dirty="0"/>
              <a:t>: Also the highest, indicating strong market activity.</a:t>
            </a:r>
          </a:p>
          <a:p>
            <a:r>
              <a:rPr lang="en-GB" b="1" dirty="0"/>
              <a:t>Toronto Stock Exchange</a:t>
            </a:r>
            <a:r>
              <a:rPr lang="en-GB" dirty="0"/>
              <a:t>:</a:t>
            </a:r>
          </a:p>
          <a:p>
            <a:pPr lvl="1"/>
            <a:r>
              <a:rPr lang="en-GB" b="1" dirty="0"/>
              <a:t>Sum of Open</a:t>
            </a:r>
            <a:r>
              <a:rPr lang="en-GB" dirty="0"/>
              <a:t>: High.</a:t>
            </a:r>
          </a:p>
          <a:p>
            <a:pPr lvl="1"/>
            <a:r>
              <a:rPr lang="en-GB" b="1" dirty="0"/>
              <a:t>Sum of </a:t>
            </a:r>
            <a:r>
              <a:rPr lang="en-GB" b="1" dirty="0" err="1"/>
              <a:t>CloseUSD</a:t>
            </a:r>
            <a:r>
              <a:rPr lang="en-GB" dirty="0"/>
              <a:t>: High, showing consistent </a:t>
            </a:r>
            <a:r>
              <a:rPr lang="en-GB" dirty="0" smtClean="0"/>
              <a:t>performance.</a:t>
            </a:r>
          </a:p>
          <a:p>
            <a:pPr lvl="1"/>
            <a:r>
              <a:rPr lang="en-GB" b="1" dirty="0" smtClean="0"/>
              <a:t>Market </a:t>
            </a:r>
            <a:r>
              <a:rPr lang="en-GB" b="1" dirty="0"/>
              <a:t>Leaders</a:t>
            </a:r>
            <a:r>
              <a:rPr lang="en-GB" dirty="0"/>
              <a:t>: The Hong Kong Stock Exchange leads in both the sum of open and close values, indicating it has the highest trading volumes and market activity among the listed exchanges</a:t>
            </a:r>
            <a:r>
              <a:rPr lang="en-GB" dirty="0" smtClean="0"/>
              <a:t>.</a:t>
            </a:r>
          </a:p>
          <a:p>
            <a:pPr lvl="1"/>
            <a:r>
              <a:rPr lang="en-GB" b="1" dirty="0"/>
              <a:t>Comparative Analysis</a:t>
            </a:r>
            <a:r>
              <a:rPr lang="en-GB" dirty="0"/>
              <a:t>: The chart allows for a quick comparison of market activities across different exchanges, highlighting which ones have higher trading volumes and which are more balanced.</a:t>
            </a:r>
          </a:p>
          <a:p>
            <a:pPr lvl="1"/>
            <a:endParaRPr lang="en-GB" dirty="0"/>
          </a:p>
          <a:p>
            <a:pPr lvl="1"/>
            <a:endParaRPr lang="en-GB" dirty="0" smtClean="0"/>
          </a:p>
          <a:p>
            <a:pPr lvl="1"/>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787" y="650929"/>
            <a:ext cx="7093505" cy="2007030"/>
          </a:xfrm>
          <a:prstGeom prst="rect">
            <a:avLst/>
          </a:prstGeom>
        </p:spPr>
      </p:pic>
    </p:spTree>
    <p:extLst>
      <p:ext uri="{BB962C8B-B14F-4D97-AF65-F5344CB8AC3E}">
        <p14:creationId xmlns:p14="http://schemas.microsoft.com/office/powerpoint/2010/main" val="221971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894" y="-75417"/>
            <a:ext cx="9404723" cy="1853248"/>
          </a:xfrm>
        </p:spPr>
        <p:txBody>
          <a:bodyPr/>
          <a:lstStyle/>
          <a:p>
            <a:r>
              <a:rPr lang="en-IN" dirty="0" smtClean="0"/>
              <a:t>Sum of </a:t>
            </a:r>
            <a:r>
              <a:rPr lang="en-IN" dirty="0" smtClean="0"/>
              <a:t>close </a:t>
            </a:r>
            <a:r>
              <a:rPr lang="en-IN" dirty="0" err="1" smtClean="0"/>
              <a:t>Usd</a:t>
            </a:r>
            <a:r>
              <a:rPr lang="en-IN" dirty="0" smtClean="0"/>
              <a:t> </a:t>
            </a:r>
            <a:r>
              <a:rPr lang="en-IN" dirty="0" smtClean="0"/>
              <a:t>by region</a:t>
            </a:r>
            <a:endParaRPr lang="en-IN" dirty="0"/>
          </a:p>
        </p:txBody>
      </p:sp>
      <p:sp>
        <p:nvSpPr>
          <p:cNvPr id="3" name="Content Placeholder 2"/>
          <p:cNvSpPr>
            <a:spLocks noGrp="1"/>
          </p:cNvSpPr>
          <p:nvPr>
            <p:ph idx="1"/>
          </p:nvPr>
        </p:nvSpPr>
        <p:spPr>
          <a:xfrm>
            <a:off x="457200" y="2781946"/>
            <a:ext cx="11166529" cy="3466453"/>
          </a:xfrm>
        </p:spPr>
        <p:txBody>
          <a:bodyPr>
            <a:normAutofit fontScale="92500"/>
          </a:bodyPr>
          <a:lstStyle/>
          <a:p>
            <a:r>
              <a:rPr lang="en-GB" b="1" dirty="0"/>
              <a:t>Market Leaders</a:t>
            </a:r>
            <a:r>
              <a:rPr lang="en-GB" dirty="0"/>
              <a:t>: The United States leads in both the sum of close and high values, indicating it has the highest trading volumes and market activity among the listed regions.</a:t>
            </a:r>
          </a:p>
          <a:p>
            <a:r>
              <a:rPr lang="en-GB" b="1" dirty="0"/>
              <a:t>Consistent Performers</a:t>
            </a:r>
            <a:r>
              <a:rPr lang="en-GB" dirty="0"/>
              <a:t>: Regions like Canada and Germany show high and moderate values, respectively, for both close and high sums, suggesting consistent market performance.</a:t>
            </a:r>
          </a:p>
          <a:p>
            <a:r>
              <a:rPr lang="en-GB" b="1" dirty="0"/>
              <a:t>Balanced Trading</a:t>
            </a:r>
            <a:r>
              <a:rPr lang="en-GB" dirty="0"/>
              <a:t>: Most regions, including Switzerland, Hong Kong, and China, show moderate values for both metrics, indicating balanced and steady trading activities.</a:t>
            </a:r>
          </a:p>
          <a:p>
            <a:r>
              <a:rPr lang="en-GB" b="1" dirty="0"/>
              <a:t>Comparative Analysis</a:t>
            </a:r>
            <a:r>
              <a:rPr lang="en-GB" dirty="0"/>
              <a:t>: The chart allows for a quick comparison of market activities across different regions, highlighting which ones have higher trading volumes and which are more balanced.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7211" y="650490"/>
            <a:ext cx="7705244" cy="1976473"/>
          </a:xfrm>
          <a:prstGeom prst="rect">
            <a:avLst/>
          </a:prstGeom>
        </p:spPr>
      </p:pic>
    </p:spTree>
    <p:extLst>
      <p:ext uri="{BB962C8B-B14F-4D97-AF65-F5344CB8AC3E}">
        <p14:creationId xmlns:p14="http://schemas.microsoft.com/office/powerpoint/2010/main" val="410297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0"/>
            <a:ext cx="9404723" cy="1309607"/>
          </a:xfrm>
        </p:spPr>
        <p:txBody>
          <a:bodyPr/>
          <a:lstStyle/>
          <a:p>
            <a:r>
              <a:rPr lang="en-IN" dirty="0" smtClean="0"/>
              <a:t>Stock Processed Data</a:t>
            </a:r>
            <a:endParaRPr lang="en-IN" dirty="0"/>
          </a:p>
        </p:txBody>
      </p:sp>
      <p:sp>
        <p:nvSpPr>
          <p:cNvPr id="3" name="Content Placeholder 2"/>
          <p:cNvSpPr>
            <a:spLocks noGrp="1"/>
          </p:cNvSpPr>
          <p:nvPr>
            <p:ph idx="1"/>
          </p:nvPr>
        </p:nvSpPr>
        <p:spPr>
          <a:xfrm>
            <a:off x="488197" y="3549112"/>
            <a:ext cx="11251769" cy="3308887"/>
          </a:xfrm>
        </p:spPr>
        <p:txBody>
          <a:bodyPr>
            <a:normAutofit fontScale="62500" lnSpcReduction="20000"/>
          </a:bodyPr>
          <a:lstStyle/>
          <a:p>
            <a:r>
              <a:rPr lang="en-GB" b="1" dirty="0"/>
              <a:t>Market Growth</a:t>
            </a:r>
            <a:r>
              <a:rPr lang="en-GB" dirty="0"/>
              <a:t>:</a:t>
            </a:r>
          </a:p>
          <a:p>
            <a:pPr lvl="1"/>
            <a:r>
              <a:rPr lang="en-GB" dirty="0"/>
              <a:t>The chart shows a general upward trend in the sum of Adjusted Close, Close, and </a:t>
            </a:r>
            <a:r>
              <a:rPr lang="en-GB" dirty="0" err="1"/>
              <a:t>CloseUSD</a:t>
            </a:r>
            <a:r>
              <a:rPr lang="en-GB" dirty="0"/>
              <a:t> values, indicating market growth over the years.</a:t>
            </a:r>
          </a:p>
          <a:p>
            <a:pPr lvl="1"/>
            <a:r>
              <a:rPr lang="en-GB" dirty="0"/>
              <a:t>Significant peaks and troughs can be observed, corresponding to major market events or economic cycles.</a:t>
            </a:r>
          </a:p>
          <a:p>
            <a:r>
              <a:rPr lang="en-GB" b="1" dirty="0"/>
              <a:t>Exchange Contributions</a:t>
            </a:r>
            <a:r>
              <a:rPr lang="en-GB" dirty="0"/>
              <a:t>:</a:t>
            </a:r>
          </a:p>
          <a:p>
            <a:pPr lvl="1"/>
            <a:r>
              <a:rPr lang="en-GB" dirty="0"/>
              <a:t>Different exchanges contribute variably to the overall sums, with some exchanges showing more significant activity in certain periods.</a:t>
            </a:r>
          </a:p>
          <a:p>
            <a:r>
              <a:rPr lang="en-GB" b="1" dirty="0"/>
              <a:t>Volume Fluctuations</a:t>
            </a:r>
            <a:r>
              <a:rPr lang="en-GB" dirty="0"/>
              <a:t>:</a:t>
            </a:r>
          </a:p>
          <a:p>
            <a:pPr lvl="1"/>
            <a:r>
              <a:rPr lang="en-GB" dirty="0"/>
              <a:t>The volume metric highlights periods of high trading activity, which could be linked to market volatility or significant economic events.</a:t>
            </a:r>
          </a:p>
          <a:p>
            <a:pPr lvl="1"/>
            <a:r>
              <a:rPr lang="en-GB" dirty="0"/>
              <a:t>Understanding these fluctuations can help in </a:t>
            </a:r>
            <a:r>
              <a:rPr lang="en-GB" dirty="0" err="1"/>
              <a:t>analyzing</a:t>
            </a:r>
            <a:r>
              <a:rPr lang="en-GB" dirty="0"/>
              <a:t> market </a:t>
            </a:r>
            <a:r>
              <a:rPr lang="en-GB" dirty="0" err="1"/>
              <a:t>behavior</a:t>
            </a:r>
            <a:r>
              <a:rPr lang="en-GB" dirty="0"/>
              <a:t> and investor sentiment.</a:t>
            </a:r>
          </a:p>
          <a:p>
            <a:r>
              <a:rPr lang="en-GB" b="1" dirty="0"/>
              <a:t>Comparative Analysis</a:t>
            </a:r>
            <a:r>
              <a:rPr lang="en-GB" dirty="0"/>
              <a:t>:</a:t>
            </a:r>
          </a:p>
          <a:p>
            <a:pPr lvl="1"/>
            <a:r>
              <a:rPr lang="en-GB" dirty="0"/>
              <a:t>The chart allows for a comparative analysis of different exchanges and their performance over time.</a:t>
            </a:r>
          </a:p>
          <a:p>
            <a:pPr lvl="1"/>
            <a:r>
              <a:rPr lang="en-GB" dirty="0"/>
              <a:t>It helps identify which exchanges have been more active or stable in terms of trading volumes and values.</a:t>
            </a:r>
          </a:p>
          <a:p>
            <a:pPr lvl="1"/>
            <a:endParaRPr lang="en-GB"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421" y="654803"/>
            <a:ext cx="9624447" cy="2776858"/>
          </a:xfrm>
          <a:prstGeom prst="rect">
            <a:avLst/>
          </a:prstGeom>
        </p:spPr>
      </p:pic>
    </p:spTree>
    <p:extLst>
      <p:ext uri="{BB962C8B-B14F-4D97-AF65-F5344CB8AC3E}">
        <p14:creationId xmlns:p14="http://schemas.microsoft.com/office/powerpoint/2010/main" val="6126015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0"/>
            <a:ext cx="9404723" cy="1853248"/>
          </a:xfrm>
        </p:spPr>
        <p:txBody>
          <a:bodyPr/>
          <a:lstStyle/>
          <a:p>
            <a:r>
              <a:rPr lang="en-IN" b="1" dirty="0"/>
              <a:t>Analysis and Interpretation</a:t>
            </a:r>
            <a:r>
              <a:rPr lang="en-IN" dirty="0"/>
              <a:t>:</a:t>
            </a:r>
          </a:p>
        </p:txBody>
      </p:sp>
      <p:sp>
        <p:nvSpPr>
          <p:cNvPr id="3" name="Content Placeholder 2"/>
          <p:cNvSpPr>
            <a:spLocks noGrp="1"/>
          </p:cNvSpPr>
          <p:nvPr>
            <p:ph idx="1"/>
          </p:nvPr>
        </p:nvSpPr>
        <p:spPr>
          <a:xfrm>
            <a:off x="1103312" y="1123627"/>
            <a:ext cx="8946541" cy="5416658"/>
          </a:xfrm>
        </p:spPr>
        <p:txBody>
          <a:bodyPr>
            <a:normAutofit/>
          </a:bodyPr>
          <a:lstStyle/>
          <a:p>
            <a:r>
              <a:rPr lang="en-GB" b="1" dirty="0"/>
              <a:t>Stock Price Trends</a:t>
            </a:r>
            <a:endParaRPr lang="en-GB" dirty="0"/>
          </a:p>
          <a:p>
            <a:r>
              <a:rPr lang="en-GB" b="1" dirty="0"/>
              <a:t>Visual</a:t>
            </a:r>
            <a:r>
              <a:rPr lang="en-GB" dirty="0"/>
              <a:t>: Line chart showing the daily closing prices of selected stocks over time.</a:t>
            </a:r>
          </a:p>
          <a:p>
            <a:r>
              <a:rPr lang="en-GB" b="1" dirty="0"/>
              <a:t>Interpretation</a:t>
            </a:r>
            <a:r>
              <a:rPr lang="en-GB" dirty="0"/>
              <a:t>: This chart helps identify overall trends, such as upward or downward movements in stock </a:t>
            </a:r>
            <a:r>
              <a:rPr lang="en-GB" dirty="0" smtClean="0"/>
              <a:t>prices.</a:t>
            </a:r>
          </a:p>
          <a:p>
            <a:r>
              <a:rPr lang="en-GB" b="1" dirty="0" smtClean="0"/>
              <a:t>Trend </a:t>
            </a:r>
            <a:r>
              <a:rPr lang="en-GB" b="1" dirty="0"/>
              <a:t>Identification</a:t>
            </a:r>
            <a:r>
              <a:rPr lang="en-GB" dirty="0"/>
              <a:t>: Recognizing trends in stock prices and trading volumes can help businesses and investors make timely decisions, such as when to buy or sell stocks.</a:t>
            </a:r>
          </a:p>
          <a:p>
            <a:r>
              <a:rPr lang="en-GB" b="1" dirty="0"/>
              <a:t>Risk Management</a:t>
            </a:r>
            <a:r>
              <a:rPr lang="en-GB" dirty="0"/>
              <a:t>: Understanding volatility and correlations aids in managing risk by diversifying investments and avoiding overexposure to highly volatile stocks.</a:t>
            </a:r>
          </a:p>
          <a:p>
            <a:r>
              <a:rPr lang="en-GB" b="1" dirty="0"/>
              <a:t>Performance Evaluation</a:t>
            </a:r>
            <a:r>
              <a:rPr lang="en-GB" dirty="0"/>
              <a:t>: </a:t>
            </a:r>
            <a:r>
              <a:rPr lang="en-GB" dirty="0" err="1"/>
              <a:t>Analyzing</a:t>
            </a:r>
            <a:r>
              <a:rPr lang="en-GB" dirty="0"/>
              <a:t> returns and moving averages provides insights into stock performance, helping investors evaluate the effectiveness of their investment strategies and make adjustments as needed.</a:t>
            </a:r>
          </a:p>
        </p:txBody>
      </p:sp>
    </p:spTree>
    <p:extLst>
      <p:ext uri="{BB962C8B-B14F-4D97-AF65-F5344CB8AC3E}">
        <p14:creationId xmlns:p14="http://schemas.microsoft.com/office/powerpoint/2010/main" val="32084641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836908"/>
            <a:ext cx="9404723" cy="836909"/>
          </a:xfrm>
        </p:spPr>
        <p:txBody>
          <a:bodyPr/>
          <a:lstStyle/>
          <a:p>
            <a:r>
              <a:rPr lang="en-IN" dirty="0" smtClean="0"/>
              <a:t>Future prediction</a:t>
            </a:r>
            <a:endParaRPr lang="en-IN" dirty="0"/>
          </a:p>
        </p:txBody>
      </p:sp>
      <p:sp>
        <p:nvSpPr>
          <p:cNvPr id="3" name="Content Placeholder 2"/>
          <p:cNvSpPr>
            <a:spLocks noGrp="1"/>
          </p:cNvSpPr>
          <p:nvPr>
            <p:ph idx="1"/>
          </p:nvPr>
        </p:nvSpPr>
        <p:spPr>
          <a:xfrm>
            <a:off x="1103312" y="2052918"/>
            <a:ext cx="8946541" cy="3332743"/>
          </a:xfrm>
        </p:spPr>
        <p:txBody>
          <a:bodyPr/>
          <a:lstStyle/>
          <a:p>
            <a:r>
              <a:rPr lang="en-GB" b="1" dirty="0"/>
              <a:t>Economic Indicators</a:t>
            </a:r>
            <a:endParaRPr lang="en-GB" dirty="0"/>
          </a:p>
          <a:p>
            <a:pPr lvl="1"/>
            <a:r>
              <a:rPr lang="en-GB" b="1" dirty="0"/>
              <a:t>GDP Growth</a:t>
            </a:r>
            <a:r>
              <a:rPr lang="en-GB" dirty="0"/>
              <a:t>: Strong GDP growth often correlates with rising stock prices as it indicates a healthy economy.</a:t>
            </a:r>
          </a:p>
          <a:p>
            <a:pPr lvl="1"/>
            <a:r>
              <a:rPr lang="en-GB" b="1" dirty="0"/>
              <a:t>Inflation Rates</a:t>
            </a:r>
            <a:r>
              <a:rPr lang="en-GB" dirty="0"/>
              <a:t>: Moderate inflation is generally positive for stocks, but high inflation can erode purchasing power and negatively impact stock prices.</a:t>
            </a:r>
          </a:p>
          <a:p>
            <a:pPr lvl="1"/>
            <a:r>
              <a:rPr lang="en-GB" b="1" dirty="0"/>
              <a:t>Interest Rates</a:t>
            </a:r>
            <a:r>
              <a:rPr lang="en-GB" dirty="0"/>
              <a:t>: Lower interest rates can boost stock prices by reducing borrowing costs and encouraging investment. Conversely, rising rates can have the opposite effect.</a:t>
            </a:r>
          </a:p>
        </p:txBody>
      </p:sp>
    </p:spTree>
    <p:extLst>
      <p:ext uri="{BB962C8B-B14F-4D97-AF65-F5344CB8AC3E}">
        <p14:creationId xmlns:p14="http://schemas.microsoft.com/office/powerpoint/2010/main" val="12217353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54244"/>
            <a:ext cx="9404723" cy="836908"/>
          </a:xfrm>
        </p:spPr>
        <p:txBody>
          <a:bodyPr/>
          <a:lstStyle/>
          <a:p>
            <a:r>
              <a:rPr lang="en-IN" dirty="0" smtClean="0"/>
              <a:t>Conclusion</a:t>
            </a:r>
            <a:endParaRPr lang="en-IN" dirty="0"/>
          </a:p>
        </p:txBody>
      </p:sp>
      <p:sp>
        <p:nvSpPr>
          <p:cNvPr id="3" name="Content Placeholder 2"/>
          <p:cNvSpPr>
            <a:spLocks noGrp="1"/>
          </p:cNvSpPr>
          <p:nvPr>
            <p:ph idx="1"/>
          </p:nvPr>
        </p:nvSpPr>
        <p:spPr>
          <a:xfrm>
            <a:off x="646112" y="782664"/>
            <a:ext cx="11070608" cy="5465735"/>
          </a:xfrm>
        </p:spPr>
        <p:txBody>
          <a:bodyPr>
            <a:normAutofit/>
          </a:bodyPr>
          <a:lstStyle/>
          <a:p>
            <a:r>
              <a:rPr lang="en-GB" b="1" dirty="0"/>
              <a:t>Key Findings</a:t>
            </a:r>
          </a:p>
          <a:p>
            <a:r>
              <a:rPr lang="en-GB" b="1" dirty="0"/>
              <a:t>Trend Analysis</a:t>
            </a:r>
            <a:r>
              <a:rPr lang="en-GB" dirty="0"/>
              <a:t>: The analysis revealed significant trends in stock prices, with certain stocks showing consistent upward or downward movements. These trends can be indicative of the overall market sentiment and company performance</a:t>
            </a:r>
            <a:r>
              <a:rPr lang="en-GB" dirty="0" smtClean="0"/>
              <a:t>.</a:t>
            </a:r>
          </a:p>
          <a:p>
            <a:r>
              <a:rPr lang="en-GB" b="1" dirty="0"/>
              <a:t>Recommendations</a:t>
            </a:r>
          </a:p>
          <a:p>
            <a:r>
              <a:rPr lang="en-GB" b="1" dirty="0"/>
              <a:t>Invest in High-Growth Sectors</a:t>
            </a:r>
            <a:r>
              <a:rPr lang="en-GB" dirty="0"/>
              <a:t>: Based on the trend analysis, consider investing in sectors that show consistent growth and strong performance. High-growth sectors often offer better returns but may come with higher risks.</a:t>
            </a:r>
          </a:p>
          <a:p>
            <a:r>
              <a:rPr lang="en-GB" b="1" dirty="0"/>
              <a:t>Monitor Volatility</a:t>
            </a:r>
            <a:r>
              <a:rPr lang="en-GB" dirty="0"/>
              <a:t>: Keep an eye on the volatility indices of stocks. High volatility stocks can offer significant returns but require careful risk management. Diversifying investments can help mitigate these risks.</a:t>
            </a:r>
          </a:p>
          <a:p>
            <a:r>
              <a:rPr lang="en-GB" b="1" dirty="0"/>
              <a:t>Evaluate Performance</a:t>
            </a:r>
            <a:r>
              <a:rPr lang="en-GB" dirty="0"/>
              <a:t>: Continuously evaluate the performance of your investments using metrics like moving averages and returns distribution. Adjust your investment strategy based on these evaluations to optimize returns.</a:t>
            </a:r>
          </a:p>
          <a:p>
            <a:endParaRPr lang="en-GB" dirty="0"/>
          </a:p>
        </p:txBody>
      </p:sp>
    </p:spTree>
    <p:extLst>
      <p:ext uri="{BB962C8B-B14F-4D97-AF65-F5344CB8AC3E}">
        <p14:creationId xmlns:p14="http://schemas.microsoft.com/office/powerpoint/2010/main" val="189477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Agenda</a:t>
            </a:r>
            <a:endParaRPr lang="en-IN" dirty="0"/>
          </a:p>
        </p:txBody>
      </p:sp>
      <p:sp>
        <p:nvSpPr>
          <p:cNvPr id="3" name="Content Placeholder 2"/>
          <p:cNvSpPr>
            <a:spLocks noGrp="1"/>
          </p:cNvSpPr>
          <p:nvPr>
            <p:ph idx="1"/>
          </p:nvPr>
        </p:nvSpPr>
        <p:spPr>
          <a:xfrm>
            <a:off x="1103312" y="1250830"/>
            <a:ext cx="8946541" cy="4997569"/>
          </a:xfrm>
        </p:spPr>
        <p:txBody>
          <a:bodyPr>
            <a:normAutofit fontScale="85000" lnSpcReduction="10000"/>
          </a:bodyPr>
          <a:lstStyle/>
          <a:p>
            <a:r>
              <a:rPr lang="en-GB" b="1" dirty="0"/>
              <a:t>Introduction</a:t>
            </a:r>
            <a:endParaRPr lang="en-GB" dirty="0"/>
          </a:p>
          <a:p>
            <a:pPr lvl="1"/>
            <a:r>
              <a:rPr lang="en-GB" dirty="0"/>
              <a:t>Overview of the stock exchange and its importance.</a:t>
            </a:r>
          </a:p>
          <a:p>
            <a:pPr lvl="1"/>
            <a:r>
              <a:rPr lang="en-GB" dirty="0"/>
              <a:t>Purpose and scope of the analysis.</a:t>
            </a:r>
          </a:p>
          <a:p>
            <a:endParaRPr lang="en-GB" b="1" dirty="0"/>
          </a:p>
          <a:p>
            <a:r>
              <a:rPr lang="en-GB" b="1" dirty="0"/>
              <a:t>Objectives</a:t>
            </a:r>
            <a:endParaRPr lang="en-GB" dirty="0"/>
          </a:p>
          <a:p>
            <a:pPr lvl="1"/>
            <a:r>
              <a:rPr lang="en-GB" dirty="0"/>
              <a:t>Main goals (e.g., market trend analysis, stock price prediction, volatility assessment).</a:t>
            </a:r>
          </a:p>
          <a:p>
            <a:endParaRPr lang="en-GB" b="1" dirty="0"/>
          </a:p>
          <a:p>
            <a:r>
              <a:rPr lang="en-GB" b="1" dirty="0"/>
              <a:t>Data Collection</a:t>
            </a:r>
            <a:endParaRPr lang="en-GB" dirty="0"/>
          </a:p>
          <a:p>
            <a:pPr lvl="1"/>
            <a:r>
              <a:rPr lang="en-GB" dirty="0"/>
              <a:t>Data sources (e.g., historical stock prices, trading volumes, financial statements).</a:t>
            </a:r>
          </a:p>
          <a:p>
            <a:pPr lvl="1"/>
            <a:r>
              <a:rPr lang="en-GB" dirty="0"/>
              <a:t>Time period and scope of the data.</a:t>
            </a:r>
          </a:p>
          <a:p>
            <a:endParaRPr lang="en-GB" b="1" dirty="0"/>
          </a:p>
          <a:p>
            <a:r>
              <a:rPr lang="en-GB" b="1" dirty="0"/>
              <a:t>Data Cleaning and Preparation</a:t>
            </a:r>
            <a:endParaRPr lang="en-GB" dirty="0"/>
          </a:p>
          <a:p>
            <a:pPr lvl="1"/>
            <a:r>
              <a:rPr lang="en-GB" dirty="0"/>
              <a:t>Data </a:t>
            </a:r>
            <a:r>
              <a:rPr lang="en-GB" dirty="0" err="1"/>
              <a:t>preprocessing</a:t>
            </a:r>
            <a:r>
              <a:rPr lang="en-GB" dirty="0"/>
              <a:t> steps (e.g., handling missing values, data normalization).</a:t>
            </a:r>
          </a:p>
          <a:p>
            <a:pPr lvl="1"/>
            <a:r>
              <a:rPr lang="en-GB" dirty="0"/>
              <a:t>Tools and techniques used (e.g., Python, R).</a:t>
            </a:r>
          </a:p>
        </p:txBody>
      </p:sp>
    </p:spTree>
    <p:extLst>
      <p:ext uri="{BB962C8B-B14F-4D97-AF65-F5344CB8AC3E}">
        <p14:creationId xmlns:p14="http://schemas.microsoft.com/office/powerpoint/2010/main" val="2283633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Introduction/Objective</a:t>
            </a:r>
          </a:p>
        </p:txBody>
      </p:sp>
      <p:sp>
        <p:nvSpPr>
          <p:cNvPr id="3" name="Content Placeholder 2"/>
          <p:cNvSpPr>
            <a:spLocks noGrp="1"/>
          </p:cNvSpPr>
          <p:nvPr>
            <p:ph idx="1"/>
          </p:nvPr>
        </p:nvSpPr>
        <p:spPr>
          <a:xfrm>
            <a:off x="1103312" y="1587260"/>
            <a:ext cx="10378446" cy="4485736"/>
          </a:xfrm>
        </p:spPr>
        <p:txBody>
          <a:bodyPr>
            <a:normAutofit/>
          </a:bodyPr>
          <a:lstStyle/>
          <a:p>
            <a:r>
              <a:rPr lang="en-GB" b="1" dirty="0"/>
              <a:t>Introduction</a:t>
            </a:r>
          </a:p>
          <a:p>
            <a:pPr marL="0" indent="0">
              <a:buNone/>
            </a:pPr>
            <a:r>
              <a:rPr lang="en-GB" dirty="0" smtClean="0"/>
              <a:t>	       The </a:t>
            </a:r>
            <a:r>
              <a:rPr lang="en-GB" dirty="0"/>
              <a:t>stock exchange is a crucial component of the global financial market, providing a platform for buying and selling securities such as stocks and bonds. Understanding stock exchange data is essential for investors, analysts, and policymakers to make informed decisions.</a:t>
            </a:r>
          </a:p>
          <a:p>
            <a:r>
              <a:rPr lang="en-GB" b="1" dirty="0"/>
              <a:t>Objective</a:t>
            </a:r>
          </a:p>
          <a:p>
            <a:pPr marL="0" indent="0">
              <a:buNone/>
            </a:pPr>
            <a:r>
              <a:rPr lang="en-GB" dirty="0" smtClean="0"/>
              <a:t>		 The </a:t>
            </a:r>
            <a:r>
              <a:rPr lang="en-GB" dirty="0"/>
              <a:t>objective of this presentation is to </a:t>
            </a:r>
            <a:r>
              <a:rPr lang="en-GB" dirty="0" err="1"/>
              <a:t>analyze</a:t>
            </a:r>
            <a:r>
              <a:rPr lang="en-GB" dirty="0"/>
              <a:t> stock exchange data to uncover trends, patterns, and insights that can inform investment strategies and market predictions</a:t>
            </a:r>
            <a:r>
              <a:rPr lang="en-GB" dirty="0" smtClean="0"/>
              <a:t>.</a:t>
            </a:r>
            <a:r>
              <a:rPr lang="en-GB" dirty="0"/>
              <a:t> This analysis will involve data collection, cleaning, feature engineering, exploratory data analysis (EDA), and the creation of calculated columns to derive meaningful insights.</a:t>
            </a:r>
          </a:p>
        </p:txBody>
      </p:sp>
    </p:spTree>
    <p:extLst>
      <p:ext uri="{BB962C8B-B14F-4D97-AF65-F5344CB8AC3E}">
        <p14:creationId xmlns:p14="http://schemas.microsoft.com/office/powerpoint/2010/main" val="926356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Content Placeholder 2"/>
          <p:cNvSpPr>
            <a:spLocks noGrp="1"/>
          </p:cNvSpPr>
          <p:nvPr>
            <p:ph idx="1"/>
          </p:nvPr>
        </p:nvSpPr>
        <p:spPr>
          <a:xfrm>
            <a:off x="733245" y="1354347"/>
            <a:ext cx="9523563" cy="4963063"/>
          </a:xfrm>
        </p:spPr>
        <p:txBody>
          <a:bodyPr>
            <a:normAutofit/>
          </a:bodyPr>
          <a:lstStyle/>
          <a:p>
            <a:r>
              <a:rPr lang="en-GB" b="1" dirty="0" smtClean="0"/>
              <a:t>Index Data</a:t>
            </a:r>
            <a:endParaRPr lang="en-GB" b="1" dirty="0"/>
          </a:p>
          <a:p>
            <a:pPr marL="0" indent="0">
              <a:buNone/>
            </a:pPr>
            <a:r>
              <a:rPr lang="en-GB" dirty="0" smtClean="0"/>
              <a:t>       </a:t>
            </a:r>
            <a:r>
              <a:rPr lang="en-GB" b="1" dirty="0" smtClean="0"/>
              <a:t>Description</a:t>
            </a:r>
            <a:r>
              <a:rPr lang="en-GB" b="1" dirty="0"/>
              <a:t>: </a:t>
            </a:r>
            <a:r>
              <a:rPr lang="en-GB" dirty="0"/>
              <a:t>This dataset contains raw stock exchange data, including </a:t>
            </a:r>
            <a:r>
              <a:rPr lang="en-GB" dirty="0" smtClean="0"/>
              <a:t>	daily </a:t>
            </a:r>
            <a:r>
              <a:rPr lang="en-GB" dirty="0"/>
              <a:t>prices, trading volumes, and other relevant metrics for various </a:t>
            </a:r>
            <a:r>
              <a:rPr lang="en-GB" dirty="0" smtClean="0"/>
              <a:t>	stocks</a:t>
            </a:r>
            <a:r>
              <a:rPr lang="en-GB" dirty="0"/>
              <a:t>.</a:t>
            </a:r>
          </a:p>
          <a:p>
            <a:r>
              <a:rPr lang="en-GB" b="1" dirty="0" smtClean="0"/>
              <a:t>Index Info</a:t>
            </a:r>
            <a:endParaRPr lang="en-GB" b="1" dirty="0"/>
          </a:p>
          <a:p>
            <a:pPr marL="0" indent="0">
              <a:buNone/>
            </a:pPr>
            <a:r>
              <a:rPr lang="en-GB" b="1" dirty="0" smtClean="0"/>
              <a:t>	Description</a:t>
            </a:r>
            <a:r>
              <a:rPr lang="en-GB" dirty="0"/>
              <a:t>: This dataset provides metadata about the stocks included </a:t>
            </a:r>
            <a:r>
              <a:rPr lang="en-GB" dirty="0" smtClean="0"/>
              <a:t>    	in </a:t>
            </a:r>
            <a:r>
              <a:rPr lang="en-GB" dirty="0"/>
              <a:t>the </a:t>
            </a:r>
            <a:r>
              <a:rPr lang="en-GB" dirty="0" smtClean="0"/>
              <a:t>index Data</a:t>
            </a:r>
            <a:r>
              <a:rPr lang="en-GB" dirty="0"/>
              <a:t>, such as company names, sectors, and market </a:t>
            </a:r>
            <a:r>
              <a:rPr lang="en-GB" dirty="0" smtClean="0"/>
              <a:t>	capitalization.</a:t>
            </a:r>
          </a:p>
          <a:p>
            <a:r>
              <a:rPr lang="en-GB" b="1" dirty="0" err="1"/>
              <a:t>indexProcessed</a:t>
            </a:r>
            <a:endParaRPr lang="en-GB" b="1" dirty="0"/>
          </a:p>
          <a:p>
            <a:pPr marL="0" indent="0">
              <a:buNone/>
            </a:pPr>
            <a:r>
              <a:rPr lang="en-GB" b="1" dirty="0" smtClean="0"/>
              <a:t>	Description</a:t>
            </a:r>
            <a:r>
              <a:rPr lang="en-GB" dirty="0"/>
              <a:t>: This dataset is the result of data cleaning and feature </a:t>
            </a:r>
            <a:r>
              <a:rPr lang="en-GB" dirty="0" smtClean="0"/>
              <a:t>	engineering </a:t>
            </a:r>
            <a:r>
              <a:rPr lang="en-GB" dirty="0"/>
              <a:t>applied to the raw data in </a:t>
            </a:r>
            <a:r>
              <a:rPr lang="en-GB" dirty="0" err="1"/>
              <a:t>indexData</a:t>
            </a:r>
            <a:r>
              <a:rPr lang="en-GB" dirty="0"/>
              <a:t>. It includes additional </a:t>
            </a:r>
            <a:r>
              <a:rPr lang="en-GB" dirty="0" smtClean="0"/>
              <a:t>	calculated </a:t>
            </a:r>
            <a:r>
              <a:rPr lang="en-GB" dirty="0"/>
              <a:t>columns and transformed variables for analysis.</a:t>
            </a:r>
          </a:p>
          <a:p>
            <a:pPr marL="0" indent="0">
              <a:buNone/>
            </a:pPr>
            <a:endParaRPr lang="en-GB" dirty="0"/>
          </a:p>
          <a:p>
            <a:pPr marL="0" indent="0">
              <a:buNone/>
            </a:pPr>
            <a:endParaRPr lang="en-IN" dirty="0"/>
          </a:p>
        </p:txBody>
      </p:sp>
    </p:spTree>
    <p:extLst>
      <p:ext uri="{BB962C8B-B14F-4D97-AF65-F5344CB8AC3E}">
        <p14:creationId xmlns:p14="http://schemas.microsoft.com/office/powerpoint/2010/main" val="2038198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a:t>
            </a:r>
          </a:p>
        </p:txBody>
      </p:sp>
      <p:sp>
        <p:nvSpPr>
          <p:cNvPr id="3" name="Content Placeholder 2"/>
          <p:cNvSpPr>
            <a:spLocks noGrp="1"/>
          </p:cNvSpPr>
          <p:nvPr>
            <p:ph idx="1"/>
          </p:nvPr>
        </p:nvSpPr>
        <p:spPr>
          <a:xfrm>
            <a:off x="1103312" y="1544128"/>
            <a:ext cx="9593443" cy="3597215"/>
          </a:xfrm>
        </p:spPr>
        <p:txBody>
          <a:bodyPr/>
          <a:lstStyle/>
          <a:p>
            <a:r>
              <a:rPr lang="en-GB" b="1" dirty="0"/>
              <a:t>Feature Engineering</a:t>
            </a:r>
            <a:r>
              <a:rPr lang="en-GB" dirty="0"/>
              <a:t>: Create new features from the raw data, such as moving averages, volatility indices, and daily returns.</a:t>
            </a:r>
          </a:p>
          <a:p>
            <a:r>
              <a:rPr lang="en-GB" b="1" dirty="0"/>
              <a:t>Normalization/Standardization</a:t>
            </a:r>
            <a:r>
              <a:rPr lang="en-GB" dirty="0"/>
              <a:t>: Scale the data to ensure that all features contribute equally to the analysis</a:t>
            </a:r>
            <a:r>
              <a:rPr lang="en-GB" dirty="0" smtClean="0"/>
              <a:t>.</a:t>
            </a:r>
          </a:p>
          <a:p>
            <a:r>
              <a:rPr lang="en-GB" b="1" dirty="0"/>
              <a:t>Descriptive Statistics</a:t>
            </a:r>
            <a:r>
              <a:rPr lang="en-GB" dirty="0"/>
              <a:t>: Use summary statistics to provide an overview of the data.</a:t>
            </a:r>
          </a:p>
          <a:p>
            <a:r>
              <a:rPr lang="en-GB" b="1" dirty="0"/>
              <a:t>Charts and Graphs</a:t>
            </a:r>
            <a:r>
              <a:rPr lang="en-GB" dirty="0"/>
              <a:t>: Create visualizations such as line charts for stock prices, bar charts for trading volumes, and scatter plots for correlations.</a:t>
            </a:r>
          </a:p>
          <a:p>
            <a:endParaRPr lang="en-GB" dirty="0"/>
          </a:p>
        </p:txBody>
      </p:sp>
    </p:spTree>
    <p:extLst>
      <p:ext uri="{BB962C8B-B14F-4D97-AF65-F5344CB8AC3E}">
        <p14:creationId xmlns:p14="http://schemas.microsoft.com/office/powerpoint/2010/main" val="3137539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Visuals and </a:t>
            </a:r>
            <a:r>
              <a:rPr lang="en-IN" dirty="0" smtClean="0"/>
              <a:t>Insights</a:t>
            </a:r>
            <a:br>
              <a:rPr lang="en-IN" dirty="0" smtClean="0"/>
            </a:br>
            <a:endParaRPr lang="en-IN" dirty="0"/>
          </a:p>
        </p:txBody>
      </p:sp>
      <p:sp>
        <p:nvSpPr>
          <p:cNvPr id="6" name="Content Placeholder 5"/>
          <p:cNvSpPr>
            <a:spLocks noGrp="1"/>
          </p:cNvSpPr>
          <p:nvPr>
            <p:ph idx="1"/>
          </p:nvPr>
        </p:nvSpPr>
        <p:spPr>
          <a:xfrm>
            <a:off x="1103312" y="2052918"/>
            <a:ext cx="9869488" cy="4195481"/>
          </a:xfrm>
        </p:spPr>
        <p:txBody>
          <a:bodyPr>
            <a:normAutofit/>
          </a:bodyPr>
          <a:lstStyle/>
          <a:p>
            <a:endParaRPr lang="en-GB" dirty="0" smtClean="0"/>
          </a:p>
          <a:p>
            <a:endParaRPr lang="en-GB" dirty="0"/>
          </a:p>
          <a:p>
            <a:endParaRPr lang="en-GB" dirty="0" smtClean="0"/>
          </a:p>
          <a:p>
            <a:endParaRPr lang="en-GB" dirty="0"/>
          </a:p>
          <a:p>
            <a:endParaRPr lang="en-GB" dirty="0" smtClean="0"/>
          </a:p>
          <a:p>
            <a:r>
              <a:rPr lang="en-GB" dirty="0" smtClean="0"/>
              <a:t>The </a:t>
            </a:r>
            <a:r>
              <a:rPr lang="en-GB" dirty="0"/>
              <a:t>Open High Low (OHL) strategy is a popular technique traders use in the </a:t>
            </a:r>
            <a:r>
              <a:rPr lang="en-GB" b="1" dirty="0">
                <a:hlinkClick r:id="rId2"/>
              </a:rPr>
              <a:t>stock market</a:t>
            </a:r>
            <a:r>
              <a:rPr lang="en-GB" dirty="0"/>
              <a:t>. It's a simple yet effective approach where a buying signal is generated when a stock's open price is the same as its low price. Conversely, a selling signal is generated when the open price is the same as the high price. The goal is to identify trends and patterns in the stock market and make trading decisions accordingly</a:t>
            </a:r>
            <a:endParaRPr lang="en-IN"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2874" y="1224950"/>
            <a:ext cx="8359866" cy="2518915"/>
          </a:xfrm>
          <a:prstGeom prst="rect">
            <a:avLst/>
          </a:prstGeom>
        </p:spPr>
      </p:pic>
    </p:spTree>
    <p:extLst>
      <p:ext uri="{BB962C8B-B14F-4D97-AF65-F5344CB8AC3E}">
        <p14:creationId xmlns:p14="http://schemas.microsoft.com/office/powerpoint/2010/main" val="17978577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 of Currency</a:t>
            </a:r>
            <a:endParaRPr lang="en-IN" dirty="0"/>
          </a:p>
        </p:txBody>
      </p:sp>
      <p:sp>
        <p:nvSpPr>
          <p:cNvPr id="3" name="Content Placeholder 2"/>
          <p:cNvSpPr>
            <a:spLocks noGrp="1"/>
          </p:cNvSpPr>
          <p:nvPr>
            <p:ph idx="1"/>
          </p:nvPr>
        </p:nvSpPr>
        <p:spPr>
          <a:xfrm>
            <a:off x="1103312" y="2052918"/>
            <a:ext cx="9955752" cy="4195481"/>
          </a:xfrm>
        </p:spPr>
        <p:txBody>
          <a:bodyPr/>
          <a:lstStyle/>
          <a:p>
            <a:endParaRPr lang="en-GB" b="1" dirty="0" smtClean="0"/>
          </a:p>
          <a:p>
            <a:endParaRPr lang="en-GB" b="1" dirty="0"/>
          </a:p>
          <a:p>
            <a:endParaRPr lang="en-GB" b="1" dirty="0" smtClean="0"/>
          </a:p>
          <a:p>
            <a:endParaRPr lang="en-GB" b="1" dirty="0"/>
          </a:p>
          <a:p>
            <a:endParaRPr lang="en-GB" b="1" dirty="0" smtClean="0"/>
          </a:p>
          <a:p>
            <a:r>
              <a:rPr lang="en-GB" b="1" dirty="0" smtClean="0"/>
              <a:t>The </a:t>
            </a:r>
            <a:r>
              <a:rPr lang="en-GB" b="1" dirty="0"/>
              <a:t>OHL trading strategy is an intraday trading strategy for stocks where the configuration of open, high, and low price levels in the first few minutes of the session is used to determine trade entry.</a:t>
            </a:r>
            <a:r>
              <a:rPr lang="en-GB" dirty="0"/>
              <a:t> </a:t>
            </a:r>
            <a:r>
              <a:rPr lang="en-GB" b="1" dirty="0"/>
              <a:t>A buy signal is generated when the open price is the same as the low price for the day, while a sell signal is generated when the open price is the same as the high price for the day.</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968" y="1181819"/>
            <a:ext cx="6534964" cy="2777706"/>
          </a:xfrm>
          <a:prstGeom prst="rect">
            <a:avLst/>
          </a:prstGeom>
        </p:spPr>
      </p:pic>
    </p:spTree>
    <p:extLst>
      <p:ext uri="{BB962C8B-B14F-4D97-AF65-F5344CB8AC3E}">
        <p14:creationId xmlns:p14="http://schemas.microsoft.com/office/powerpoint/2010/main" val="4234816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0"/>
            <a:ext cx="9404723" cy="1853248"/>
          </a:xfrm>
        </p:spPr>
        <p:txBody>
          <a:bodyPr/>
          <a:lstStyle/>
          <a:p>
            <a:r>
              <a:rPr lang="en-IN" dirty="0" smtClean="0"/>
              <a:t>Sum of open for exchange</a:t>
            </a:r>
            <a:endParaRPr lang="en-IN" dirty="0"/>
          </a:p>
        </p:txBody>
      </p:sp>
      <p:sp>
        <p:nvSpPr>
          <p:cNvPr id="3" name="Content Placeholder 2"/>
          <p:cNvSpPr>
            <a:spLocks noGrp="1"/>
          </p:cNvSpPr>
          <p:nvPr>
            <p:ph idx="1"/>
          </p:nvPr>
        </p:nvSpPr>
        <p:spPr>
          <a:xfrm>
            <a:off x="1103312" y="2441274"/>
            <a:ext cx="8946541" cy="4037163"/>
          </a:xfrm>
        </p:spPr>
        <p:txBody>
          <a:bodyPr>
            <a:normAutofit fontScale="92500" lnSpcReduction="20000"/>
          </a:bodyPr>
          <a:lstStyle/>
          <a:p>
            <a:endParaRPr lang="en-GB" b="1" dirty="0" smtClean="0"/>
          </a:p>
          <a:p>
            <a:r>
              <a:rPr lang="en-GB" b="1" dirty="0" smtClean="0"/>
              <a:t>Dominant </a:t>
            </a:r>
            <a:r>
              <a:rPr lang="en-GB" b="1" dirty="0"/>
              <a:t>Exchanges</a:t>
            </a:r>
            <a:r>
              <a:rPr lang="en-GB" dirty="0"/>
              <a:t>:</a:t>
            </a:r>
          </a:p>
          <a:p>
            <a:pPr marL="0" indent="0">
              <a:buNone/>
            </a:pPr>
            <a:r>
              <a:rPr lang="en-GB" b="1" dirty="0" smtClean="0"/>
              <a:t>	Hong </a:t>
            </a:r>
            <a:r>
              <a:rPr lang="en-GB" b="1" dirty="0"/>
              <a:t>Kong Stock Exchange</a:t>
            </a:r>
            <a:r>
              <a:rPr lang="en-GB" dirty="0"/>
              <a:t> leads with a significant share of 19.2%, </a:t>
            </a:r>
            <a:r>
              <a:rPr lang="en-GB" dirty="0" smtClean="0"/>
              <a:t>	</a:t>
            </a:r>
            <a:r>
              <a:rPr lang="en-GB" dirty="0" err="1" smtClean="0"/>
              <a:t>totaling</a:t>
            </a:r>
            <a:r>
              <a:rPr lang="en-GB" dirty="0" smtClean="0"/>
              <a:t> </a:t>
            </a:r>
            <a:r>
              <a:rPr lang="en-GB" dirty="0"/>
              <a:t>100.1M</a:t>
            </a:r>
            <a:r>
              <a:rPr lang="en-GB" dirty="0" smtClean="0"/>
              <a:t>.</a:t>
            </a:r>
          </a:p>
          <a:p>
            <a:r>
              <a:rPr lang="en-GB" b="1" dirty="0"/>
              <a:t>Major Contributors</a:t>
            </a:r>
            <a:r>
              <a:rPr lang="en-GB" dirty="0"/>
              <a:t>:</a:t>
            </a:r>
          </a:p>
          <a:p>
            <a:pPr marL="0" indent="0">
              <a:buNone/>
            </a:pPr>
            <a:r>
              <a:rPr lang="en-GB" dirty="0" smtClean="0"/>
              <a:t>	The </a:t>
            </a:r>
            <a:r>
              <a:rPr lang="en-GB" dirty="0"/>
              <a:t>top three exchanges (Hong Kong, Toronto, and Tokyo) </a:t>
            </a:r>
            <a:r>
              <a:rPr lang="en-GB" dirty="0" smtClean="0"/>
              <a:t> 	together </a:t>
            </a:r>
            <a:r>
              <a:rPr lang="en-GB" dirty="0"/>
              <a:t>account for nearly 50% of the total sum of open prices.</a:t>
            </a:r>
          </a:p>
          <a:p>
            <a:r>
              <a:rPr lang="en-GB" b="1" dirty="0"/>
              <a:t>Mid-Tier Exchanges</a:t>
            </a:r>
            <a:r>
              <a:rPr lang="en-GB" dirty="0"/>
              <a:t>:</a:t>
            </a:r>
          </a:p>
          <a:p>
            <a:pPr marL="0" indent="0">
              <a:buNone/>
            </a:pPr>
            <a:r>
              <a:rPr lang="en-GB" b="1" dirty="0" smtClean="0"/>
              <a:t>     New </a:t>
            </a:r>
            <a:r>
              <a:rPr lang="en-GB" b="1" dirty="0"/>
              <a:t>York Stock Exchange</a:t>
            </a:r>
            <a:r>
              <a:rPr lang="en-GB" dirty="0"/>
              <a:t> (8.85% - 46.15M) and </a:t>
            </a:r>
            <a:r>
              <a:rPr lang="en-GB" b="1" dirty="0"/>
              <a:t>Frankfurt Stock </a:t>
            </a:r>
            <a:r>
              <a:rPr lang="en-GB" b="1" dirty="0" err="1" smtClean="0"/>
              <a:t>Exchang</a:t>
            </a:r>
            <a:r>
              <a:rPr lang="en-GB" dirty="0" smtClean="0"/>
              <a:t>(11.65</a:t>
            </a:r>
            <a:r>
              <a:rPr lang="en-GB" dirty="0"/>
              <a:t>% - </a:t>
            </a:r>
            <a:r>
              <a:rPr lang="en-GB" dirty="0" smtClean="0"/>
              <a:t>    	42.47M</a:t>
            </a:r>
            <a:r>
              <a:rPr lang="en-GB" dirty="0"/>
              <a:t>) are also notable contributors</a:t>
            </a:r>
            <a:r>
              <a:rPr lang="en-GB" dirty="0" smtClean="0"/>
              <a:t>.</a:t>
            </a:r>
          </a:p>
          <a:p>
            <a:pPr marL="0" indent="0">
              <a:buNone/>
            </a:pPr>
            <a:r>
              <a:rPr lang="en-GB" b="1" dirty="0" smtClean="0"/>
              <a:t>     Market </a:t>
            </a:r>
            <a:r>
              <a:rPr lang="en-GB" b="1" dirty="0"/>
              <a:t>Strategy</a:t>
            </a:r>
            <a:r>
              <a:rPr lang="en-GB" dirty="0"/>
              <a:t>: Companies and investors may focus on the top-performing exchanges for maximum exposure and liquidity.</a:t>
            </a:r>
            <a:endParaRPr lang="en-GB" dirty="0" smtClean="0"/>
          </a:p>
          <a:p>
            <a:pPr marL="0" indent="0">
              <a:buNone/>
            </a:pPr>
            <a:endParaRPr lang="en-GB" dirty="0" smtClean="0"/>
          </a:p>
          <a:p>
            <a:pPr marL="0" indent="0">
              <a:buNone/>
            </a:pPr>
            <a:endParaRPr lang="en-GB" dirty="0"/>
          </a:p>
          <a:p>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370" y="759125"/>
            <a:ext cx="7887801" cy="1966822"/>
          </a:xfrm>
          <a:prstGeom prst="rect">
            <a:avLst/>
          </a:prstGeom>
        </p:spPr>
      </p:pic>
    </p:spTree>
    <p:extLst>
      <p:ext uri="{BB962C8B-B14F-4D97-AF65-F5344CB8AC3E}">
        <p14:creationId xmlns:p14="http://schemas.microsoft.com/office/powerpoint/2010/main" val="1532070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0"/>
            <a:ext cx="9404723" cy="1853248"/>
          </a:xfrm>
        </p:spPr>
        <p:txBody>
          <a:bodyPr/>
          <a:lstStyle/>
          <a:p>
            <a:r>
              <a:rPr lang="en-IN" dirty="0" smtClean="0"/>
              <a:t>Sum of Low by exchange</a:t>
            </a:r>
            <a:endParaRPr lang="en-IN" dirty="0"/>
          </a:p>
        </p:txBody>
      </p:sp>
      <p:sp>
        <p:nvSpPr>
          <p:cNvPr id="3" name="Content Placeholder 2"/>
          <p:cNvSpPr>
            <a:spLocks noGrp="1"/>
          </p:cNvSpPr>
          <p:nvPr>
            <p:ph idx="1"/>
          </p:nvPr>
        </p:nvSpPr>
        <p:spPr>
          <a:xfrm>
            <a:off x="1103312" y="2378990"/>
            <a:ext cx="8946541" cy="3869409"/>
          </a:xfrm>
        </p:spPr>
        <p:txBody>
          <a:bodyPr>
            <a:normAutofit fontScale="92500" lnSpcReduction="10000"/>
          </a:bodyPr>
          <a:lstStyle/>
          <a:p>
            <a:endParaRPr lang="en-GB" dirty="0" smtClean="0"/>
          </a:p>
          <a:p>
            <a:r>
              <a:rPr lang="en-GB" dirty="0" smtClean="0"/>
              <a:t>The </a:t>
            </a:r>
            <a:r>
              <a:rPr lang="en-GB" dirty="0"/>
              <a:t>bar chart you shared, titled “Sum of Low by Exchange,” illustrates the sum of low trading values across various global stock exchanges. Here are the key points:</a:t>
            </a:r>
          </a:p>
          <a:p>
            <a:r>
              <a:rPr lang="en-GB" b="1" dirty="0"/>
              <a:t>Hong Kong Stock Exchange</a:t>
            </a:r>
            <a:r>
              <a:rPr lang="en-GB" dirty="0"/>
              <a:t>: 100%</a:t>
            </a:r>
          </a:p>
          <a:p>
            <a:r>
              <a:rPr lang="en-GB" b="1" dirty="0"/>
              <a:t>Toronto Stock Exchange</a:t>
            </a:r>
            <a:r>
              <a:rPr lang="en-GB" dirty="0"/>
              <a:t>: 69.18M</a:t>
            </a:r>
          </a:p>
          <a:p>
            <a:r>
              <a:rPr lang="en-GB" b="1" dirty="0"/>
              <a:t>Tokyo Stock Exchange</a:t>
            </a:r>
            <a:r>
              <a:rPr lang="en-GB" dirty="0"/>
              <a:t>: 45.90M</a:t>
            </a:r>
          </a:p>
          <a:p>
            <a:r>
              <a:rPr lang="en-GB" b="1" dirty="0"/>
              <a:t>New York Stock Exchange</a:t>
            </a:r>
            <a:r>
              <a:rPr lang="en-GB" dirty="0"/>
              <a:t>: </a:t>
            </a:r>
            <a:r>
              <a:rPr lang="en-GB" dirty="0" smtClean="0"/>
              <a:t>39.46M</a:t>
            </a:r>
          </a:p>
          <a:p>
            <a:r>
              <a:rPr lang="en-GB" dirty="0"/>
              <a:t>This chart provides a clear visual comparison of the sum of low values across these exchanges, with the Hong Kong Stock Exchange leading significantly.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146" y="732679"/>
            <a:ext cx="8145012" cy="1863287"/>
          </a:xfrm>
          <a:prstGeom prst="rect">
            <a:avLst/>
          </a:prstGeom>
        </p:spPr>
      </p:pic>
    </p:spTree>
    <p:extLst>
      <p:ext uri="{BB962C8B-B14F-4D97-AF65-F5344CB8AC3E}">
        <p14:creationId xmlns:p14="http://schemas.microsoft.com/office/powerpoint/2010/main" val="17189075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180</TotalTime>
  <Words>1077</Words>
  <Application>Microsoft Office PowerPoint</Application>
  <PresentationFormat>Widescreen</PresentationFormat>
  <Paragraphs>113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Stock Exchange Data</vt:lpstr>
      <vt:lpstr>Agenda</vt:lpstr>
      <vt:lpstr>Introduction/Objective</vt:lpstr>
      <vt:lpstr>Dataset Description</vt:lpstr>
      <vt:lpstr>Methodology</vt:lpstr>
      <vt:lpstr>Key Visuals and Insights </vt:lpstr>
      <vt:lpstr>Sum of Currency</vt:lpstr>
      <vt:lpstr>Sum of open for exchange</vt:lpstr>
      <vt:lpstr>Sum of Low by exchange</vt:lpstr>
      <vt:lpstr>Sum of closeUSD by exchange</vt:lpstr>
      <vt:lpstr>Sum of close Usd by region</vt:lpstr>
      <vt:lpstr>Stock Processed Data</vt:lpstr>
      <vt:lpstr>Analysis and Interpretation:</vt:lpstr>
      <vt:lpstr>Future prediction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15</cp:revision>
  <dcterms:created xsi:type="dcterms:W3CDTF">2024-09-13T21:31:24Z</dcterms:created>
  <dcterms:modified xsi:type="dcterms:W3CDTF">2024-09-14T06:03:43Z</dcterms:modified>
</cp:coreProperties>
</file>