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13E3-6917-1D1F-AF95-70D113E2C8C9}"/>
              </a:ext>
            </a:extLst>
          </p:cNvPr>
          <p:cNvSpPr>
            <a:spLocks noGrp="1"/>
          </p:cNvSpPr>
          <p:nvPr>
            <p:ph type="ctrTitle"/>
          </p:nvPr>
        </p:nvSpPr>
        <p:spPr/>
        <p:txBody>
          <a:bodyPr>
            <a:normAutofit fontScale="90000"/>
          </a:bodyPr>
          <a:lstStyle/>
          <a:p>
            <a:pPr algn="ctr"/>
            <a:r>
              <a:rPr lang="en-GB" sz="3600" dirty="0">
                <a:effectLst/>
                <a:latin typeface="Times New Roman" panose="02020603050405020304" pitchFamily="18" charset="0"/>
                <a:ea typeface="Arial" panose="020B0604020202020204" pitchFamily="34" charset="0"/>
              </a:rPr>
              <a:t>Predictive Analysis in T-20 Cricket: Estimation and Prediction of fantasy points for IPL Players</a:t>
            </a:r>
            <a:br>
              <a:rPr lang="en-IN" sz="1800" dirty="0">
                <a:effectLst/>
                <a:latin typeface="Times New Roman" panose="02020603050405020304" pitchFamily="18" charset="0"/>
                <a:ea typeface="Arial" panose="020B0604020202020204" pitchFamily="34" charset="0"/>
              </a:rPr>
            </a:br>
            <a:endParaRPr lang="en-IN" dirty="0"/>
          </a:p>
        </p:txBody>
      </p:sp>
      <p:sp>
        <p:nvSpPr>
          <p:cNvPr id="3" name="Subtitle 2">
            <a:extLst>
              <a:ext uri="{FF2B5EF4-FFF2-40B4-BE49-F238E27FC236}">
                <a16:creationId xmlns:a16="http://schemas.microsoft.com/office/drawing/2014/main" id="{0265AC4A-81C4-28CE-0D2B-288C1D7B0AD9}"/>
              </a:ext>
            </a:extLst>
          </p:cNvPr>
          <p:cNvSpPr>
            <a:spLocks noGrp="1"/>
          </p:cNvSpPr>
          <p:nvPr>
            <p:ph type="subTitle" idx="1"/>
          </p:nvPr>
        </p:nvSpPr>
        <p:spPr/>
        <p:txBody>
          <a:bodyPr/>
          <a:lstStyle/>
          <a:p>
            <a:pPr algn="r"/>
            <a:r>
              <a:rPr lang="en-US" dirty="0"/>
              <a:t>Pratheek Gogate</a:t>
            </a:r>
          </a:p>
          <a:p>
            <a:pPr algn="r"/>
            <a:r>
              <a:rPr lang="en-US" dirty="0"/>
              <a:t>x22159789</a:t>
            </a:r>
            <a:endParaRPr lang="en-IN" dirty="0"/>
          </a:p>
        </p:txBody>
      </p:sp>
    </p:spTree>
    <p:extLst>
      <p:ext uri="{BB962C8B-B14F-4D97-AF65-F5344CB8AC3E}">
        <p14:creationId xmlns:p14="http://schemas.microsoft.com/office/powerpoint/2010/main" val="529528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14B42-AFE3-2B63-0164-05DA37441F86}"/>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B96597F5-A161-0E3B-5687-332C0463CCB2}"/>
              </a:ext>
            </a:extLst>
          </p:cNvPr>
          <p:cNvSpPr>
            <a:spLocks noGrp="1"/>
          </p:cNvSpPr>
          <p:nvPr>
            <p:ph idx="1"/>
          </p:nvPr>
        </p:nvSpPr>
        <p:spPr/>
        <p:txBody>
          <a:bodyPr>
            <a:normAutofit lnSpcReduction="10000"/>
          </a:bodyPr>
          <a:lstStyle/>
          <a:p>
            <a:r>
              <a:rPr lang="en-US" sz="1800" dirty="0">
                <a:solidFill>
                  <a:schemeClr val="bg1"/>
                </a:solidFill>
              </a:rPr>
              <a:t>Sports analytics: </a:t>
            </a:r>
            <a:r>
              <a:rPr lang="en-US" sz="1800" b="0" i="0" dirty="0">
                <a:solidFill>
                  <a:schemeClr val="bg1"/>
                </a:solidFill>
                <a:effectLst/>
                <a:latin typeface="Söhne"/>
              </a:rPr>
              <a:t>Sports analytics involves using data analysis and statistical techniques to gain insights into various aspects of sports, including player performance, team strategies, and game outcomes. It helps teams make informed decisions, optimize player performance, and enhance strategies based on data-driven insights.</a:t>
            </a:r>
          </a:p>
          <a:p>
            <a:r>
              <a:rPr lang="en-US" sz="1800" b="0" i="0" dirty="0">
                <a:solidFill>
                  <a:schemeClr val="bg1"/>
                </a:solidFill>
                <a:effectLst/>
                <a:latin typeface="Söhne"/>
              </a:rPr>
              <a:t>Cricket: Bat, bowl, field. Score runs, dismiss opponents. Popular sport with different formats, played worldwide.</a:t>
            </a:r>
          </a:p>
          <a:p>
            <a:r>
              <a:rPr lang="en-US" sz="1800" dirty="0">
                <a:solidFill>
                  <a:schemeClr val="bg1"/>
                </a:solidFill>
                <a:latin typeface="Söhne"/>
              </a:rPr>
              <a:t>IPL: The IPL (Indian Premier League) is a professional Twenty20 cricket league in India known for its fast-paced, high-energy matches. IPL analytics involves using data analysis techniques to evaluate player and team performance, optimize strategies, and predict match outcomes, offering valuable insights that shape the decisions of teams and coaches.</a:t>
            </a:r>
            <a:endParaRPr lang="en-IN" sz="1800" dirty="0">
              <a:solidFill>
                <a:schemeClr val="bg1"/>
              </a:solidFill>
            </a:endParaRPr>
          </a:p>
        </p:txBody>
      </p:sp>
    </p:spTree>
    <p:extLst>
      <p:ext uri="{BB962C8B-B14F-4D97-AF65-F5344CB8AC3E}">
        <p14:creationId xmlns:p14="http://schemas.microsoft.com/office/powerpoint/2010/main" val="18373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8590-F526-676D-F339-29DFC1DB858E}"/>
              </a:ext>
            </a:extLst>
          </p:cNvPr>
          <p:cNvSpPr>
            <a:spLocks noGrp="1"/>
          </p:cNvSpPr>
          <p:nvPr>
            <p:ph type="title"/>
          </p:nvPr>
        </p:nvSpPr>
        <p:spPr/>
        <p:txBody>
          <a:bodyPr/>
          <a:lstStyle/>
          <a:p>
            <a:pPr algn="ctr"/>
            <a:r>
              <a:rPr lang="en-US" dirty="0"/>
              <a:t>Research Questions</a:t>
            </a:r>
            <a:endParaRPr lang="en-IN" dirty="0"/>
          </a:p>
        </p:txBody>
      </p:sp>
      <p:sp>
        <p:nvSpPr>
          <p:cNvPr id="3" name="Content Placeholder 2">
            <a:extLst>
              <a:ext uri="{FF2B5EF4-FFF2-40B4-BE49-F238E27FC236}">
                <a16:creationId xmlns:a16="http://schemas.microsoft.com/office/drawing/2014/main" id="{6660DFC5-637B-CAB0-BA12-A3A1C5E8C06D}"/>
              </a:ext>
            </a:extLst>
          </p:cNvPr>
          <p:cNvSpPr>
            <a:spLocks noGrp="1"/>
          </p:cNvSpPr>
          <p:nvPr>
            <p:ph idx="1"/>
          </p:nvPr>
        </p:nvSpPr>
        <p:spPr/>
        <p:txBody>
          <a:bodyPr/>
          <a:lstStyle/>
          <a:p>
            <a:pPr marL="0" marR="0" algn="just">
              <a:lnSpc>
                <a:spcPct val="115000"/>
              </a:lnSpc>
              <a:spcBef>
                <a:spcPts val="0"/>
              </a:spcBef>
              <a:spcAft>
                <a:spcPts val="0"/>
              </a:spcAft>
            </a:pPr>
            <a:r>
              <a:rPr lang="en-IN" dirty="0">
                <a:solidFill>
                  <a:srgbClr val="000000"/>
                </a:solidFill>
                <a:effectLst/>
                <a:latin typeface="Times New Roman" panose="02020603050405020304" pitchFamily="18" charset="0"/>
                <a:ea typeface="Times New Roman" panose="02020603050405020304" pitchFamily="18" charset="0"/>
              </a:rPr>
              <a:t>RQ1: How can we estimate and predict the fantasy points for players in IPL?</a:t>
            </a:r>
            <a:endParaRPr lang="en-IN"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IN" dirty="0">
                <a:solidFill>
                  <a:srgbClr val="000000"/>
                </a:solidFill>
                <a:effectLst/>
                <a:latin typeface="Times New Roman" panose="02020603050405020304" pitchFamily="18" charset="0"/>
                <a:ea typeface="Times New Roman" panose="02020603050405020304" pitchFamily="18" charset="0"/>
              </a:rPr>
              <a:t>RQ2: What are the merits and demerits of each technique with respect to its performance and approach?</a:t>
            </a:r>
            <a:endParaRPr lang="en-IN"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IN" dirty="0">
                <a:solidFill>
                  <a:srgbClr val="000000"/>
                </a:solidFill>
                <a:effectLst/>
                <a:latin typeface="Times New Roman" panose="02020603050405020304" pitchFamily="18" charset="0"/>
                <a:ea typeface="Times New Roman" panose="02020603050405020304" pitchFamily="18" charset="0"/>
              </a:rPr>
              <a:t>Research Aim: The purpose of this study is to evaluate the effectiveness of various models in forecasting fantasy points. By conducting a comparative analysis, this research can contribute to the understanding of differences between both the approaches.</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0853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0244-77CB-E319-F131-8E768C82E0F2}"/>
              </a:ext>
            </a:extLst>
          </p:cNvPr>
          <p:cNvSpPr>
            <a:spLocks noGrp="1"/>
          </p:cNvSpPr>
          <p:nvPr>
            <p:ph type="title"/>
          </p:nvPr>
        </p:nvSpPr>
        <p:spPr/>
        <p:txBody>
          <a:bodyPr/>
          <a:lstStyle/>
          <a:p>
            <a:pPr algn="ctr"/>
            <a:r>
              <a:rPr lang="en-US" dirty="0"/>
              <a:t>Flow diagram </a:t>
            </a:r>
            <a:endParaRPr lang="en-IN" dirty="0"/>
          </a:p>
        </p:txBody>
      </p:sp>
      <p:pic>
        <p:nvPicPr>
          <p:cNvPr id="2051" name="Picture 1">
            <a:extLst>
              <a:ext uri="{FF2B5EF4-FFF2-40B4-BE49-F238E27FC236}">
                <a16:creationId xmlns:a16="http://schemas.microsoft.com/office/drawing/2014/main" id="{253B763F-6865-8A2A-DCE6-82C536633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374" y="2543174"/>
            <a:ext cx="8167151" cy="3248025"/>
          </a:xfrm>
          <a:prstGeom prst="rect">
            <a:avLst/>
          </a:prstGeom>
          <a:noFill/>
          <a:ln w="63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83083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07FC-2D38-3A73-5C77-E2F47A66C3D0}"/>
              </a:ext>
            </a:extLst>
          </p:cNvPr>
          <p:cNvSpPr>
            <a:spLocks noGrp="1"/>
          </p:cNvSpPr>
          <p:nvPr>
            <p:ph type="title"/>
          </p:nvPr>
        </p:nvSpPr>
        <p:spPr/>
        <p:txBody>
          <a:bodyPr/>
          <a:lstStyle/>
          <a:p>
            <a:pPr algn="ctr"/>
            <a:r>
              <a:rPr lang="en-US" dirty="0"/>
              <a:t>Data Preprocessing</a:t>
            </a:r>
            <a:endParaRPr lang="en-IN" dirty="0"/>
          </a:p>
        </p:txBody>
      </p:sp>
      <p:sp>
        <p:nvSpPr>
          <p:cNvPr id="3" name="Content Placeholder 2">
            <a:extLst>
              <a:ext uri="{FF2B5EF4-FFF2-40B4-BE49-F238E27FC236}">
                <a16:creationId xmlns:a16="http://schemas.microsoft.com/office/drawing/2014/main" id="{D4EEF813-DA97-BDDE-4D9C-D7C60BA1C9B9}"/>
              </a:ext>
            </a:extLst>
          </p:cNvPr>
          <p:cNvSpPr>
            <a:spLocks noGrp="1"/>
          </p:cNvSpPr>
          <p:nvPr>
            <p:ph idx="1"/>
          </p:nvPr>
        </p:nvSpPr>
        <p:spPr/>
        <p:txBody>
          <a:bodyPr>
            <a:normAutofit fontScale="92500"/>
          </a:bodyPr>
          <a:lstStyle/>
          <a:p>
            <a:r>
              <a:rPr lang="en-US" dirty="0">
                <a:solidFill>
                  <a:schemeClr val="bg1"/>
                </a:solidFill>
              </a:rPr>
              <a:t>Ball by ball data is converted into player specific data by taking consideration into batsman on strike, then based on that runs scored, boundaries, sixes, half century, century, strike rates were calculated for each match.</a:t>
            </a:r>
          </a:p>
          <a:p>
            <a:r>
              <a:rPr lang="en-US" dirty="0">
                <a:solidFill>
                  <a:schemeClr val="bg1"/>
                </a:solidFill>
              </a:rPr>
              <a:t>Based on that Fantasy points are calculated with 1 point for each run scored, 1 bonus point for every boundary, 2 for sixes, 8 for scoring half century, 16 for scoring century.</a:t>
            </a:r>
            <a:endParaRPr lang="en-IN" dirty="0">
              <a:solidFill>
                <a:schemeClr val="bg1"/>
              </a:solidFill>
            </a:endParaRPr>
          </a:p>
          <a:p>
            <a:r>
              <a:rPr lang="en-IN" dirty="0">
                <a:solidFill>
                  <a:schemeClr val="bg1"/>
                </a:solidFill>
              </a:rPr>
              <a:t>Checked for null values and duplicate values.</a:t>
            </a:r>
          </a:p>
        </p:txBody>
      </p:sp>
    </p:spTree>
    <p:extLst>
      <p:ext uri="{BB962C8B-B14F-4D97-AF65-F5344CB8AC3E}">
        <p14:creationId xmlns:p14="http://schemas.microsoft.com/office/powerpoint/2010/main" val="102780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4FBA-E52E-2D29-A073-0CA5AEBC2FAC}"/>
              </a:ext>
            </a:extLst>
          </p:cNvPr>
          <p:cNvSpPr>
            <a:spLocks noGrp="1"/>
          </p:cNvSpPr>
          <p:nvPr>
            <p:ph type="title"/>
          </p:nvPr>
        </p:nvSpPr>
        <p:spPr/>
        <p:txBody>
          <a:bodyPr/>
          <a:lstStyle/>
          <a:p>
            <a:pPr algn="ctr"/>
            <a:r>
              <a:rPr lang="en-US" dirty="0"/>
              <a:t>Exploratory data analysis and transformation</a:t>
            </a:r>
            <a:endParaRPr lang="en-IN" dirty="0"/>
          </a:p>
        </p:txBody>
      </p:sp>
      <p:sp>
        <p:nvSpPr>
          <p:cNvPr id="3" name="Content Placeholder 2">
            <a:extLst>
              <a:ext uri="{FF2B5EF4-FFF2-40B4-BE49-F238E27FC236}">
                <a16:creationId xmlns:a16="http://schemas.microsoft.com/office/drawing/2014/main" id="{C1B30B40-D533-17DC-DD78-6EF235B89DC3}"/>
              </a:ext>
            </a:extLst>
          </p:cNvPr>
          <p:cNvSpPr>
            <a:spLocks noGrp="1"/>
          </p:cNvSpPr>
          <p:nvPr>
            <p:ph idx="1"/>
          </p:nvPr>
        </p:nvSpPr>
        <p:spPr/>
        <p:txBody>
          <a:bodyPr>
            <a:normAutofit fontScale="92500" lnSpcReduction="20000"/>
          </a:bodyPr>
          <a:lstStyle/>
          <a:p>
            <a:r>
              <a:rPr lang="en-US" dirty="0">
                <a:solidFill>
                  <a:schemeClr val="bg1"/>
                </a:solidFill>
              </a:rPr>
              <a:t>Checked the data types and summary of the data to understand more about the data and also changed the datatype wherever it was necessary.</a:t>
            </a:r>
          </a:p>
          <a:p>
            <a:r>
              <a:rPr lang="en-IN" dirty="0">
                <a:solidFill>
                  <a:schemeClr val="bg1"/>
                </a:solidFill>
              </a:rPr>
              <a:t>There were some features which were in non numeric format and we changed them into numeric format using data transformation.</a:t>
            </a:r>
          </a:p>
          <a:p>
            <a:r>
              <a:rPr lang="en-IN" dirty="0">
                <a:solidFill>
                  <a:schemeClr val="bg1"/>
                </a:solidFill>
              </a:rPr>
              <a:t>For Prediction purpose we had to change the time series data into a input and output and in that case we used rolling window technique where we used loops in a such a way that for example first 10 matches were considered as input and then based on those matches fantasy points will be predicted for match 11 and then again from match 2 to 11 will be input and prediction will be done for match 12 and so on. </a:t>
            </a:r>
          </a:p>
        </p:txBody>
      </p:sp>
    </p:spTree>
    <p:extLst>
      <p:ext uri="{BB962C8B-B14F-4D97-AF65-F5344CB8AC3E}">
        <p14:creationId xmlns:p14="http://schemas.microsoft.com/office/powerpoint/2010/main" val="271585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D4B64-6458-B0EE-C1D2-4738F4B95C49}"/>
              </a:ext>
            </a:extLst>
          </p:cNvPr>
          <p:cNvSpPr>
            <a:spLocks noGrp="1"/>
          </p:cNvSpPr>
          <p:nvPr>
            <p:ph type="title"/>
          </p:nvPr>
        </p:nvSpPr>
        <p:spPr/>
        <p:txBody>
          <a:bodyPr/>
          <a:lstStyle/>
          <a:p>
            <a:pPr algn="ctr"/>
            <a:r>
              <a:rPr lang="en-US" dirty="0"/>
              <a:t>Model Building</a:t>
            </a:r>
            <a:endParaRPr lang="en-IN" dirty="0"/>
          </a:p>
        </p:txBody>
      </p:sp>
      <p:sp>
        <p:nvSpPr>
          <p:cNvPr id="3" name="Content Placeholder 2">
            <a:extLst>
              <a:ext uri="{FF2B5EF4-FFF2-40B4-BE49-F238E27FC236}">
                <a16:creationId xmlns:a16="http://schemas.microsoft.com/office/drawing/2014/main" id="{F27B1C05-5007-5F25-FDDD-20850F6355B9}"/>
              </a:ext>
            </a:extLst>
          </p:cNvPr>
          <p:cNvSpPr>
            <a:spLocks noGrp="1"/>
          </p:cNvSpPr>
          <p:nvPr>
            <p:ph idx="1"/>
          </p:nvPr>
        </p:nvSpPr>
        <p:spPr/>
        <p:txBody>
          <a:bodyPr/>
          <a:lstStyle/>
          <a:p>
            <a:r>
              <a:rPr lang="en-US" dirty="0">
                <a:solidFill>
                  <a:schemeClr val="bg1"/>
                </a:solidFill>
              </a:rPr>
              <a:t>Initially we used Linear regression, SVM linear, SVM polynomial for estimation purpose.</a:t>
            </a:r>
          </a:p>
          <a:p>
            <a:r>
              <a:rPr lang="en-US" dirty="0">
                <a:solidFill>
                  <a:schemeClr val="bg1"/>
                </a:solidFill>
              </a:rPr>
              <a:t>We built models with LSTM, </a:t>
            </a:r>
            <a:r>
              <a:rPr lang="en-US" dirty="0" err="1">
                <a:solidFill>
                  <a:schemeClr val="bg1"/>
                </a:solidFill>
              </a:rPr>
              <a:t>BiLSTM</a:t>
            </a:r>
            <a:r>
              <a:rPr lang="en-US" dirty="0">
                <a:solidFill>
                  <a:schemeClr val="bg1"/>
                </a:solidFill>
              </a:rPr>
              <a:t>, GRU for forecasting purpose.</a:t>
            </a:r>
            <a:endParaRPr lang="en-IN" dirty="0">
              <a:solidFill>
                <a:schemeClr val="bg1"/>
              </a:solidFill>
            </a:endParaRPr>
          </a:p>
        </p:txBody>
      </p:sp>
    </p:spTree>
    <p:extLst>
      <p:ext uri="{BB962C8B-B14F-4D97-AF65-F5344CB8AC3E}">
        <p14:creationId xmlns:p14="http://schemas.microsoft.com/office/powerpoint/2010/main" val="201140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35756-7EBA-207C-86EC-D7B828850BF4}"/>
              </a:ext>
            </a:extLst>
          </p:cNvPr>
          <p:cNvSpPr>
            <a:spLocks noGrp="1"/>
          </p:cNvSpPr>
          <p:nvPr>
            <p:ph type="title"/>
          </p:nvPr>
        </p:nvSpPr>
        <p:spPr/>
        <p:txBody>
          <a:bodyPr/>
          <a:lstStyle/>
          <a:p>
            <a:pPr algn="ctr"/>
            <a:r>
              <a:rPr lang="en-US" dirty="0"/>
              <a:t>Evaluation</a:t>
            </a:r>
            <a:endParaRPr lang="en-IN" dirty="0"/>
          </a:p>
        </p:txBody>
      </p:sp>
      <p:sp>
        <p:nvSpPr>
          <p:cNvPr id="3" name="Content Placeholder 2">
            <a:extLst>
              <a:ext uri="{FF2B5EF4-FFF2-40B4-BE49-F238E27FC236}">
                <a16:creationId xmlns:a16="http://schemas.microsoft.com/office/drawing/2014/main" id="{A4624B45-F312-78E1-4F6E-63D1E94032F7}"/>
              </a:ext>
            </a:extLst>
          </p:cNvPr>
          <p:cNvSpPr>
            <a:spLocks noGrp="1"/>
          </p:cNvSpPr>
          <p:nvPr>
            <p:ph idx="1"/>
          </p:nvPr>
        </p:nvSpPr>
        <p:spPr/>
        <p:txBody>
          <a:bodyPr>
            <a:normAutofit fontScale="92500" lnSpcReduction="20000"/>
          </a:bodyPr>
          <a:lstStyle/>
          <a:p>
            <a:r>
              <a:rPr lang="en-US" dirty="0">
                <a:solidFill>
                  <a:schemeClr val="bg1"/>
                </a:solidFill>
              </a:rPr>
              <a:t>For first approach we got a very good result with r square value of 0.99 for first 2 models and MAE and MSE scores were also very low.</a:t>
            </a:r>
          </a:p>
          <a:p>
            <a:r>
              <a:rPr lang="en-US" dirty="0">
                <a:solidFill>
                  <a:schemeClr val="bg1"/>
                </a:solidFill>
              </a:rPr>
              <a:t>The Problem with this approach was we were using current match data as well to estimate fantasy points and also we had just one data point to compare with test data and hence the result can depend on the data and we may not get the same accuracy for other data.</a:t>
            </a:r>
          </a:p>
          <a:p>
            <a:r>
              <a:rPr lang="en-US" dirty="0">
                <a:solidFill>
                  <a:schemeClr val="bg1"/>
                </a:solidFill>
              </a:rPr>
              <a:t>For Forecasting we did not get a good result as RMSE and MEA were high and it was around 20 for all the 3 models and hence the model is not a good fit for this data.</a:t>
            </a:r>
          </a:p>
          <a:p>
            <a:r>
              <a:rPr lang="en-IN" dirty="0">
                <a:solidFill>
                  <a:schemeClr val="bg1"/>
                </a:solidFill>
              </a:rPr>
              <a:t>But the approach was right.</a:t>
            </a:r>
          </a:p>
        </p:txBody>
      </p:sp>
    </p:spTree>
    <p:extLst>
      <p:ext uri="{BB962C8B-B14F-4D97-AF65-F5344CB8AC3E}">
        <p14:creationId xmlns:p14="http://schemas.microsoft.com/office/powerpoint/2010/main" val="30834434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{CB8532CE-777D-49DB-A652-5EF1AC5B624B}tf04033919</Template>
  <TotalTime>1546</TotalTime>
  <Words>610</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Söhne</vt:lpstr>
      <vt:lpstr>Times New Roman</vt:lpstr>
      <vt:lpstr>Tw Cen MT</vt:lpstr>
      <vt:lpstr>Circuit</vt:lpstr>
      <vt:lpstr>Predictive Analysis in T-20 Cricket: Estimation and Prediction of fantasy points for IPL Players </vt:lpstr>
      <vt:lpstr>Introduction</vt:lpstr>
      <vt:lpstr>Research Questions</vt:lpstr>
      <vt:lpstr>Flow diagram </vt:lpstr>
      <vt:lpstr>Data Preprocessing</vt:lpstr>
      <vt:lpstr>Exploratory data analysis and transformation</vt:lpstr>
      <vt:lpstr>Model Building</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in T-20 Cricket: Estimation and Prediction of fantasy points for IPL Players </dc:title>
  <dc:creator>Pratheek Gogate</dc:creator>
  <cp:lastModifiedBy>Pratheek Gogate</cp:lastModifiedBy>
  <cp:revision>1</cp:revision>
  <dcterms:created xsi:type="dcterms:W3CDTF">2023-12-11T22:22:54Z</dcterms:created>
  <dcterms:modified xsi:type="dcterms:W3CDTF">2023-12-13T00:09:27Z</dcterms:modified>
</cp:coreProperties>
</file>