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0" r:id="rId4"/>
    <p:sldId id="261" r:id="rId5"/>
    <p:sldId id="259"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ymoodle.ncirl.ie/course/view.php?id=1586"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02633" y="433823"/>
            <a:ext cx="6756467" cy="1842845"/>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Analyzing The Air Traffic Trend Based On Passenger And Landing Count In United States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13BBB9C9-F0F4-6675-8979-BBF94AE6F223}"/>
              </a:ext>
            </a:extLst>
          </p:cNvPr>
          <p:cNvSpPr>
            <a:spLocks noGrp="1"/>
          </p:cNvSpPr>
          <p:nvPr>
            <p:ph type="subTitle" idx="1"/>
          </p:nvPr>
        </p:nvSpPr>
        <p:spPr>
          <a:xfrm>
            <a:off x="2164702" y="3026228"/>
            <a:ext cx="9678955" cy="3178629"/>
          </a:xfrm>
        </p:spPr>
        <p:txBody>
          <a:bodyPr>
            <a:normAutofit/>
          </a:bodyPr>
          <a:lstStyle/>
          <a:p>
            <a:pPr algn="l"/>
            <a:r>
              <a:rPr lang="en-IN" b="1" i="0" dirty="0">
                <a:solidFill>
                  <a:srgbClr val="1D2125"/>
                </a:solidFill>
                <a:effectLst/>
                <a:latin typeface="-apple-system"/>
              </a:rPr>
              <a:t>Database &amp; Analytics Programming(</a:t>
            </a:r>
            <a:r>
              <a:rPr lang="en-IN" b="1" dirty="0">
                <a:solidFill>
                  <a:srgbClr val="1D2125"/>
                </a:solidFill>
                <a:latin typeface="-apple-system"/>
                <a:hlinkClick r:id="rId3">
                  <a:extLst>
                    <a:ext uri="{A12FA001-AC4F-418D-AE19-62706E023703}">
                      <ahyp:hlinkClr xmlns:ahyp="http://schemas.microsoft.com/office/drawing/2018/hyperlinkcolor" val="tx"/>
                    </a:ext>
                  </a:extLst>
                </a:hlinkClick>
              </a:rPr>
              <a:t>MSCDAD_JAN23A_I</a:t>
            </a:r>
            <a:r>
              <a:rPr lang="en-IN" b="1" i="0" dirty="0">
                <a:solidFill>
                  <a:srgbClr val="1D2125"/>
                </a:solidFill>
                <a:effectLst/>
                <a:latin typeface="-apple-system"/>
              </a:rPr>
              <a:t>)</a:t>
            </a:r>
          </a:p>
          <a:p>
            <a:pPr algn="l"/>
            <a:endParaRPr lang="en-IN" b="1" dirty="0">
              <a:solidFill>
                <a:srgbClr val="1D2125"/>
              </a:solidFill>
              <a:latin typeface="-apple-system"/>
            </a:endParaRPr>
          </a:p>
          <a:p>
            <a:pPr algn="l"/>
            <a:endParaRPr lang="en-IN" b="1" dirty="0">
              <a:solidFill>
                <a:srgbClr val="1D2125"/>
              </a:solidFill>
              <a:latin typeface="-apple-system"/>
            </a:endParaRPr>
          </a:p>
          <a:p>
            <a:pPr algn="r"/>
            <a:r>
              <a:rPr lang="en-IN" sz="1800" dirty="0">
                <a:effectLst/>
                <a:latin typeface="Times New Roman" panose="02020603050405020304" pitchFamily="18" charset="0"/>
                <a:ea typeface="Calibri" panose="020F0502020204030204" pitchFamily="34" charset="0"/>
              </a:rPr>
              <a:t>Chandana </a:t>
            </a:r>
            <a:r>
              <a:rPr lang="en-IN" sz="1800" dirty="0" err="1">
                <a:effectLst/>
                <a:latin typeface="Times New Roman" panose="02020603050405020304" pitchFamily="18" charset="0"/>
                <a:ea typeface="Calibri" panose="020F0502020204030204" pitchFamily="34" charset="0"/>
              </a:rPr>
              <a:t>Haluvarthi</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Prabhudeva</a:t>
            </a:r>
            <a:r>
              <a:rPr lang="en-IN" sz="1800" dirty="0">
                <a:effectLst/>
                <a:latin typeface="Times New Roman" panose="02020603050405020304" pitchFamily="18" charset="0"/>
                <a:ea typeface="Calibri" panose="020F0502020204030204" pitchFamily="34" charset="0"/>
              </a:rPr>
              <a:t>(x22167099)</a:t>
            </a:r>
          </a:p>
          <a:p>
            <a:pPr algn="r"/>
            <a:r>
              <a:rPr lang="en-IN" sz="1800" dirty="0">
                <a:effectLst/>
                <a:latin typeface="Times New Roman" panose="02020603050405020304" pitchFamily="18" charset="0"/>
                <a:ea typeface="Calibri" panose="020F0502020204030204" pitchFamily="34" charset="0"/>
              </a:rPr>
              <a:t> Pratheek Gogate(x22159789)</a:t>
            </a: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2800"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ABSTRACT</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This study seeks a better understanding of the increase in air travel and the number of aircraft landings in relation to the operating airline, passenger count, and landing count, among other fields, for the years 2005 and after. ETL, modelling and visualization techniques are used to check the growing airline industry; the two datasets are driven from the United States traveler's details taken from the US government as an open source.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5091342"/>
          </a:xfrm>
        </p:spPr>
        <p:txBody>
          <a:bodyPr anchor="ctr">
            <a:normAutofit fontScale="90000"/>
          </a:bodyPr>
          <a:lstStyle/>
          <a:p>
            <a:r>
              <a:rPr lang="en-US" sz="2800"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DATASET1</a:t>
            </a:r>
            <a:br>
              <a:rPr lang="en-US" sz="2800" dirty="0">
                <a:solidFill>
                  <a:schemeClr val="tx1"/>
                </a:solidFill>
                <a:latin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r>
              <a:rPr lang="en-US" sz="2400" b="1" dirty="0">
                <a:effectLst/>
                <a:latin typeface="Times New Roman" panose="02020603050405020304" pitchFamily="18" charset="0"/>
                <a:ea typeface="SimSun" panose="02010600030101010101" pitchFamily="2" charset="-122"/>
                <a:cs typeface="Times New Roman" panose="02020603050405020304" pitchFamily="18" charset="0"/>
              </a:rPr>
              <a:t>Air traffic Passenger Statistics data from 2005 to 2022 </a:t>
            </a:r>
            <a:r>
              <a:rPr lang="en-US" sz="2400" b="1" dirty="0">
                <a:latin typeface="Times New Roman" panose="02020603050405020304" pitchFamily="18" charset="0"/>
                <a:ea typeface="SimSun" panose="02010600030101010101" pitchFamily="2" charset="-122"/>
                <a:cs typeface="Times New Roman" panose="02020603050405020304" pitchFamily="18" charset="0"/>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from US data gov website</a:t>
            </a:r>
            <a:r>
              <a:rPr lang="en-US" sz="2400" b="1" dirty="0">
                <a:latin typeface="Times New Roman" panose="02020603050405020304" pitchFamily="18" charset="0"/>
                <a:ea typeface="SimSun" panose="02010600030101010101" pitchFamily="2" charset="-122"/>
                <a:cs typeface="Times New Roman" panose="02020603050405020304" pitchFamily="18" charset="0"/>
              </a:rPr>
              <a:t>)</a:t>
            </a:r>
            <a:br>
              <a:rPr lang="en-US" sz="2400" b="1" dirty="0">
                <a:latin typeface="Times New Roman" panose="02020603050405020304" pitchFamily="18" charset="0"/>
                <a:ea typeface="SimSun" panose="02010600030101010101" pitchFamily="2" charset="-122"/>
                <a:cs typeface="Times New Roman" panose="02020603050405020304" pitchFamily="18" charset="0"/>
              </a:rPr>
            </a:br>
            <a:r>
              <a:rPr lang="en-US" sz="2400" b="1" dirty="0">
                <a:latin typeface="Times New Roman" panose="02020603050405020304" pitchFamily="18" charset="0"/>
                <a:ea typeface="SimSun" panose="02010600030101010101" pitchFamily="2" charset="-122"/>
                <a:cs typeface="Times New Roman" panose="02020603050405020304" pitchFamily="18" charset="0"/>
              </a:rPr>
              <a:t>Dataset is about Monthly Passenger Statistics by Airlines at San Francisco International Airport</a:t>
            </a:r>
            <a:br>
              <a:rPr lang="en-US" sz="2400" b="1" dirty="0">
                <a:latin typeface="Times New Roman" panose="02020603050405020304" pitchFamily="18" charset="0"/>
                <a:ea typeface="SimSun" panose="02010600030101010101" pitchFamily="2" charset="-122"/>
                <a:cs typeface="Times New Roman" panose="02020603050405020304" pitchFamily="18" charset="0"/>
              </a:rPr>
            </a:br>
            <a:r>
              <a:rPr lang="en-US" sz="2400" b="1" dirty="0">
                <a:latin typeface="Times New Roman" panose="02020603050405020304" pitchFamily="18" charset="0"/>
                <a:ea typeface="SimSun" panose="02010600030101010101" pitchFamily="2" charset="-122"/>
                <a:cs typeface="Times New Roman" panose="02020603050405020304" pitchFamily="18" charset="0"/>
              </a:rPr>
              <a:t>Transformations used  - Dealing with null values , duplicates and changing the data types in a such a way that its ready for plotting.</a:t>
            </a:r>
            <a:br>
              <a:rPr lang="en-US" sz="2400" b="1" dirty="0">
                <a:latin typeface="Times New Roman" panose="02020603050405020304" pitchFamily="18" charset="0"/>
                <a:ea typeface="SimSun" panose="02010600030101010101" pitchFamily="2" charset="-122"/>
                <a:cs typeface="Times New Roman" panose="02020603050405020304" pitchFamily="18" charset="0"/>
              </a:rPr>
            </a:br>
            <a:r>
              <a:rPr lang="en-US" sz="2400" b="1" dirty="0">
                <a:latin typeface="Times New Roman" panose="02020603050405020304" pitchFamily="18" charset="0"/>
                <a:ea typeface="SimSun" panose="02010600030101010101" pitchFamily="2" charset="-122"/>
                <a:cs typeface="Times New Roman" panose="02020603050405020304" pitchFamily="18" charset="0"/>
              </a:rPr>
              <a:t>Data loading -  Source </a:t>
            </a:r>
            <a:r>
              <a:rPr lang="en-US" sz="2400" b="1" dirty="0">
                <a:latin typeface="Times New Roman" panose="02020603050405020304" pitchFamily="18" charset="0"/>
                <a:ea typeface="SimSun" panose="02010600030101010101" pitchFamily="2" charset="-122"/>
                <a:cs typeface="Times New Roman" panose="02020603050405020304" pitchFamily="18" charset="0"/>
                <a:sym typeface="Wingdings" panose="05000000000000000000" pitchFamily="2" charset="2"/>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Mongo DB (ETL) </a:t>
            </a:r>
            <a:r>
              <a:rPr lang="en-US" sz="2400" b="1" dirty="0">
                <a:latin typeface="Times New Roman" panose="02020603050405020304" pitchFamily="18" charset="0"/>
                <a:ea typeface="SimSun" panose="02010600030101010101" pitchFamily="2" charset="-122"/>
                <a:cs typeface="Times New Roman" panose="02020603050405020304" pitchFamily="18" charset="0"/>
                <a:sym typeface="Wingdings" panose="05000000000000000000" pitchFamily="2" charset="2"/>
              </a:rPr>
              <a:t> Postgres server</a:t>
            </a:r>
            <a:br>
              <a:rPr lang="en-US" sz="2400" b="1" dirty="0">
                <a:latin typeface="Times New Roman" panose="02020603050405020304" pitchFamily="18" charset="0"/>
                <a:ea typeface="SimSun" panose="02010600030101010101" pitchFamily="2" charset="-122"/>
                <a:cs typeface="Times New Roman" panose="02020603050405020304" pitchFamily="18" charset="0"/>
              </a:rPr>
            </a:br>
            <a:r>
              <a:rPr lang="en-US" sz="2400" b="1" dirty="0">
                <a:latin typeface="Times New Roman" panose="02020603050405020304" pitchFamily="18" charset="0"/>
                <a:ea typeface="SimSun" panose="02010600030101010101" pitchFamily="2" charset="-122"/>
                <a:cs typeface="Times New Roman" panose="02020603050405020304" pitchFamily="18" charset="0"/>
              </a:rPr>
              <a:t>Visualization: Bar plot (</a:t>
            </a:r>
            <a:r>
              <a:rPr lang="en-US" sz="2400" dirty="0">
                <a:latin typeface="Times New Roman" panose="02020603050405020304" pitchFamily="18" charset="0"/>
                <a:ea typeface="SimSun" panose="02010600030101010101" pitchFamily="2" charset="-122"/>
                <a:cs typeface="Times New Roman" panose="02020603050405020304" pitchFamily="18" charset="0"/>
              </a:rPr>
              <a:t>Total Passengers by Operating Airline, People's Travel count on Yearly basis, Proportion of Passenger Counts by Region and Activity Type</a:t>
            </a:r>
            <a:r>
              <a:rPr lang="en-US" sz="2400" b="1" dirty="0">
                <a:latin typeface="Times New Roman" panose="02020603050405020304" pitchFamily="18" charset="0"/>
                <a:ea typeface="SimSun" panose="02010600030101010101" pitchFamily="2" charset="-122"/>
                <a:cs typeface="Times New Roman" panose="02020603050405020304" pitchFamily="18" charset="0"/>
              </a:rPr>
              <a:t>),  Group Bar Chart(</a:t>
            </a:r>
            <a:r>
              <a:rPr lang="en-US" sz="2400" dirty="0">
                <a:latin typeface="Times New Roman" panose="02020603050405020304" pitchFamily="18" charset="0"/>
                <a:ea typeface="SimSun" panose="02010600030101010101" pitchFamily="2" charset="-122"/>
                <a:cs typeface="Times New Roman" panose="02020603050405020304" pitchFamily="18" charset="0"/>
              </a:rPr>
              <a:t>Passenger count based on Geo region</a:t>
            </a:r>
            <a:r>
              <a:rPr lang="en-US" sz="2400" b="1" dirty="0">
                <a:latin typeface="Times New Roman" panose="02020603050405020304" pitchFamily="18" charset="0"/>
                <a:ea typeface="SimSun" panose="02010600030101010101" pitchFamily="2" charset="-122"/>
                <a:cs typeface="Times New Roman" panose="02020603050405020304" pitchFamily="18" charset="0"/>
              </a:rPr>
              <a:t>) Pie chart (</a:t>
            </a:r>
            <a:r>
              <a:rPr lang="en-US" sz="2400" dirty="0">
                <a:latin typeface="Times New Roman" panose="02020603050405020304" pitchFamily="18" charset="0"/>
                <a:ea typeface="SimSun" panose="02010600030101010101" pitchFamily="2" charset="-122"/>
                <a:cs typeface="Times New Roman" panose="02020603050405020304" pitchFamily="18" charset="0"/>
              </a:rPr>
              <a:t>Passenger Distribution based on activity type, distribution of activity types</a:t>
            </a:r>
            <a:r>
              <a:rPr lang="en-US" sz="2400" b="1" dirty="0">
                <a:latin typeface="Times New Roman" panose="02020603050405020304" pitchFamily="18" charset="0"/>
                <a:ea typeface="SimSun" panose="02010600030101010101" pitchFamily="2" charset="-122"/>
                <a:cs typeface="Times New Roman" panose="02020603050405020304" pitchFamily="18" charset="0"/>
              </a:rPr>
              <a:t>), Scatter plot(</a:t>
            </a:r>
            <a:r>
              <a:rPr lang="en-US" sz="2400" dirty="0">
                <a:latin typeface="Times New Roman" panose="02020603050405020304" pitchFamily="18" charset="0"/>
                <a:ea typeface="SimSun" panose="02010600030101010101" pitchFamily="2" charset="-122"/>
                <a:cs typeface="Times New Roman" panose="02020603050405020304" pitchFamily="18" charset="0"/>
              </a:rPr>
              <a:t>Scatter Plot of Geo Summary and Price Category Code</a:t>
            </a:r>
            <a:r>
              <a:rPr lang="en-US" sz="2400" b="1" dirty="0">
                <a:latin typeface="Times New Roman" panose="02020603050405020304" pitchFamily="18" charset="0"/>
                <a:ea typeface="SimSun" panose="02010600030101010101" pitchFamily="2" charset="-122"/>
                <a:cs typeface="Times New Roman" panose="02020603050405020304" pitchFamily="18" charset="0"/>
              </a:rPr>
              <a:t>)</a:t>
            </a:r>
            <a:br>
              <a:rPr lang="en-US" sz="2400" b="1" dirty="0">
                <a:latin typeface="Times New Roman" panose="02020603050405020304" pitchFamily="18" charset="0"/>
                <a:ea typeface="SimSun" panose="02010600030101010101" pitchFamily="2" charset="-122"/>
                <a:cs typeface="Times New Roman" panose="02020603050405020304" pitchFamily="18" charset="0"/>
              </a:rPr>
            </a:br>
            <a:r>
              <a:rPr lang="en-US" sz="2700" b="1" dirty="0">
                <a:effectLst/>
                <a:latin typeface="Times New Roman" panose="02020603050405020304" pitchFamily="18" charset="0"/>
                <a:ea typeface="SimSun" panose="02010600030101010101" pitchFamily="2" charset="-122"/>
                <a:cs typeface="Times New Roman" panose="02020603050405020304" pitchFamily="18" charset="0"/>
              </a:rPr>
              <a:t> </a:t>
            </a:r>
            <a:br>
              <a:rPr lang="en-US" sz="2700" b="1" dirty="0">
                <a:effectLst/>
                <a:latin typeface="Times New Roman" panose="02020603050405020304" pitchFamily="18" charset="0"/>
                <a:ea typeface="SimSun" panose="02010600030101010101" pitchFamily="2" charset="-122"/>
                <a:cs typeface="Times New Roman" panose="02020603050405020304" pitchFamily="18" charset="0"/>
              </a:rPr>
            </a:br>
            <a:br>
              <a:rPr lang="en-US" sz="2700" b="1" dirty="0">
                <a:effectLst/>
                <a:latin typeface="Times New Roman" panose="02020603050405020304" pitchFamily="18" charset="0"/>
                <a:ea typeface="SimSun" panose="02010600030101010101" pitchFamily="2" charset="-122"/>
                <a:cs typeface="Times New Roman" panose="02020603050405020304" pitchFamily="18" charset="0"/>
              </a:rPr>
            </a:br>
            <a:br>
              <a:rPr lang="en-IN" sz="2700" dirty="0">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202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5091342"/>
          </a:xfrm>
        </p:spPr>
        <p:txBody>
          <a:bodyPr anchor="ctr">
            <a:normAutofit fontScale="90000"/>
          </a:bodyPr>
          <a:lstStyle/>
          <a:p>
            <a:r>
              <a:rPr lang="en-US" sz="2800"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DATASET2</a:t>
            </a:r>
            <a:br>
              <a:rPr lang="en-US" sz="2800" dirty="0">
                <a:solidFill>
                  <a:schemeClr val="tx1"/>
                </a:solidFill>
                <a:latin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r>
              <a:rPr lang="en-US" sz="2400" b="1" dirty="0">
                <a:effectLst/>
                <a:latin typeface="Times New Roman" panose="02020603050405020304" pitchFamily="18" charset="0"/>
                <a:ea typeface="SimSun" panose="02010600030101010101" pitchFamily="2" charset="-122"/>
                <a:cs typeface="Times New Roman" panose="02020603050405020304" pitchFamily="18" charset="0"/>
              </a:rPr>
              <a:t>Air traffic Passenger Statistics data from 2005 to 2022 </a:t>
            </a:r>
            <a:r>
              <a:rPr lang="en-US" sz="2400" b="1" dirty="0">
                <a:latin typeface="Times New Roman" panose="02020603050405020304" pitchFamily="18" charset="0"/>
                <a:ea typeface="SimSun" panose="02010600030101010101" pitchFamily="2" charset="-122"/>
                <a:cs typeface="Times New Roman" panose="02020603050405020304" pitchFamily="18" charset="0"/>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from US data gov website</a:t>
            </a:r>
            <a:r>
              <a:rPr lang="en-US" sz="2400" b="1" dirty="0">
                <a:latin typeface="Times New Roman" panose="02020603050405020304" pitchFamily="18" charset="0"/>
                <a:ea typeface="SimSun" panose="02010600030101010101" pitchFamily="2" charset="-122"/>
                <a:cs typeface="Times New Roman" panose="02020603050405020304" pitchFamily="18" charset="0"/>
              </a:rPr>
              <a:t>)</a:t>
            </a:r>
            <a:br>
              <a:rPr lang="en-US" sz="2400" b="1" dirty="0">
                <a:latin typeface="Times New Roman" panose="02020603050405020304" pitchFamily="18" charset="0"/>
                <a:ea typeface="SimSun" panose="02010600030101010101" pitchFamily="2" charset="-122"/>
                <a:cs typeface="Times New Roman" panose="02020603050405020304" pitchFamily="18" charset="0"/>
              </a:rPr>
            </a:br>
            <a:r>
              <a:rPr lang="en-US" sz="2400" b="1" dirty="0">
                <a:latin typeface="Times New Roman" panose="02020603050405020304" pitchFamily="18" charset="0"/>
                <a:ea typeface="SimSun" panose="02010600030101010101" pitchFamily="2" charset="-122"/>
                <a:cs typeface="Times New Roman" panose="02020603050405020304" pitchFamily="18" charset="0"/>
              </a:rPr>
              <a:t>Dataset is about Monthly Flight Landing Statistics by Airlines at San Francisco International Airport</a:t>
            </a:r>
            <a:br>
              <a:rPr lang="en-US" sz="2400" b="1" dirty="0">
                <a:latin typeface="Times New Roman" panose="02020603050405020304" pitchFamily="18" charset="0"/>
                <a:ea typeface="SimSun" panose="02010600030101010101" pitchFamily="2" charset="-122"/>
                <a:cs typeface="Times New Roman" panose="02020603050405020304" pitchFamily="18" charset="0"/>
              </a:rPr>
            </a:br>
            <a:r>
              <a:rPr lang="en-US" sz="2400" b="1" dirty="0">
                <a:latin typeface="Times New Roman" panose="02020603050405020304" pitchFamily="18" charset="0"/>
                <a:ea typeface="SimSun" panose="02010600030101010101" pitchFamily="2" charset="-122"/>
                <a:cs typeface="Times New Roman" panose="02020603050405020304" pitchFamily="18" charset="0"/>
              </a:rPr>
              <a:t>Transformations used  - Dealing with null values , duplicates and changing the data types in a such a way that its ready for plotting.</a:t>
            </a:r>
            <a:br>
              <a:rPr lang="en-US" sz="2400" b="1" dirty="0">
                <a:latin typeface="Times New Roman" panose="02020603050405020304" pitchFamily="18" charset="0"/>
                <a:ea typeface="SimSun" panose="02010600030101010101" pitchFamily="2" charset="-122"/>
                <a:cs typeface="Times New Roman" panose="02020603050405020304" pitchFamily="18" charset="0"/>
              </a:rPr>
            </a:br>
            <a:r>
              <a:rPr lang="en-US" sz="2400" b="1" dirty="0">
                <a:latin typeface="Times New Roman" panose="02020603050405020304" pitchFamily="18" charset="0"/>
                <a:ea typeface="SimSun" panose="02010600030101010101" pitchFamily="2" charset="-122"/>
                <a:cs typeface="Times New Roman" panose="02020603050405020304" pitchFamily="18" charset="0"/>
              </a:rPr>
              <a:t>Data loading -  Source </a:t>
            </a:r>
            <a:r>
              <a:rPr lang="en-US" sz="2400" b="1" dirty="0">
                <a:latin typeface="Times New Roman" panose="02020603050405020304" pitchFamily="18" charset="0"/>
                <a:ea typeface="SimSun" panose="02010600030101010101" pitchFamily="2" charset="-122"/>
                <a:cs typeface="Times New Roman" panose="02020603050405020304" pitchFamily="18" charset="0"/>
                <a:sym typeface="Wingdings" panose="05000000000000000000" pitchFamily="2" charset="2"/>
              </a:rPr>
              <a:t> </a:t>
            </a:r>
            <a:r>
              <a:rPr lang="en-US" sz="2400" b="1" dirty="0">
                <a:latin typeface="Times New Roman" panose="02020603050405020304" pitchFamily="18" charset="0"/>
                <a:ea typeface="SimSun" panose="02010600030101010101" pitchFamily="2" charset="-122"/>
                <a:cs typeface="Times New Roman" panose="02020603050405020304" pitchFamily="18" charset="0"/>
              </a:rPr>
              <a:t>Mongo DB (ETL) </a:t>
            </a:r>
            <a:r>
              <a:rPr lang="en-US" sz="2400" b="1" dirty="0">
                <a:latin typeface="Times New Roman" panose="02020603050405020304" pitchFamily="18" charset="0"/>
                <a:ea typeface="SimSun" panose="02010600030101010101" pitchFamily="2" charset="-122"/>
                <a:cs typeface="Times New Roman" panose="02020603050405020304" pitchFamily="18" charset="0"/>
                <a:sym typeface="Wingdings" panose="05000000000000000000" pitchFamily="2" charset="2"/>
              </a:rPr>
              <a:t> Postgres server</a:t>
            </a:r>
            <a:br>
              <a:rPr lang="en-US" sz="2400" b="1" dirty="0">
                <a:latin typeface="Times New Roman" panose="02020603050405020304" pitchFamily="18" charset="0"/>
                <a:ea typeface="SimSun" panose="02010600030101010101" pitchFamily="2" charset="-122"/>
                <a:cs typeface="Times New Roman" panose="02020603050405020304" pitchFamily="18" charset="0"/>
              </a:rPr>
            </a:br>
            <a:r>
              <a:rPr lang="en-US" sz="2400" b="1" dirty="0">
                <a:latin typeface="Times New Roman" panose="02020603050405020304" pitchFamily="18" charset="0"/>
                <a:ea typeface="SimSun" panose="02010600030101010101" pitchFamily="2" charset="-122"/>
                <a:cs typeface="Times New Roman" panose="02020603050405020304" pitchFamily="18" charset="0"/>
              </a:rPr>
              <a:t>Visualization: Bar plot (</a:t>
            </a:r>
            <a:r>
              <a:rPr lang="en-US" sz="2400" dirty="0">
                <a:latin typeface="Times New Roman" panose="02020603050405020304" pitchFamily="18" charset="0"/>
                <a:ea typeface="SimSun" panose="02010600030101010101" pitchFamily="2" charset="-122"/>
                <a:cs typeface="Times New Roman" panose="02020603050405020304" pitchFamily="18" charset="0"/>
              </a:rPr>
              <a:t>Top 10 Operating Airlines by with Highest Number of Landing, Total number of landings by aircraft manufacturer, Total number of landings by Geo Region),</a:t>
            </a:r>
            <a:r>
              <a:rPr lang="en-US" sz="2400" b="1" dirty="0">
                <a:latin typeface="Times New Roman" panose="02020603050405020304" pitchFamily="18" charset="0"/>
                <a:ea typeface="SimSun" panose="02010600030101010101" pitchFamily="2" charset="-122"/>
                <a:cs typeface="Times New Roman" panose="02020603050405020304" pitchFamily="18" charset="0"/>
              </a:rPr>
              <a:t>Pie chart (</a:t>
            </a:r>
            <a:r>
              <a:rPr lang="en-US" sz="2400" dirty="0">
                <a:latin typeface="Times New Roman" panose="02020603050405020304" pitchFamily="18" charset="0"/>
                <a:ea typeface="SimSun" panose="02010600030101010101" pitchFamily="2" charset="-122"/>
                <a:cs typeface="Times New Roman" panose="02020603050405020304" pitchFamily="18" charset="0"/>
              </a:rPr>
              <a:t>Percentage of landings by aircraft body type, Distribution of landings by geo summary</a:t>
            </a:r>
            <a:r>
              <a:rPr lang="en-US" sz="2400" b="1" dirty="0">
                <a:latin typeface="Times New Roman" panose="02020603050405020304" pitchFamily="18" charset="0"/>
                <a:ea typeface="SimSun" panose="02010600030101010101" pitchFamily="2" charset="-122"/>
                <a:cs typeface="Times New Roman" panose="02020603050405020304" pitchFamily="18" charset="0"/>
              </a:rPr>
              <a:t>), Line graph(</a:t>
            </a:r>
            <a:r>
              <a:rPr lang="en-US" sz="2400" dirty="0">
                <a:latin typeface="Times New Roman" panose="02020603050405020304" pitchFamily="18" charset="0"/>
                <a:ea typeface="SimSun" panose="02010600030101010101" pitchFamily="2" charset="-122"/>
                <a:cs typeface="Times New Roman" panose="02020603050405020304" pitchFamily="18" charset="0"/>
              </a:rPr>
              <a:t>Trend of total landed weight over time</a:t>
            </a:r>
            <a:r>
              <a:rPr lang="en-US" sz="2400" b="1" dirty="0">
                <a:latin typeface="Times New Roman" panose="02020603050405020304" pitchFamily="18" charset="0"/>
                <a:ea typeface="SimSun" panose="02010600030101010101" pitchFamily="2" charset="-122"/>
                <a:cs typeface="Times New Roman" panose="02020603050405020304" pitchFamily="18" charset="0"/>
              </a:rPr>
              <a:t>)</a:t>
            </a:r>
            <a:br>
              <a:rPr lang="en-US" sz="2400" b="1" dirty="0">
                <a:latin typeface="Times New Roman" panose="02020603050405020304" pitchFamily="18" charset="0"/>
                <a:ea typeface="SimSun" panose="02010600030101010101" pitchFamily="2" charset="-122"/>
                <a:cs typeface="Times New Roman" panose="02020603050405020304" pitchFamily="18" charset="0"/>
              </a:rPr>
            </a:br>
            <a:r>
              <a:rPr lang="en-US" sz="2700" b="1" dirty="0">
                <a:effectLst/>
                <a:latin typeface="Times New Roman" panose="02020603050405020304" pitchFamily="18" charset="0"/>
                <a:ea typeface="SimSun" panose="02010600030101010101" pitchFamily="2" charset="-122"/>
                <a:cs typeface="Times New Roman" panose="02020603050405020304" pitchFamily="18" charset="0"/>
              </a:rPr>
              <a:t> </a:t>
            </a:r>
            <a:br>
              <a:rPr lang="en-US" sz="2700" b="1" dirty="0">
                <a:effectLst/>
                <a:latin typeface="Times New Roman" panose="02020603050405020304" pitchFamily="18" charset="0"/>
                <a:ea typeface="SimSun" panose="02010600030101010101" pitchFamily="2" charset="-122"/>
                <a:cs typeface="Times New Roman" panose="02020603050405020304" pitchFamily="18" charset="0"/>
              </a:rPr>
            </a:br>
            <a:br>
              <a:rPr lang="en-US" sz="2700" b="1" dirty="0">
                <a:effectLst/>
                <a:latin typeface="Times New Roman" panose="02020603050405020304" pitchFamily="18" charset="0"/>
                <a:ea typeface="SimSun" panose="02010600030101010101" pitchFamily="2" charset="-122"/>
                <a:cs typeface="Times New Roman" panose="02020603050405020304" pitchFamily="18" charset="0"/>
              </a:rPr>
            </a:br>
            <a:br>
              <a:rPr lang="en-IN" sz="2700" dirty="0">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833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title"/>
          </p:nvPr>
        </p:nvSpPr>
        <p:spPr>
          <a:xfrm>
            <a:off x="643466" y="786383"/>
            <a:ext cx="3517567" cy="2093975"/>
          </a:xfrm>
        </p:spPr>
        <p:txBody>
          <a:bodyPr anchor="b">
            <a:normAutofit/>
          </a:bodyPr>
          <a:lstStyle/>
          <a:p>
            <a:r>
              <a:rPr lang="en-US" b="1"/>
              <a:t>Project Flow</a:t>
            </a:r>
            <a:endParaRPr lang="en-US" b="1" dirty="0"/>
          </a:p>
        </p:txBody>
      </p:sp>
      <p:pic>
        <p:nvPicPr>
          <p:cNvPr id="6" name="Picture 5" descr="A screenshot of a computer screen&#10;&#10;Description automatically generated with medium confidence">
            <a:extLst>
              <a:ext uri="{FF2B5EF4-FFF2-40B4-BE49-F238E27FC236}">
                <a16:creationId xmlns:a16="http://schemas.microsoft.com/office/drawing/2014/main" id="{FDB4C64C-B9E1-DF68-B64D-3227F702C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691" y="812799"/>
            <a:ext cx="2342929" cy="5294757"/>
          </a:xfrm>
          <a:prstGeom prst="rect">
            <a:avLst/>
          </a:prstGeom>
          <a:noFill/>
        </p:spPr>
      </p:pic>
      <p:sp>
        <p:nvSpPr>
          <p:cNvPr id="54" name="Text Placeholder 3">
            <a:extLst>
              <a:ext uri="{FF2B5EF4-FFF2-40B4-BE49-F238E27FC236}">
                <a16:creationId xmlns:a16="http://schemas.microsoft.com/office/drawing/2014/main" id="{3F69E90A-3635-0BD3-33AD-68357B4AECF9}"/>
              </a:ext>
            </a:extLst>
          </p:cNvPr>
          <p:cNvSpPr>
            <a:spLocks noGrp="1"/>
          </p:cNvSpPr>
          <p:nvPr>
            <p:ph type="body" sz="half" idx="2"/>
          </p:nvPr>
        </p:nvSpPr>
        <p:spPr>
          <a:xfrm>
            <a:off x="643465" y="3043050"/>
            <a:ext cx="3517567" cy="3064505"/>
          </a:xfrm>
        </p:spPr>
        <p:txBody>
          <a:bodyPr>
            <a:normAutofit/>
          </a:bodyPr>
          <a:lstStyle/>
          <a:p>
            <a:pPr>
              <a:lnSpc>
                <a:spcPct val="100000"/>
              </a:lnSpc>
            </a:pPr>
            <a:r>
              <a:rPr lang="en-US" sz="1100"/>
              <a:t>Step 1 : Reading the source data</a:t>
            </a:r>
          </a:p>
          <a:p>
            <a:pPr>
              <a:lnSpc>
                <a:spcPct val="100000"/>
              </a:lnSpc>
            </a:pPr>
            <a:r>
              <a:rPr lang="en-US" sz="1100"/>
              <a:t>Step 2: Loading Individual datasets to Mongo DB</a:t>
            </a:r>
          </a:p>
          <a:p>
            <a:pPr>
              <a:lnSpc>
                <a:spcPct val="100000"/>
              </a:lnSpc>
            </a:pPr>
            <a:r>
              <a:rPr lang="en-US" sz="1100"/>
              <a:t>Step 3 : Extract, Load, Transform</a:t>
            </a:r>
          </a:p>
          <a:p>
            <a:pPr>
              <a:lnSpc>
                <a:spcPct val="100000"/>
              </a:lnSpc>
            </a:pPr>
            <a:r>
              <a:rPr lang="en-US" sz="1100"/>
              <a:t>Step 4: Load the data to PostgreSQL</a:t>
            </a:r>
          </a:p>
          <a:p>
            <a:pPr>
              <a:lnSpc>
                <a:spcPct val="100000"/>
              </a:lnSpc>
            </a:pPr>
            <a:r>
              <a:rPr lang="en-US" sz="1100"/>
              <a:t>Step 5: Data Visualization</a:t>
            </a:r>
          </a:p>
          <a:p>
            <a:pPr>
              <a:lnSpc>
                <a:spcPct val="100000"/>
              </a:lnSpc>
            </a:pPr>
            <a:r>
              <a:rPr lang="en-US" sz="1100"/>
              <a:t>Step 6:Combine the datasets and loading it into PostgreSQL</a:t>
            </a:r>
          </a:p>
          <a:p>
            <a:pPr>
              <a:lnSpc>
                <a:spcPct val="100000"/>
              </a:lnSpc>
            </a:pPr>
            <a:r>
              <a:rPr lang="en-US" sz="1100"/>
              <a:t>Step 7:Visualisation</a:t>
            </a:r>
          </a:p>
          <a:p>
            <a:pPr>
              <a:lnSpc>
                <a:spcPct val="100000"/>
              </a:lnSpc>
            </a:pPr>
            <a:r>
              <a:rPr lang="en-US" sz="1100"/>
              <a:t>Step8: Model Building</a:t>
            </a:r>
          </a:p>
          <a:p>
            <a:pPr>
              <a:lnSpc>
                <a:spcPct val="100000"/>
              </a:lnSpc>
            </a:pPr>
            <a:endParaRPr lang="en-US" sz="1100"/>
          </a:p>
        </p:txBody>
      </p:sp>
    </p:spTree>
    <p:extLst>
      <p:ext uri="{BB962C8B-B14F-4D97-AF65-F5344CB8AC3E}">
        <p14:creationId xmlns:p14="http://schemas.microsoft.com/office/powerpoint/2010/main" val="260834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87949" y="758952"/>
            <a:ext cx="10058400" cy="5091342"/>
          </a:xfrm>
        </p:spPr>
        <p:txBody>
          <a:bodyPr anchor="ctr">
            <a:normAutofit fontScale="90000"/>
          </a:bodyPr>
          <a:lstStyle/>
          <a:p>
            <a:r>
              <a:rPr lang="en-US" sz="2800"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Combined Dataset</a:t>
            </a:r>
            <a:br>
              <a:rPr lang="en-US" sz="2800" dirty="0">
                <a:solidFill>
                  <a:schemeClr val="tx1"/>
                </a:solidFill>
                <a:latin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r>
              <a:rPr lang="en-US" sz="2400" b="1" dirty="0">
                <a:effectLst/>
                <a:latin typeface="Times New Roman" panose="02020603050405020304" pitchFamily="18" charset="0"/>
                <a:ea typeface="SimSun" panose="02010600030101010101" pitchFamily="2" charset="-122"/>
                <a:cs typeface="Times New Roman" panose="02020603050405020304" pitchFamily="18" charset="0"/>
              </a:rPr>
              <a:t>We combined both the datasets using common columns and then loaded into </a:t>
            </a:r>
            <a:r>
              <a:rPr lang="en-US" sz="2400" b="1" dirty="0">
                <a:latin typeface="Times New Roman" panose="02020603050405020304" pitchFamily="18" charset="0"/>
                <a:ea typeface="SimSun" panose="02010600030101010101" pitchFamily="2" charset="-122"/>
                <a:cs typeface="Times New Roman" panose="02020603050405020304" pitchFamily="18" charset="0"/>
                <a:sym typeface="Wingdings" panose="05000000000000000000" pitchFamily="2" charset="2"/>
              </a:rPr>
              <a:t>Postgres.</a:t>
            </a:r>
            <a:br>
              <a:rPr lang="en-US" sz="2400" b="1" dirty="0">
                <a:effectLst/>
                <a:latin typeface="Times New Roman" panose="02020603050405020304" pitchFamily="18" charset="0"/>
                <a:ea typeface="SimSun" panose="02010600030101010101" pitchFamily="2" charset="-122"/>
                <a:cs typeface="Times New Roman" panose="02020603050405020304" pitchFamily="18" charset="0"/>
              </a:rPr>
            </a:br>
            <a:r>
              <a:rPr lang="en-US" sz="2400" b="1" dirty="0">
                <a:latin typeface="Times New Roman" panose="02020603050405020304" pitchFamily="18" charset="0"/>
                <a:ea typeface="SimSun" panose="02010600030101010101" pitchFamily="2" charset="-122"/>
                <a:cs typeface="Times New Roman" panose="02020603050405020304" pitchFamily="18" charset="0"/>
              </a:rPr>
              <a:t>Visualization: Bar plot (</a:t>
            </a:r>
            <a:r>
              <a:rPr lang="en-US" sz="2400" dirty="0">
                <a:latin typeface="Times New Roman" panose="02020603050405020304" pitchFamily="18" charset="0"/>
                <a:ea typeface="SimSun" panose="02010600030101010101" pitchFamily="2" charset="-122"/>
                <a:cs typeface="Times New Roman" panose="02020603050405020304" pitchFamily="18" charset="0"/>
              </a:rPr>
              <a:t>T Passenger count by Operating Airline and Aircraft Body Type (Top 10 Airlines), Passenger Count based on Aircraft Manufacturer and Operating Airline),</a:t>
            </a:r>
            <a:r>
              <a:rPr lang="en-US" sz="2400" b="1" dirty="0">
                <a:latin typeface="Times New Roman" panose="02020603050405020304" pitchFamily="18" charset="0"/>
                <a:ea typeface="SimSun" panose="02010600030101010101" pitchFamily="2" charset="-122"/>
                <a:cs typeface="Times New Roman" panose="02020603050405020304" pitchFamily="18" charset="0"/>
              </a:rPr>
              <a:t>Boxplot</a:t>
            </a:r>
            <a:r>
              <a:rPr lang="en-US" sz="2400" dirty="0">
                <a:latin typeface="Times New Roman" panose="02020603050405020304" pitchFamily="18" charset="0"/>
                <a:ea typeface="SimSun" panose="02010600030101010101" pitchFamily="2" charset="-122"/>
                <a:cs typeface="Times New Roman" panose="02020603050405020304" pitchFamily="18" charset="0"/>
              </a:rPr>
              <a:t>(Landing count by Terminal),</a:t>
            </a:r>
            <a:r>
              <a:rPr lang="en-US" sz="2400" b="1" dirty="0">
                <a:latin typeface="Times New Roman" panose="02020603050405020304" pitchFamily="18" charset="0"/>
                <a:ea typeface="SimSun" panose="02010600030101010101" pitchFamily="2" charset="-122"/>
                <a:cs typeface="Times New Roman" panose="02020603050405020304" pitchFamily="18" charset="0"/>
              </a:rPr>
              <a:t> Scatter Plot(</a:t>
            </a:r>
            <a:r>
              <a:rPr lang="en-US" sz="2400" dirty="0">
                <a:latin typeface="Times New Roman" panose="02020603050405020304" pitchFamily="18" charset="0"/>
                <a:ea typeface="SimSun" panose="02010600030101010101" pitchFamily="2" charset="-122"/>
                <a:cs typeface="Times New Roman" panose="02020603050405020304" pitchFamily="18" charset="0"/>
              </a:rPr>
              <a:t>Relationship between Total Landed Weight and Total Passenger Count</a:t>
            </a:r>
            <a:r>
              <a:rPr lang="en-US" sz="2400" b="1" dirty="0">
                <a:latin typeface="Times New Roman" panose="02020603050405020304" pitchFamily="18" charset="0"/>
                <a:ea typeface="SimSun" panose="02010600030101010101" pitchFamily="2" charset="-122"/>
                <a:cs typeface="Times New Roman" panose="02020603050405020304" pitchFamily="18" charset="0"/>
              </a:rPr>
              <a:t>).</a:t>
            </a:r>
            <a:br>
              <a:rPr lang="en-US" sz="2400" b="1" dirty="0">
                <a:latin typeface="Times New Roman" panose="02020603050405020304" pitchFamily="18" charset="0"/>
                <a:ea typeface="SimSun" panose="02010600030101010101" pitchFamily="2" charset="-122"/>
                <a:cs typeface="Times New Roman" panose="02020603050405020304" pitchFamily="18" charset="0"/>
              </a:rPr>
            </a:br>
            <a:r>
              <a:rPr lang="en-US" sz="2400" b="1" dirty="0">
                <a:latin typeface="Times New Roman" panose="02020603050405020304" pitchFamily="18" charset="0"/>
                <a:ea typeface="SimSun" panose="02010600030101010101" pitchFamily="2" charset="-122"/>
                <a:cs typeface="Times New Roman" panose="02020603050405020304" pitchFamily="18" charset="0"/>
              </a:rPr>
              <a:t>Model Building: </a:t>
            </a:r>
            <a:r>
              <a:rPr lang="en-US" sz="2400" dirty="0">
                <a:latin typeface="Times New Roman" panose="02020603050405020304" pitchFamily="18" charset="0"/>
                <a:ea typeface="SimSun" panose="02010600030101010101" pitchFamily="2" charset="-122"/>
                <a:cs typeface="Times New Roman" panose="02020603050405020304" pitchFamily="18" charset="0"/>
              </a:rPr>
              <a:t>The passenger count and landing count predictions are calculated in this analysis, the landing count is predicted with an accuracy of 94%, and we have got to know that the passenger count data is not suitable for this type of prediction and requires more data to do so.</a:t>
            </a:r>
            <a:br>
              <a:rPr lang="en-US" sz="2400" dirty="0">
                <a:latin typeface="Times New Roman" panose="02020603050405020304" pitchFamily="18" charset="0"/>
                <a:ea typeface="SimSun" panose="02010600030101010101" pitchFamily="2" charset="-122"/>
                <a:cs typeface="Times New Roman" panose="02020603050405020304" pitchFamily="18" charset="0"/>
              </a:rPr>
            </a:br>
            <a:r>
              <a:rPr lang="en-US" sz="2700" b="1" dirty="0">
                <a:effectLst/>
                <a:latin typeface="Times New Roman" panose="02020603050405020304" pitchFamily="18" charset="0"/>
                <a:ea typeface="SimSun" panose="02010600030101010101" pitchFamily="2" charset="-122"/>
                <a:cs typeface="Times New Roman" panose="02020603050405020304" pitchFamily="18" charset="0"/>
              </a:rPr>
              <a:t> </a:t>
            </a:r>
            <a:br>
              <a:rPr lang="en-US" sz="2700" b="1" dirty="0">
                <a:effectLst/>
                <a:latin typeface="Times New Roman" panose="02020603050405020304" pitchFamily="18" charset="0"/>
                <a:ea typeface="SimSun" panose="02010600030101010101" pitchFamily="2" charset="-122"/>
                <a:cs typeface="Times New Roman" panose="02020603050405020304" pitchFamily="18" charset="0"/>
              </a:rPr>
            </a:br>
            <a:br>
              <a:rPr lang="en-US" sz="2700" b="1" dirty="0">
                <a:effectLst/>
                <a:latin typeface="Times New Roman" panose="02020603050405020304" pitchFamily="18" charset="0"/>
                <a:ea typeface="SimSun" panose="02010600030101010101" pitchFamily="2" charset="-122"/>
                <a:cs typeface="Times New Roman" panose="02020603050405020304" pitchFamily="18" charset="0"/>
              </a:rPr>
            </a:br>
            <a:br>
              <a:rPr lang="en-IN" sz="2700" dirty="0">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7204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2800"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Conclusion</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3100" dirty="0">
                <a:solidFill>
                  <a:schemeClr val="tx1"/>
                </a:solidFill>
                <a:latin typeface="Times New Roman" panose="02020603050405020304" pitchFamily="18" charset="0"/>
                <a:cs typeface="Times New Roman" panose="02020603050405020304" pitchFamily="18" charset="0"/>
              </a:rPr>
              <a:t>The analysis of this project shows that the passenger count has increased over the years but has decreased during the pandemic. Still, the passenger count is highly dependent on the airlines and their manufacturer. The landing count has also increased over the years in the major regions and depended on aircraft type and model; the visualizations helped back this result. The study also helps to predict the landing count using Decision Tree with an accuracy of 94 percent, which can be used for airline improvement and airport management.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200877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{A40D04F9-B2A8-4FB6-93B4-C7B1A3E878C9}tf56160789_win32</Template>
  <TotalTime>546</TotalTime>
  <Words>711</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Bookman Old Style</vt:lpstr>
      <vt:lpstr>Calibri</vt:lpstr>
      <vt:lpstr>Franklin Gothic Book</vt:lpstr>
      <vt:lpstr>Times New Roman</vt:lpstr>
      <vt:lpstr>1_RetrospectVTI</vt:lpstr>
      <vt:lpstr>Analyzing The Air Traffic Trend Based On Passenger And Landing Count In United States</vt:lpstr>
      <vt:lpstr>    ABSTRACT  This study seeks a better understanding of the increase in air travel and the number of aircraft landings in relation to the operating airline, passenger count, and landing count, among other fields, for the years 2005 and after. ETL, modelling and visualization techniques are used to check the growing airline industry; the two datasets are driven from the United States traveler's details taken from the US government as an open source.</vt:lpstr>
      <vt:lpstr>    DATASET1  Air traffic Passenger Statistics data from 2005 to 2022 (from US data gov website) Dataset is about Monthly Passenger Statistics by Airlines at San Francisco International Airport Transformations used  - Dealing with null values , duplicates and changing the data types in a such a way that its ready for plotting. Data loading -  Source  Mongo DB (ETL)  Postgres server Visualization: Bar plot (Total Passengers by Operating Airline, People's Travel count on Yearly basis, Proportion of Passenger Counts by Region and Activity Type),  Group Bar Chart(Passenger count based on Geo region) Pie chart (Passenger Distribution based on activity type, distribution of activity types), Scatter plot(Scatter Plot of Geo Summary and Price Category Code)     </vt:lpstr>
      <vt:lpstr>    DATASET2  Air traffic Passenger Statistics data from 2005 to 2022 (from US data gov website) Dataset is about Monthly Flight Landing Statistics by Airlines at San Francisco International Airport Transformations used  - Dealing with null values , duplicates and changing the data types in a such a way that its ready for plotting. Data loading -  Source  Mongo DB (ETL)  Postgres server Visualization: Bar plot (Top 10 Operating Airlines by with Highest Number of Landing, Total number of landings by aircraft manufacturer, Total number of landings by Geo Region),Pie chart (Percentage of landings by aircraft body type, Distribution of landings by geo summary), Line graph(Trend of total landed weight over time)     </vt:lpstr>
      <vt:lpstr>Project Flow</vt:lpstr>
      <vt:lpstr>    Combined Dataset  We combined both the datasets using common columns and then loaded into Postgres. Visualization: Bar plot (T Passenger count by Operating Airline and Aircraft Body Type (Top 10 Airlines), Passenger Count based on Aircraft Manufacturer and Operating Airline),Boxplot(Landing count by Terminal), Scatter Plot(Relationship between Total Landed Weight and Total Passenger Count). Model Building: The passenger count and landing count predictions are calculated in this analysis, the landing count is predicted with an accuracy of 94%, and we have got to know that the passenger count data is not suitable for this type of prediction and requires more data to do so.     </vt:lpstr>
      <vt:lpstr>    Conclusion  The analysis of this project shows that the passenger count has increased over the years but has decreased during the pandemic. Still, the passenger count is highly dependent on the airlines and their manufacturer. The landing count has also increased over the years in the major regions and depended on aircraft type and model; the visualizations helped back this result. The study also helps to predict the landing count using Decision Tree with an accuracy of 94 percent, which can be used for airline improvement and airport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Air Traffic Trend Based On Passenger And Landing Count In United States</dc:title>
  <dc:creator>Pratheek Gogate</dc:creator>
  <cp:lastModifiedBy>Pratheek Gogate</cp:lastModifiedBy>
  <cp:revision>3</cp:revision>
  <dcterms:created xsi:type="dcterms:W3CDTF">2023-04-23T20:27:52Z</dcterms:created>
  <dcterms:modified xsi:type="dcterms:W3CDTF">2023-04-25T18:14:12Z</dcterms:modified>
</cp:coreProperties>
</file>