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2"/>
  </p:notesMasterIdLst>
  <p:sldIdLst>
    <p:sldId id="328" r:id="rId2"/>
    <p:sldId id="333" r:id="rId3"/>
    <p:sldId id="332" r:id="rId4"/>
    <p:sldId id="335" r:id="rId5"/>
    <p:sldId id="329" r:id="rId6"/>
    <p:sldId id="343" r:id="rId7"/>
    <p:sldId id="336" r:id="rId8"/>
    <p:sldId id="337" r:id="rId9"/>
    <p:sldId id="338" r:id="rId10"/>
    <p:sldId id="339" r:id="rId11"/>
    <p:sldId id="344" r:id="rId12"/>
    <p:sldId id="368" r:id="rId13"/>
    <p:sldId id="345" r:id="rId14"/>
    <p:sldId id="346" r:id="rId15"/>
    <p:sldId id="347" r:id="rId16"/>
    <p:sldId id="372" r:id="rId17"/>
    <p:sldId id="348" r:id="rId18"/>
    <p:sldId id="362" r:id="rId19"/>
    <p:sldId id="341" r:id="rId20"/>
    <p:sldId id="357" r:id="rId21"/>
    <p:sldId id="342" r:id="rId22"/>
    <p:sldId id="361" r:id="rId23"/>
    <p:sldId id="369" r:id="rId24"/>
    <p:sldId id="370" r:id="rId25"/>
    <p:sldId id="371" r:id="rId26"/>
    <p:sldId id="356" r:id="rId27"/>
    <p:sldId id="350" r:id="rId28"/>
    <p:sldId id="367" r:id="rId29"/>
    <p:sldId id="366" r:id="rId30"/>
    <p:sldId id="26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iprk@gmail.com" initials="d" lastIdx="1" clrIdx="0">
    <p:extLst>
      <p:ext uri="{19B8F6BF-5375-455C-9EA6-DF929625EA0E}">
        <p15:presenceInfo xmlns:p15="http://schemas.microsoft.com/office/powerpoint/2012/main" userId="1f298ce6247f8f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FB423-DA64-4D63-893B-8742548E9CC5}" v="1" dt="2023-02-15T01:30:56.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867" autoAdjust="0"/>
  </p:normalViewPr>
  <p:slideViewPr>
    <p:cSldViewPr>
      <p:cViewPr varScale="1">
        <p:scale>
          <a:sx n="63" d="100"/>
          <a:sy n="63" d="100"/>
        </p:scale>
        <p:origin x="141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eep kumar" userId="4d896f3d922f9627" providerId="LiveId" clId="{7DBFB423-DA64-4D63-893B-8742548E9CC5}"/>
    <pc:docChg chg="custSel modSld">
      <pc:chgData name="pratheep kumar" userId="4d896f3d922f9627" providerId="LiveId" clId="{7DBFB423-DA64-4D63-893B-8742548E9CC5}" dt="2023-02-15T01:30:56.860" v="2"/>
      <pc:docMkLst>
        <pc:docMk/>
      </pc:docMkLst>
      <pc:sldChg chg="delSp modSp mod">
        <pc:chgData name="pratheep kumar" userId="4d896f3d922f9627" providerId="LiveId" clId="{7DBFB423-DA64-4D63-893B-8742548E9CC5}" dt="2023-02-15T01:29:43.951" v="1" actId="21"/>
        <pc:sldMkLst>
          <pc:docMk/>
          <pc:sldMk cId="1765348945" sldId="328"/>
        </pc:sldMkLst>
        <pc:spChg chg="del mod">
          <ac:chgData name="pratheep kumar" userId="4d896f3d922f9627" providerId="LiveId" clId="{7DBFB423-DA64-4D63-893B-8742548E9CC5}" dt="2023-02-15T01:29:43.951" v="1" actId="21"/>
          <ac:spMkLst>
            <pc:docMk/>
            <pc:sldMk cId="1765348945" sldId="328"/>
            <ac:spMk id="6" creationId="{CF1B1374-6C99-4642-9617-4426B07B7CEA}"/>
          </ac:spMkLst>
        </pc:spChg>
      </pc:sldChg>
      <pc:sldChg chg="modSp">
        <pc:chgData name="pratheep kumar" userId="4d896f3d922f9627" providerId="LiveId" clId="{7DBFB423-DA64-4D63-893B-8742548E9CC5}" dt="2023-02-15T01:30:56.860" v="2"/>
        <pc:sldMkLst>
          <pc:docMk/>
          <pc:sldMk cId="1969970958" sldId="332"/>
        </pc:sldMkLst>
        <pc:spChg chg="mod">
          <ac:chgData name="pratheep kumar" userId="4d896f3d922f9627" providerId="LiveId" clId="{7DBFB423-DA64-4D63-893B-8742548E9CC5}" dt="2023-02-15T01:30:56.860" v="2"/>
          <ac:spMkLst>
            <pc:docMk/>
            <pc:sldMk cId="1969970958" sldId="332"/>
            <ac:spMk id="3" creationId="{C1A155F4-D63B-400F-BB26-098C10890E85}"/>
          </ac:spMkLst>
        </pc:spChg>
      </pc:sldChg>
      <pc:sldChg chg="modSp">
        <pc:chgData name="pratheep kumar" userId="4d896f3d922f9627" providerId="LiveId" clId="{7DBFB423-DA64-4D63-893B-8742548E9CC5}" dt="2023-02-15T01:30:56.860" v="2"/>
        <pc:sldMkLst>
          <pc:docMk/>
          <pc:sldMk cId="3273575072" sldId="344"/>
        </pc:sldMkLst>
        <pc:spChg chg="mod">
          <ac:chgData name="pratheep kumar" userId="4d896f3d922f9627" providerId="LiveId" clId="{7DBFB423-DA64-4D63-893B-8742548E9CC5}" dt="2023-02-15T01:30:56.860" v="2"/>
          <ac:spMkLst>
            <pc:docMk/>
            <pc:sldMk cId="3273575072" sldId="344"/>
            <ac:spMk id="3" creationId="{00000000-0000-0000-0000-000000000000}"/>
          </ac:spMkLst>
        </pc:spChg>
      </pc:sldChg>
      <pc:sldChg chg="modSp">
        <pc:chgData name="pratheep kumar" userId="4d896f3d922f9627" providerId="LiveId" clId="{7DBFB423-DA64-4D63-893B-8742548E9CC5}" dt="2023-02-15T01:30:56.860" v="2"/>
        <pc:sldMkLst>
          <pc:docMk/>
          <pc:sldMk cId="419665979" sldId="345"/>
        </pc:sldMkLst>
        <pc:spChg chg="mod">
          <ac:chgData name="pratheep kumar" userId="4d896f3d922f9627" providerId="LiveId" clId="{7DBFB423-DA64-4D63-893B-8742548E9CC5}" dt="2023-02-15T01:30:56.860" v="2"/>
          <ac:spMkLst>
            <pc:docMk/>
            <pc:sldMk cId="419665979" sldId="345"/>
            <ac:spMk id="6" creationId="{57BDB82F-1A91-4189-9534-B6904B5CEBA6}"/>
          </ac:spMkLst>
        </pc:spChg>
        <pc:spChg chg="mod">
          <ac:chgData name="pratheep kumar" userId="4d896f3d922f9627" providerId="LiveId" clId="{7DBFB423-DA64-4D63-893B-8742548E9CC5}" dt="2023-02-15T01:30:56.860" v="2"/>
          <ac:spMkLst>
            <pc:docMk/>
            <pc:sldMk cId="419665979" sldId="345"/>
            <ac:spMk id="10" creationId="{5B9B381B-5646-44C8-AEF4-524F28920085}"/>
          </ac:spMkLst>
        </pc:spChg>
      </pc:sldChg>
      <pc:sldChg chg="modSp">
        <pc:chgData name="pratheep kumar" userId="4d896f3d922f9627" providerId="LiveId" clId="{7DBFB423-DA64-4D63-893B-8742548E9CC5}" dt="2023-02-15T01:30:56.860" v="2"/>
        <pc:sldMkLst>
          <pc:docMk/>
          <pc:sldMk cId="2649766735" sldId="347"/>
        </pc:sldMkLst>
        <pc:spChg chg="mod">
          <ac:chgData name="pratheep kumar" userId="4d896f3d922f9627" providerId="LiveId" clId="{7DBFB423-DA64-4D63-893B-8742548E9CC5}" dt="2023-02-15T01:30:56.860" v="2"/>
          <ac:spMkLst>
            <pc:docMk/>
            <pc:sldMk cId="2649766735" sldId="347"/>
            <ac:spMk id="8" creationId="{A5C5D6C5-7BCA-41EF-8199-C280BAC2B3A5}"/>
          </ac:spMkLst>
        </pc:spChg>
      </pc:sldChg>
      <pc:sldChg chg="modSp">
        <pc:chgData name="pratheep kumar" userId="4d896f3d922f9627" providerId="LiveId" clId="{7DBFB423-DA64-4D63-893B-8742548E9CC5}" dt="2023-02-15T01:30:56.860" v="2"/>
        <pc:sldMkLst>
          <pc:docMk/>
          <pc:sldMk cId="2280034327" sldId="356"/>
        </pc:sldMkLst>
        <pc:spChg chg="mod">
          <ac:chgData name="pratheep kumar" userId="4d896f3d922f9627" providerId="LiveId" clId="{7DBFB423-DA64-4D63-893B-8742548E9CC5}" dt="2023-02-15T01:30:56.860" v="2"/>
          <ac:spMkLst>
            <pc:docMk/>
            <pc:sldMk cId="2280034327" sldId="356"/>
            <ac:spMk id="6" creationId="{9B934995-0215-45EE-9E40-545A0A2E3F97}"/>
          </ac:spMkLst>
        </pc:spChg>
      </pc:sldChg>
      <pc:sldChg chg="modSp">
        <pc:chgData name="pratheep kumar" userId="4d896f3d922f9627" providerId="LiveId" clId="{7DBFB423-DA64-4D63-893B-8742548E9CC5}" dt="2023-02-15T01:30:56.860" v="2"/>
        <pc:sldMkLst>
          <pc:docMk/>
          <pc:sldMk cId="2792295429" sldId="366"/>
        </pc:sldMkLst>
        <pc:spChg chg="mod">
          <ac:chgData name="pratheep kumar" userId="4d896f3d922f9627" providerId="LiveId" clId="{7DBFB423-DA64-4D63-893B-8742548E9CC5}" dt="2023-02-15T01:30:56.860" v="2"/>
          <ac:spMkLst>
            <pc:docMk/>
            <pc:sldMk cId="2792295429" sldId="366"/>
            <ac:spMk id="2" creationId="{00000000-0000-0000-0000-000000000000}"/>
          </ac:spMkLst>
        </pc:spChg>
      </pc:sldChg>
      <pc:sldChg chg="modSp">
        <pc:chgData name="pratheep kumar" userId="4d896f3d922f9627" providerId="LiveId" clId="{7DBFB423-DA64-4D63-893B-8742548E9CC5}" dt="2023-02-15T01:30:56.860" v="2"/>
        <pc:sldMkLst>
          <pc:docMk/>
          <pc:sldMk cId="1441708250" sldId="367"/>
        </pc:sldMkLst>
        <pc:spChg chg="mod">
          <ac:chgData name="pratheep kumar" userId="4d896f3d922f9627" providerId="LiveId" clId="{7DBFB423-DA64-4D63-893B-8742548E9CC5}" dt="2023-02-15T01:30:56.860" v="2"/>
          <ac:spMkLst>
            <pc:docMk/>
            <pc:sldMk cId="1441708250" sldId="367"/>
            <ac:spMk id="5" creationId="{00000000-0000-0000-0000-000000000000}"/>
          </ac:spMkLst>
        </pc:spChg>
      </pc:sldChg>
      <pc:sldChg chg="modSp">
        <pc:chgData name="pratheep kumar" userId="4d896f3d922f9627" providerId="LiveId" clId="{7DBFB423-DA64-4D63-893B-8742548E9CC5}" dt="2023-02-15T01:30:56.860" v="2"/>
        <pc:sldMkLst>
          <pc:docMk/>
          <pc:sldMk cId="1731881151" sldId="368"/>
        </pc:sldMkLst>
        <pc:spChg chg="mod">
          <ac:chgData name="pratheep kumar" userId="4d896f3d922f9627" providerId="LiveId" clId="{7DBFB423-DA64-4D63-893B-8742548E9CC5}" dt="2023-02-15T01:30:56.860" v="2"/>
          <ac:spMkLst>
            <pc:docMk/>
            <pc:sldMk cId="1731881151" sldId="36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2/14/2023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09660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9214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9074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24323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0839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47140-E761-4776-BB05-B90A68E34D64}"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71608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47140-E761-4776-BB05-B90A68E34D64}"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47950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47140-E761-4776-BB05-B90A68E34D64}"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09683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08045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21345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725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2/14/2023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a:extLst>
              <a:ext uri="{FF2B5EF4-FFF2-40B4-BE49-F238E27FC236}">
                <a16:creationId xmlns:a16="http://schemas.microsoft.com/office/drawing/2014/main" id="{981718F1-F906-4BC2-83C2-ECD185E0D960}"/>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a:extLst>
              <a:ext uri="{FF2B5EF4-FFF2-40B4-BE49-F238E27FC236}">
                <a16:creationId xmlns:a16="http://schemas.microsoft.com/office/drawing/2014/main" id="{8F1CEA0B-81F1-4F4E-9245-98505D5B55B5}"/>
              </a:ext>
            </a:extLst>
          </p:cNvPr>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a:extLst>
              <a:ext uri="{FF2B5EF4-FFF2-40B4-BE49-F238E27FC236}">
                <a16:creationId xmlns:a16="http://schemas.microsoft.com/office/drawing/2014/main" id="{47F8B13A-FB3B-49BC-A34F-C9755A073373}"/>
              </a:ext>
            </a:extLst>
          </p:cNvPr>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5743098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791570" y="1432799"/>
            <a:ext cx="8077200" cy="1323439"/>
          </a:xfrm>
          <a:prstGeom prst="rect">
            <a:avLst/>
          </a:prstGeom>
          <a:noFill/>
        </p:spPr>
        <p:txBody>
          <a:bodyPr wrap="square" rtlCol="0">
            <a:spAutoFit/>
          </a:bodyPr>
          <a:lstStyle/>
          <a:p>
            <a:pPr algn="ctr"/>
            <a:r>
              <a:rPr lang="en-US" sz="4000" dirty="0"/>
              <a:t>Customer Lifetime Value Prediction for the Auto Insurance</a:t>
            </a:r>
          </a:p>
        </p:txBody>
      </p:sp>
      <p:sp>
        <p:nvSpPr>
          <p:cNvPr id="7" name="TextBox 6">
            <a:extLst>
              <a:ext uri="{FF2B5EF4-FFF2-40B4-BE49-F238E27FC236}">
                <a16:creationId xmlns:a16="http://schemas.microsoft.com/office/drawing/2014/main" id="{CF1B1374-6C99-4642-9617-4426B07B7CEA}"/>
              </a:ext>
            </a:extLst>
          </p:cNvPr>
          <p:cNvSpPr txBox="1"/>
          <p:nvPr/>
        </p:nvSpPr>
        <p:spPr>
          <a:xfrm>
            <a:off x="1113430" y="3810000"/>
            <a:ext cx="8030570" cy="400110"/>
          </a:xfrm>
          <a:prstGeom prst="rect">
            <a:avLst/>
          </a:prstGeom>
          <a:noFill/>
        </p:spPr>
        <p:txBody>
          <a:bodyPr wrap="square" rtlCol="0">
            <a:spAutoFit/>
          </a:bodyPr>
          <a:lstStyle/>
          <a:p>
            <a:endParaRPr lang="en-US" sz="2000" dirty="0">
              <a:solidFill>
                <a:srgbClr val="FF0000"/>
              </a:solidFill>
            </a:endParaRPr>
          </a:p>
        </p:txBody>
      </p:sp>
      <p:pic>
        <p:nvPicPr>
          <p:cNvPr id="9" name="Content Placeholder 4">
            <a:extLst>
              <a:ext uri="{FF2B5EF4-FFF2-40B4-BE49-F238E27FC236}">
                <a16:creationId xmlns:a16="http://schemas.microsoft.com/office/drawing/2014/main" id="{DD1F3C61-B0F3-4A94-96AB-F1C5F9278C56}"/>
              </a:ext>
            </a:extLst>
          </p:cNvPr>
          <p:cNvPicPr>
            <a:picLocks noChangeAspect="1"/>
          </p:cNvPicPr>
          <p:nvPr/>
        </p:nvPicPr>
        <p:blipFill rotWithShape="1">
          <a:blip r:embed="rId2"/>
          <a:srcRect t="9970" b="17664"/>
          <a:stretch/>
        </p:blipFill>
        <p:spPr>
          <a:xfrm>
            <a:off x="1962150" y="3429000"/>
            <a:ext cx="2914650" cy="2895600"/>
          </a:xfrm>
          <a:prstGeom prst="rect">
            <a:avLst/>
          </a:prstGeom>
        </p:spPr>
      </p:pic>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0ED0-34CF-465A-B6E6-7FBE70457CFD}"/>
              </a:ext>
            </a:extLst>
          </p:cNvPr>
          <p:cNvSpPr>
            <a:spLocks noGrp="1"/>
          </p:cNvSpPr>
          <p:nvPr>
            <p:ph type="title"/>
          </p:nvPr>
        </p:nvSpPr>
        <p:spPr/>
        <p:txBody>
          <a:bodyPr/>
          <a:lstStyle/>
          <a:p>
            <a:r>
              <a:rPr lang="en-IN" dirty="0"/>
              <a:t>Descriptive Statistics</a:t>
            </a:r>
          </a:p>
        </p:txBody>
      </p:sp>
      <p:pic>
        <p:nvPicPr>
          <p:cNvPr id="7" name="Picture 6"/>
          <p:cNvPicPr/>
          <p:nvPr/>
        </p:nvPicPr>
        <p:blipFill>
          <a:blip r:embed="rId2"/>
          <a:stretch>
            <a:fillRect/>
          </a:stretch>
        </p:blipFill>
        <p:spPr>
          <a:xfrm>
            <a:off x="838200" y="1600200"/>
            <a:ext cx="7677150" cy="4495800"/>
          </a:xfrm>
          <a:prstGeom prst="rect">
            <a:avLst/>
          </a:prstGeom>
        </p:spPr>
      </p:pic>
    </p:spTree>
    <p:extLst>
      <p:ext uri="{BB962C8B-B14F-4D97-AF65-F5344CB8AC3E}">
        <p14:creationId xmlns:p14="http://schemas.microsoft.com/office/powerpoint/2010/main" val="117377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323D-A67D-45A9-8533-AB8B934534F6}"/>
              </a:ext>
            </a:extLst>
          </p:cNvPr>
          <p:cNvSpPr>
            <a:spLocks noGrp="1"/>
          </p:cNvSpPr>
          <p:nvPr>
            <p:ph type="title"/>
          </p:nvPr>
        </p:nvSpPr>
        <p:spPr>
          <a:xfrm>
            <a:off x="629840" y="315532"/>
            <a:ext cx="2949178" cy="1143000"/>
          </a:xfrm>
        </p:spPr>
        <p:txBody>
          <a:bodyPr>
            <a:normAutofit/>
          </a:bodyPr>
          <a:lstStyle/>
          <a:p>
            <a:r>
              <a:rPr lang="en-IN" sz="4000" dirty="0"/>
              <a:t>Skewness:</a:t>
            </a:r>
          </a:p>
        </p:txBody>
      </p:sp>
      <p:sp>
        <p:nvSpPr>
          <p:cNvPr id="3" name="Text Placeholder 2"/>
          <p:cNvSpPr>
            <a:spLocks noGrp="1"/>
          </p:cNvSpPr>
          <p:nvPr>
            <p:ph type="body" sz="half" idx="2"/>
          </p:nvPr>
        </p:nvSpPr>
        <p:spPr>
          <a:xfrm>
            <a:off x="629840" y="1295400"/>
            <a:ext cx="8056960" cy="1828800"/>
          </a:xfrm>
        </p:spPr>
        <p:txBody>
          <a:bodyPr>
            <a:normAutofit/>
          </a:bodyPr>
          <a:lstStyle/>
          <a:p>
            <a:pPr marL="285750" indent="-285750">
              <a:buFont typeface="Arial" panose="020B0604020202020204" pitchFamily="34" charset="0"/>
              <a:buChar char="•"/>
            </a:pPr>
            <a:endParaRPr lang="en-IN" sz="2400" dirty="0"/>
          </a:p>
          <a:p>
            <a:pPr marL="285750" lvl="0" indent="-285750">
              <a:buFont typeface="Arial" panose="020B0604020202020204" pitchFamily="34" charset="0"/>
              <a:buChar char="•"/>
            </a:pPr>
            <a:r>
              <a:rPr lang="en-IN" sz="2400" dirty="0"/>
              <a:t>Most of the continuous Features are generally right or positively </a:t>
            </a:r>
            <a:r>
              <a:rPr lang="en-IN" sz="2400" dirty="0" err="1"/>
              <a:t>skeId</a:t>
            </a:r>
            <a:r>
              <a:rPr lang="en-IN" sz="2400" dirty="0"/>
              <a:t>.</a:t>
            </a:r>
          </a:p>
          <a:p>
            <a:pPr marL="285750" indent="-285750">
              <a:buFont typeface="Arial" panose="020B0604020202020204" pitchFamily="34" charset="0"/>
              <a:buChar char="•"/>
            </a:pPr>
            <a:endParaRPr lang="en-IN" dirty="0"/>
          </a:p>
        </p:txBody>
      </p:sp>
      <p:pic>
        <p:nvPicPr>
          <p:cNvPr id="5" name="Picture 4"/>
          <p:cNvPicPr/>
          <p:nvPr/>
        </p:nvPicPr>
        <p:blipFill>
          <a:blip r:embed="rId2"/>
          <a:stretch>
            <a:fillRect/>
          </a:stretch>
        </p:blipFill>
        <p:spPr>
          <a:xfrm>
            <a:off x="1219200" y="2743200"/>
            <a:ext cx="6934200" cy="3759200"/>
          </a:xfrm>
          <a:prstGeom prst="rect">
            <a:avLst/>
          </a:prstGeom>
        </p:spPr>
      </p:pic>
    </p:spTree>
    <p:extLst>
      <p:ext uri="{BB962C8B-B14F-4D97-AF65-F5344CB8AC3E}">
        <p14:creationId xmlns:p14="http://schemas.microsoft.com/office/powerpoint/2010/main" val="327357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200"/>
            <a:ext cx="8305800" cy="1173163"/>
          </a:xfrm>
        </p:spPr>
        <p:txBody>
          <a:bodyPr>
            <a:noAutofit/>
          </a:bodyPr>
          <a:lstStyle/>
          <a:p>
            <a:pPr lvl="0"/>
            <a:r>
              <a:rPr lang="en-IN" sz="2400" dirty="0"/>
              <a:t>Outliers are also present in independent variables. these are important variables related to Auto – Insurance domain I are not treating them.</a:t>
            </a:r>
          </a:p>
        </p:txBody>
      </p:sp>
      <p:pic>
        <p:nvPicPr>
          <p:cNvPr id="4" name="Content Placeholder 3"/>
          <p:cNvPicPr>
            <a:picLocks noGrp="1"/>
          </p:cNvPicPr>
          <p:nvPr>
            <p:ph idx="1"/>
          </p:nvPr>
        </p:nvPicPr>
        <p:blipFill>
          <a:blip r:embed="rId2"/>
          <a:stretch>
            <a:fillRect/>
          </a:stretch>
        </p:blipFill>
        <p:spPr>
          <a:xfrm>
            <a:off x="762000" y="906462"/>
            <a:ext cx="7086599" cy="4351338"/>
          </a:xfrm>
          <a:prstGeom prst="rect">
            <a:avLst/>
          </a:prstGeom>
        </p:spPr>
      </p:pic>
      <p:sp>
        <p:nvSpPr>
          <p:cNvPr id="5" name="TextBox 4"/>
          <p:cNvSpPr txBox="1"/>
          <p:nvPr/>
        </p:nvSpPr>
        <p:spPr>
          <a:xfrm>
            <a:off x="914400" y="228600"/>
            <a:ext cx="4876800" cy="646331"/>
          </a:xfrm>
          <a:prstGeom prst="rect">
            <a:avLst/>
          </a:prstGeom>
          <a:noFill/>
        </p:spPr>
        <p:txBody>
          <a:bodyPr wrap="square" rtlCol="0">
            <a:spAutoFit/>
          </a:bodyPr>
          <a:lstStyle/>
          <a:p>
            <a:r>
              <a:rPr lang="en-IN" sz="3600" dirty="0"/>
              <a:t>Outliers : </a:t>
            </a:r>
          </a:p>
        </p:txBody>
      </p:sp>
    </p:spTree>
    <p:extLst>
      <p:ext uri="{BB962C8B-B14F-4D97-AF65-F5344CB8AC3E}">
        <p14:creationId xmlns:p14="http://schemas.microsoft.com/office/powerpoint/2010/main" val="173188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0EC4BE-4786-4229-91C1-170C9251CEFE}"/>
              </a:ext>
            </a:extLst>
          </p:cNvPr>
          <p:cNvSpPr>
            <a:spLocks noGrp="1"/>
          </p:cNvSpPr>
          <p:nvPr>
            <p:ph type="title"/>
          </p:nvPr>
        </p:nvSpPr>
        <p:spPr/>
        <p:txBody>
          <a:bodyPr/>
          <a:lstStyle/>
          <a:p>
            <a:r>
              <a:rPr lang="en-IN" dirty="0"/>
              <a:t>Converting CLV into bins</a:t>
            </a:r>
          </a:p>
        </p:txBody>
      </p:sp>
      <p:sp>
        <p:nvSpPr>
          <p:cNvPr id="6" name="Content Placeholder 5">
            <a:extLst>
              <a:ext uri="{FF2B5EF4-FFF2-40B4-BE49-F238E27FC236}">
                <a16:creationId xmlns:a16="http://schemas.microsoft.com/office/drawing/2014/main" id="{57BDB82F-1A91-4189-9534-B6904B5CEBA6}"/>
              </a:ext>
            </a:extLst>
          </p:cNvPr>
          <p:cNvSpPr>
            <a:spLocks noGrp="1"/>
          </p:cNvSpPr>
          <p:nvPr>
            <p:ph sz="half" idx="1"/>
          </p:nvPr>
        </p:nvSpPr>
        <p:spPr>
          <a:xfrm>
            <a:off x="685800" y="1600200"/>
            <a:ext cx="8001000" cy="4525963"/>
          </a:xfrm>
        </p:spPr>
        <p:txBody>
          <a:bodyPr>
            <a:normAutofit/>
          </a:bodyPr>
          <a:lstStyle/>
          <a:p>
            <a:r>
              <a:rPr lang="en-US" dirty="0"/>
              <a:t>I have created bins for the CLV feature for better understanding of the data through visualization.</a:t>
            </a:r>
          </a:p>
          <a:p>
            <a:r>
              <a:rPr lang="en-US" dirty="0"/>
              <a:t>To find the number of clusters approximately, I have performed Average Silhouette analysis.</a:t>
            </a:r>
            <a:br>
              <a:rPr lang="en-US" dirty="0"/>
            </a:br>
            <a:endParaRPr lang="en-IN" dirty="0"/>
          </a:p>
        </p:txBody>
      </p:sp>
      <p:sp>
        <p:nvSpPr>
          <p:cNvPr id="10" name="TextBox 9">
            <a:extLst>
              <a:ext uri="{FF2B5EF4-FFF2-40B4-BE49-F238E27FC236}">
                <a16:creationId xmlns:a16="http://schemas.microsoft.com/office/drawing/2014/main" id="{5B9B381B-5646-44C8-AEF4-524F28920085}"/>
              </a:ext>
            </a:extLst>
          </p:cNvPr>
          <p:cNvSpPr txBox="1"/>
          <p:nvPr/>
        </p:nvSpPr>
        <p:spPr>
          <a:xfrm>
            <a:off x="5624177" y="4114800"/>
            <a:ext cx="2986423" cy="1323439"/>
          </a:xfrm>
          <a:prstGeom prst="rect">
            <a:avLst/>
          </a:prstGeom>
          <a:noFill/>
        </p:spPr>
        <p:txBody>
          <a:bodyPr wrap="square" rtlCol="0">
            <a:spAutoFit/>
          </a:bodyPr>
          <a:lstStyle/>
          <a:p>
            <a:r>
              <a:rPr lang="en-IN" sz="2000" dirty="0"/>
              <a:t>Since Average </a:t>
            </a:r>
            <a:r>
              <a:rPr lang="en-US" sz="2000" dirty="0"/>
              <a:t>Silhouette score is high for 6 number of clusters. I have divided total data into 6 Bins.</a:t>
            </a:r>
            <a:endParaRPr lang="en-IN" sz="2000" dirty="0"/>
          </a:p>
        </p:txBody>
      </p:sp>
      <p:pic>
        <p:nvPicPr>
          <p:cNvPr id="7" name="Picture 6"/>
          <p:cNvPicPr/>
          <p:nvPr/>
        </p:nvPicPr>
        <p:blipFill>
          <a:blip r:embed="rId2"/>
          <a:stretch>
            <a:fillRect/>
          </a:stretch>
        </p:blipFill>
        <p:spPr>
          <a:xfrm>
            <a:off x="1466850" y="3505200"/>
            <a:ext cx="4019550" cy="3124200"/>
          </a:xfrm>
          <a:prstGeom prst="rect">
            <a:avLst/>
          </a:prstGeom>
        </p:spPr>
      </p:pic>
    </p:spTree>
    <p:extLst>
      <p:ext uri="{BB962C8B-B14F-4D97-AF65-F5344CB8AC3E}">
        <p14:creationId xmlns:p14="http://schemas.microsoft.com/office/powerpoint/2010/main" val="41966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0191-1B41-421F-95D5-0BE962C389D4}"/>
              </a:ext>
            </a:extLst>
          </p:cNvPr>
          <p:cNvSpPr>
            <a:spLocks noGrp="1"/>
          </p:cNvSpPr>
          <p:nvPr>
            <p:ph type="title"/>
          </p:nvPr>
        </p:nvSpPr>
        <p:spPr/>
        <p:txBody>
          <a:bodyPr>
            <a:normAutofit/>
          </a:bodyPr>
          <a:lstStyle/>
          <a:p>
            <a:r>
              <a:rPr lang="en-IN" dirty="0"/>
              <a:t>Silhouette Analysis</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99798" y="1799732"/>
            <a:ext cx="8286751" cy="4324350"/>
          </a:xfrm>
          <a:prstGeom prst="rect">
            <a:avLst/>
          </a:prstGeom>
        </p:spPr>
      </p:pic>
    </p:spTree>
    <p:extLst>
      <p:ext uri="{BB962C8B-B14F-4D97-AF65-F5344CB8AC3E}">
        <p14:creationId xmlns:p14="http://schemas.microsoft.com/office/powerpoint/2010/main" val="72309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5FB3-F852-4994-A002-0020B791515E}"/>
              </a:ext>
            </a:extLst>
          </p:cNvPr>
          <p:cNvSpPr>
            <a:spLocks noGrp="1"/>
          </p:cNvSpPr>
          <p:nvPr>
            <p:ph type="title"/>
          </p:nvPr>
        </p:nvSpPr>
        <p:spPr/>
        <p:txBody>
          <a:bodyPr/>
          <a:lstStyle/>
          <a:p>
            <a:r>
              <a:rPr lang="en-IN" dirty="0"/>
              <a:t>Converting CLV into bins:</a:t>
            </a:r>
          </a:p>
        </p:txBody>
      </p:sp>
      <p:pic>
        <p:nvPicPr>
          <p:cNvPr id="5129" name="Picture 9">
            <a:extLst>
              <a:ext uri="{FF2B5EF4-FFF2-40B4-BE49-F238E27FC236}">
                <a16:creationId xmlns:a16="http://schemas.microsoft.com/office/drawing/2014/main" id="{35CA1A59-781D-4BB6-A88D-EA61924E5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543874"/>
            <a:ext cx="7886700" cy="29148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5C5D6C5-7BCA-41EF-8199-C280BAC2B3A5}"/>
              </a:ext>
            </a:extLst>
          </p:cNvPr>
          <p:cNvSpPr txBox="1"/>
          <p:nvPr/>
        </p:nvSpPr>
        <p:spPr>
          <a:xfrm>
            <a:off x="457200" y="1659096"/>
            <a:ext cx="8229600"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Bins can be fixed as 6 and I will divide the data to 6 bins</a:t>
            </a:r>
            <a:r>
              <a:rPr lang="en-US" dirty="0"/>
              <a:t>.</a:t>
            </a:r>
          </a:p>
          <a:p>
            <a:endParaRPr lang="en-IN" dirty="0"/>
          </a:p>
        </p:txBody>
      </p:sp>
      <p:sp>
        <p:nvSpPr>
          <p:cNvPr id="10" name="TextBox 9">
            <a:extLst>
              <a:ext uri="{FF2B5EF4-FFF2-40B4-BE49-F238E27FC236}">
                <a16:creationId xmlns:a16="http://schemas.microsoft.com/office/drawing/2014/main" id="{650B4376-9CA1-4651-B8D9-7081F009B99B}"/>
              </a:ext>
            </a:extLst>
          </p:cNvPr>
          <p:cNvSpPr txBox="1"/>
          <p:nvPr/>
        </p:nvSpPr>
        <p:spPr>
          <a:xfrm>
            <a:off x="3048000" y="2596553"/>
            <a:ext cx="5181600" cy="1107996"/>
          </a:xfrm>
          <a:prstGeom prst="rect">
            <a:avLst/>
          </a:prstGeom>
          <a:noFill/>
        </p:spPr>
        <p:txBody>
          <a:bodyPr wrap="square" rtlCol="0">
            <a:spAutoFit/>
          </a:bodyPr>
          <a:lstStyle/>
          <a:p>
            <a:r>
              <a:rPr lang="en-US" sz="2400" dirty="0"/>
              <a:t>The graph shows that around 87% of the customer's CLV comes under Band 1</a:t>
            </a:r>
          </a:p>
          <a:p>
            <a:endParaRPr lang="en-IN" dirty="0"/>
          </a:p>
        </p:txBody>
      </p:sp>
    </p:spTree>
    <p:extLst>
      <p:ext uri="{BB962C8B-B14F-4D97-AF65-F5344CB8AC3E}">
        <p14:creationId xmlns:p14="http://schemas.microsoft.com/office/powerpoint/2010/main" val="264976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E971-1C7D-4C5E-843C-AEFDE0DA9813}"/>
              </a:ext>
            </a:extLst>
          </p:cNvPr>
          <p:cNvSpPr>
            <a:spLocks noGrp="1"/>
          </p:cNvSpPr>
          <p:nvPr>
            <p:ph type="title"/>
          </p:nvPr>
        </p:nvSpPr>
        <p:spPr/>
        <p:txBody>
          <a:bodyPr/>
          <a:lstStyle/>
          <a:p>
            <a:pPr algn="ctr"/>
            <a:r>
              <a:rPr lang="en-IN" b="1" dirty="0"/>
              <a:t>CLV Analysis on Gender</a:t>
            </a:r>
          </a:p>
        </p:txBody>
      </p:sp>
      <p:pic>
        <p:nvPicPr>
          <p:cNvPr id="5" name="Content Placeholder 4">
            <a:extLst>
              <a:ext uri="{FF2B5EF4-FFF2-40B4-BE49-F238E27FC236}">
                <a16:creationId xmlns:a16="http://schemas.microsoft.com/office/drawing/2014/main" id="{687A497D-30CB-4C1C-8F84-677C95697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133600"/>
            <a:ext cx="7315200" cy="4267200"/>
          </a:xfrm>
        </p:spPr>
      </p:pic>
    </p:spTree>
    <p:extLst>
      <p:ext uri="{BB962C8B-B14F-4D97-AF65-F5344CB8AC3E}">
        <p14:creationId xmlns:p14="http://schemas.microsoft.com/office/powerpoint/2010/main" val="120467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2A05-95EA-4D01-BF67-0FB0FFCC3F0E}"/>
              </a:ext>
            </a:extLst>
          </p:cNvPr>
          <p:cNvSpPr>
            <a:spLocks noGrp="1"/>
          </p:cNvSpPr>
          <p:nvPr>
            <p:ph type="title"/>
          </p:nvPr>
        </p:nvSpPr>
        <p:spPr>
          <a:xfrm>
            <a:off x="381000" y="533400"/>
            <a:ext cx="8229600" cy="500062"/>
          </a:xfrm>
        </p:spPr>
        <p:txBody>
          <a:bodyPr>
            <a:normAutofit fontScale="90000"/>
          </a:bodyPr>
          <a:lstStyle/>
          <a:p>
            <a:r>
              <a:rPr lang="en-IN" dirty="0"/>
              <a:t>Univariate analysis on CLV</a:t>
            </a:r>
          </a:p>
        </p:txBody>
      </p:sp>
      <p:pic>
        <p:nvPicPr>
          <p:cNvPr id="7170" name="Picture 2">
            <a:extLst>
              <a:ext uri="{FF2B5EF4-FFF2-40B4-BE49-F238E27FC236}">
                <a16:creationId xmlns:a16="http://schemas.microsoft.com/office/drawing/2014/main" id="{7D96B77F-ED2C-4B3C-B071-24A57A4628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2296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74CE38-0076-4184-8C24-624809AE9BDD}"/>
              </a:ext>
            </a:extLst>
          </p:cNvPr>
          <p:cNvSpPr txBox="1"/>
          <p:nvPr/>
        </p:nvSpPr>
        <p:spPr>
          <a:xfrm>
            <a:off x="2133600" y="1752600"/>
            <a:ext cx="5562600" cy="1107996"/>
          </a:xfrm>
          <a:prstGeom prst="rect">
            <a:avLst/>
          </a:prstGeom>
          <a:noFill/>
        </p:spPr>
        <p:txBody>
          <a:bodyPr wrap="square" rtlCol="0">
            <a:spAutoFit/>
          </a:bodyPr>
          <a:lstStyle/>
          <a:p>
            <a:r>
              <a:rPr lang="en-US" sz="2400" dirty="0"/>
              <a:t>There are more than 50% of the customers who are married comes under Band 1</a:t>
            </a:r>
          </a:p>
          <a:p>
            <a:endParaRPr lang="en-IN" dirty="0"/>
          </a:p>
        </p:txBody>
      </p:sp>
    </p:spTree>
    <p:extLst>
      <p:ext uri="{BB962C8B-B14F-4D97-AF65-F5344CB8AC3E}">
        <p14:creationId xmlns:p14="http://schemas.microsoft.com/office/powerpoint/2010/main" val="2066864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762000"/>
            <a:ext cx="8610600" cy="5380186"/>
          </a:xfrm>
          <a:prstGeom prst="rect">
            <a:avLst/>
          </a:prstGeom>
        </p:spPr>
      </p:pic>
      <p:sp>
        <p:nvSpPr>
          <p:cNvPr id="3" name="Title 2"/>
          <p:cNvSpPr>
            <a:spLocks noGrp="1"/>
          </p:cNvSpPr>
          <p:nvPr>
            <p:ph type="title"/>
          </p:nvPr>
        </p:nvSpPr>
        <p:spPr>
          <a:xfrm>
            <a:off x="628650" y="365127"/>
            <a:ext cx="7886700" cy="625474"/>
          </a:xfrm>
        </p:spPr>
        <p:txBody>
          <a:bodyPr>
            <a:normAutofit fontScale="90000"/>
          </a:bodyPr>
          <a:lstStyle/>
          <a:p>
            <a:r>
              <a:rPr lang="en-IN" dirty="0"/>
              <a:t>CLV vs Coverage :</a:t>
            </a:r>
          </a:p>
        </p:txBody>
      </p:sp>
    </p:spTree>
    <p:extLst>
      <p:ext uri="{BB962C8B-B14F-4D97-AF65-F5344CB8AC3E}">
        <p14:creationId xmlns:p14="http://schemas.microsoft.com/office/powerpoint/2010/main" val="296112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358E-FBBD-4C47-A22B-B38F46E087B1}"/>
              </a:ext>
            </a:extLst>
          </p:cNvPr>
          <p:cNvSpPr>
            <a:spLocks noGrp="1"/>
          </p:cNvSpPr>
          <p:nvPr>
            <p:ph type="title"/>
          </p:nvPr>
        </p:nvSpPr>
        <p:spPr/>
        <p:txBody>
          <a:bodyPr/>
          <a:lstStyle/>
          <a:p>
            <a:r>
              <a:rPr lang="en-IN" dirty="0"/>
              <a:t>EDA-CLV vs Sales Channel</a:t>
            </a:r>
          </a:p>
        </p:txBody>
      </p:sp>
      <p:pic>
        <p:nvPicPr>
          <p:cNvPr id="10" name="Content Placeholder 9">
            <a:extLst>
              <a:ext uri="{FF2B5EF4-FFF2-40B4-BE49-F238E27FC236}">
                <a16:creationId xmlns:a16="http://schemas.microsoft.com/office/drawing/2014/main" id="{3ECDD5EB-5F24-43CD-90DA-8F403E2717FB}"/>
              </a:ext>
            </a:extLst>
          </p:cNvPr>
          <p:cNvPicPr>
            <a:picLocks noGrp="1" noChangeAspect="1"/>
          </p:cNvPicPr>
          <p:nvPr>
            <p:ph idx="1"/>
          </p:nvPr>
        </p:nvPicPr>
        <p:blipFill>
          <a:blip r:embed="rId2"/>
          <a:stretch>
            <a:fillRect/>
          </a:stretch>
        </p:blipFill>
        <p:spPr>
          <a:xfrm>
            <a:off x="457200" y="1524000"/>
            <a:ext cx="8458200" cy="4920790"/>
          </a:xfrm>
          <a:prstGeom prst="rect">
            <a:avLst/>
          </a:prstGeom>
        </p:spPr>
      </p:pic>
    </p:spTree>
    <p:extLst>
      <p:ext uri="{BB962C8B-B14F-4D97-AF65-F5344CB8AC3E}">
        <p14:creationId xmlns:p14="http://schemas.microsoft.com/office/powerpoint/2010/main" val="148683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07AA-3A9B-4EBE-9B6B-F90068733E11}"/>
              </a:ext>
            </a:extLst>
          </p:cNvPr>
          <p:cNvSpPr>
            <a:spLocks noGrp="1"/>
          </p:cNvSpPr>
          <p:nvPr>
            <p:ph type="title"/>
          </p:nvPr>
        </p:nvSpPr>
        <p:spPr>
          <a:xfrm>
            <a:off x="457200" y="261938"/>
            <a:ext cx="8229600" cy="881062"/>
          </a:xfrm>
        </p:spPr>
        <p:txBody>
          <a:bodyPr/>
          <a:lstStyle/>
          <a:p>
            <a:r>
              <a:rPr lang="en-IN" dirty="0"/>
              <a:t>Synopsis</a:t>
            </a:r>
          </a:p>
        </p:txBody>
      </p:sp>
      <p:sp>
        <p:nvSpPr>
          <p:cNvPr id="3" name="Content Placeholder 2">
            <a:extLst>
              <a:ext uri="{FF2B5EF4-FFF2-40B4-BE49-F238E27FC236}">
                <a16:creationId xmlns:a16="http://schemas.microsoft.com/office/drawing/2014/main" id="{11FFACAA-2A99-4809-9724-2FD21F6A0961}"/>
              </a:ext>
            </a:extLst>
          </p:cNvPr>
          <p:cNvSpPr>
            <a:spLocks noGrp="1"/>
          </p:cNvSpPr>
          <p:nvPr>
            <p:ph idx="1"/>
          </p:nvPr>
        </p:nvSpPr>
        <p:spPr>
          <a:xfrm>
            <a:off x="457200" y="1219200"/>
            <a:ext cx="8229600" cy="4983163"/>
          </a:xfrm>
        </p:spPr>
        <p:txBody>
          <a:bodyPr>
            <a:normAutofit fontScale="92500" lnSpcReduction="10000"/>
          </a:bodyPr>
          <a:lstStyle/>
          <a:p>
            <a:r>
              <a:rPr lang="en-IN" dirty="0"/>
              <a:t>Insurance is a practice or arrangement by which company or government agency provides a guarantee of compensation for specified loss, damage, illness or death in return for the payment of a premium. </a:t>
            </a:r>
          </a:p>
          <a:p>
            <a:endParaRPr lang="en-IN" dirty="0"/>
          </a:p>
          <a:p>
            <a:r>
              <a:rPr lang="en-IN" dirty="0"/>
              <a:t>Motor insurance  / auto insurance is insurance purchased for cars, trucks, and other road vehicles. Its primary objective is to provide protection against physical damage.</a:t>
            </a:r>
          </a:p>
          <a:p>
            <a:endParaRPr lang="en-IN" dirty="0"/>
          </a:p>
          <a:p>
            <a:r>
              <a:rPr lang="en-IN" dirty="0"/>
              <a:t>CLV shows which customers will offer the highest value in the future, which can identify the core attributes insurers should look for in current customers and prospects.</a:t>
            </a:r>
          </a:p>
        </p:txBody>
      </p:sp>
    </p:spTree>
    <p:extLst>
      <p:ext uri="{BB962C8B-B14F-4D97-AF65-F5344CB8AC3E}">
        <p14:creationId xmlns:p14="http://schemas.microsoft.com/office/powerpoint/2010/main" val="3892410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4D47-CEBA-4277-B306-C61E6A3D5581}"/>
              </a:ext>
            </a:extLst>
          </p:cNvPr>
          <p:cNvSpPr>
            <a:spLocks noGrp="1"/>
          </p:cNvSpPr>
          <p:nvPr>
            <p:ph type="title"/>
          </p:nvPr>
        </p:nvSpPr>
        <p:spPr/>
        <p:txBody>
          <a:bodyPr>
            <a:normAutofit/>
          </a:bodyPr>
          <a:lstStyle/>
          <a:p>
            <a:r>
              <a:rPr lang="en-IN" dirty="0"/>
              <a:t>EDA – CLV vs Vehicle type &amp; Offer type</a:t>
            </a:r>
          </a:p>
        </p:txBody>
      </p:sp>
      <p:pic>
        <p:nvPicPr>
          <p:cNvPr id="4" name="Content Placeholder 3">
            <a:extLst>
              <a:ext uri="{FF2B5EF4-FFF2-40B4-BE49-F238E27FC236}">
                <a16:creationId xmlns:a16="http://schemas.microsoft.com/office/drawing/2014/main" id="{3A4B99D0-9BA3-4E69-8E65-2B237825FB26}"/>
              </a:ext>
            </a:extLst>
          </p:cNvPr>
          <p:cNvPicPr>
            <a:picLocks noGrp="1" noChangeAspect="1"/>
          </p:cNvPicPr>
          <p:nvPr>
            <p:ph idx="1"/>
          </p:nvPr>
        </p:nvPicPr>
        <p:blipFill>
          <a:blip r:embed="rId2"/>
          <a:stretch>
            <a:fillRect/>
          </a:stretch>
        </p:blipFill>
        <p:spPr>
          <a:xfrm>
            <a:off x="628650" y="2136459"/>
            <a:ext cx="7886700" cy="3729670"/>
          </a:xfrm>
          <a:prstGeom prst="rect">
            <a:avLst/>
          </a:prstGeom>
        </p:spPr>
      </p:pic>
    </p:spTree>
    <p:extLst>
      <p:ext uri="{BB962C8B-B14F-4D97-AF65-F5344CB8AC3E}">
        <p14:creationId xmlns:p14="http://schemas.microsoft.com/office/powerpoint/2010/main" val="67352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D353-3667-48D8-B973-D246DD90A518}"/>
              </a:ext>
            </a:extLst>
          </p:cNvPr>
          <p:cNvSpPr>
            <a:spLocks noGrp="1"/>
          </p:cNvSpPr>
          <p:nvPr>
            <p:ph type="title"/>
          </p:nvPr>
        </p:nvSpPr>
        <p:spPr>
          <a:xfrm>
            <a:off x="457200" y="261938"/>
            <a:ext cx="8229600" cy="804862"/>
          </a:xfrm>
        </p:spPr>
        <p:txBody>
          <a:bodyPr/>
          <a:lstStyle/>
          <a:p>
            <a:r>
              <a:rPr lang="en-IN" dirty="0"/>
              <a:t>EDA – CLV vs Employment status</a:t>
            </a:r>
          </a:p>
        </p:txBody>
      </p:sp>
      <p:pic>
        <p:nvPicPr>
          <p:cNvPr id="4" name="Content Placeholder 3">
            <a:extLst>
              <a:ext uri="{FF2B5EF4-FFF2-40B4-BE49-F238E27FC236}">
                <a16:creationId xmlns:a16="http://schemas.microsoft.com/office/drawing/2014/main" id="{E0D182F6-DEE6-4917-BFCB-B9C36A814DA0}"/>
              </a:ext>
            </a:extLst>
          </p:cNvPr>
          <p:cNvPicPr>
            <a:picLocks noGrp="1" noChangeAspect="1"/>
          </p:cNvPicPr>
          <p:nvPr>
            <p:ph idx="1"/>
          </p:nvPr>
        </p:nvPicPr>
        <p:blipFill rotWithShape="1">
          <a:blip r:embed="rId2"/>
          <a:srcRect b="42670"/>
          <a:stretch/>
        </p:blipFill>
        <p:spPr>
          <a:xfrm>
            <a:off x="533400" y="1219200"/>
            <a:ext cx="8229600" cy="2362200"/>
          </a:xfrm>
          <a:prstGeom prst="rect">
            <a:avLst/>
          </a:prstGeom>
        </p:spPr>
      </p:pic>
      <p:sp>
        <p:nvSpPr>
          <p:cNvPr id="5" name="TextBox 4">
            <a:extLst>
              <a:ext uri="{FF2B5EF4-FFF2-40B4-BE49-F238E27FC236}">
                <a16:creationId xmlns:a16="http://schemas.microsoft.com/office/drawing/2014/main" id="{A7144B74-11C2-4EFB-8314-6816B461B58D}"/>
              </a:ext>
            </a:extLst>
          </p:cNvPr>
          <p:cNvSpPr txBox="1"/>
          <p:nvPr/>
        </p:nvSpPr>
        <p:spPr>
          <a:xfrm>
            <a:off x="533400" y="3899356"/>
            <a:ext cx="83820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Since this dataset is having only 2011 data, the full details of people who are unemployed is unavailable. </a:t>
            </a:r>
          </a:p>
          <a:p>
            <a:endParaRPr lang="en-US" sz="2400" dirty="0"/>
          </a:p>
          <a:p>
            <a:pPr marL="342900" indent="-342900">
              <a:buFont typeface="Arial" panose="020B0604020202020204" pitchFamily="34" charset="0"/>
              <a:buChar char="•"/>
            </a:pPr>
            <a:r>
              <a:rPr lang="en-US" sz="2400" dirty="0"/>
              <a:t>Basically a longtime unemployed person will not have any source to pay the monthly premium but still there are some unemployed persons who are providing higher CLV.</a:t>
            </a:r>
          </a:p>
        </p:txBody>
      </p:sp>
    </p:spTree>
    <p:extLst>
      <p:ext uri="{BB962C8B-B14F-4D97-AF65-F5344CB8AC3E}">
        <p14:creationId xmlns:p14="http://schemas.microsoft.com/office/powerpoint/2010/main" val="376573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Significant Inferences:</a:t>
            </a:r>
          </a:p>
        </p:txBody>
      </p:sp>
      <p:sp>
        <p:nvSpPr>
          <p:cNvPr id="3" name="Content Placeholder 2"/>
          <p:cNvSpPr>
            <a:spLocks noGrp="1"/>
          </p:cNvSpPr>
          <p:nvPr>
            <p:ph idx="1"/>
          </p:nvPr>
        </p:nvSpPr>
        <p:spPr>
          <a:xfrm>
            <a:off x="628650" y="1371600"/>
            <a:ext cx="7886700" cy="5334000"/>
          </a:xfrm>
        </p:spPr>
        <p:txBody>
          <a:bodyPr>
            <a:normAutofit/>
          </a:bodyPr>
          <a:lstStyle/>
          <a:p>
            <a:pPr marL="0" indent="0">
              <a:buNone/>
            </a:pPr>
            <a:endParaRPr lang="en-US" dirty="0"/>
          </a:p>
          <a:p>
            <a:r>
              <a:rPr lang="en-US" dirty="0"/>
              <a:t>The inference obtained from the top 500 samples states that most of the top customers are married. </a:t>
            </a:r>
          </a:p>
          <a:p>
            <a:r>
              <a:rPr lang="en-US" dirty="0"/>
              <a:t>They own Luxury Cars. </a:t>
            </a:r>
          </a:p>
          <a:p>
            <a:r>
              <a:rPr lang="en-US" dirty="0"/>
              <a:t>They mostly prefer offer 1 or offer 2.</a:t>
            </a:r>
          </a:p>
          <a:p>
            <a:r>
              <a:rPr lang="en-US" dirty="0"/>
              <a:t>The coverage they usually possess are Extended or Premium types.</a:t>
            </a:r>
            <a:endParaRPr lang="en-US" b="1" dirty="0"/>
          </a:p>
          <a:p>
            <a:r>
              <a:rPr lang="en-US" dirty="0"/>
              <a:t>The service channel is usually agent.</a:t>
            </a:r>
          </a:p>
          <a:p>
            <a:pPr marL="0" indent="0">
              <a:buNone/>
            </a:pPr>
            <a:endParaRPr lang="en-US" sz="3800" dirty="0"/>
          </a:p>
        </p:txBody>
      </p:sp>
    </p:spTree>
    <p:extLst>
      <p:ext uri="{BB962C8B-B14F-4D97-AF65-F5344CB8AC3E}">
        <p14:creationId xmlns:p14="http://schemas.microsoft.com/office/powerpoint/2010/main" val="2928346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 Matrix</a:t>
            </a:r>
          </a:p>
        </p:txBody>
      </p:sp>
      <p:pic>
        <p:nvPicPr>
          <p:cNvPr id="5" name="Content Placeholder 3">
            <a:extLst>
              <a:ext uri="{FF2B5EF4-FFF2-40B4-BE49-F238E27FC236}">
                <a16:creationId xmlns:a16="http://schemas.microsoft.com/office/drawing/2014/main" id="{20B8A5C4-970E-41F5-81BE-43C9E8AEECE6}"/>
              </a:ext>
            </a:extLst>
          </p:cNvPr>
          <p:cNvPicPr>
            <a:picLocks noGrp="1" noChangeAspect="1"/>
          </p:cNvPicPr>
          <p:nvPr>
            <p:ph idx="1"/>
          </p:nvPr>
        </p:nvPicPr>
        <p:blipFill>
          <a:blip r:embed="rId2"/>
          <a:stretch>
            <a:fillRect/>
          </a:stretch>
        </p:blipFill>
        <p:spPr>
          <a:xfrm>
            <a:off x="990600" y="1524001"/>
            <a:ext cx="7528500" cy="3962400"/>
          </a:xfrm>
        </p:spPr>
      </p:pic>
      <p:sp>
        <p:nvSpPr>
          <p:cNvPr id="6" name="Rectangle 5"/>
          <p:cNvSpPr/>
          <p:nvPr/>
        </p:nvSpPr>
        <p:spPr>
          <a:xfrm>
            <a:off x="989288" y="5504646"/>
            <a:ext cx="7316512" cy="646331"/>
          </a:xfrm>
          <a:prstGeom prst="rect">
            <a:avLst/>
          </a:prstGeom>
        </p:spPr>
        <p:txBody>
          <a:bodyPr wrap="square">
            <a:spAutoFit/>
          </a:bodyPr>
          <a:lstStyle/>
          <a:p>
            <a:r>
              <a:rPr lang="en-US" dirty="0"/>
              <a:t>The highly correlated variables with respect to Customer Lifetime Value are Monthly Premium Auto and Total Claim Amount</a:t>
            </a:r>
          </a:p>
        </p:txBody>
      </p:sp>
    </p:spTree>
    <p:extLst>
      <p:ext uri="{BB962C8B-B14F-4D97-AF65-F5344CB8AC3E}">
        <p14:creationId xmlns:p14="http://schemas.microsoft.com/office/powerpoint/2010/main" val="2157472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Inferences from Base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540863"/>
              </p:ext>
            </p:extLst>
          </p:nvPr>
        </p:nvGraphicFramePr>
        <p:xfrm>
          <a:off x="666213" y="1524000"/>
          <a:ext cx="7886700" cy="3383280"/>
        </p:xfrm>
        <a:graphic>
          <a:graphicData uri="http://schemas.openxmlformats.org/drawingml/2006/table">
            <a:tbl>
              <a:tblPr firstRow="1" bandRow="1">
                <a:tableStyleId>{00A15C55-8517-42AA-B614-E9B94910E393}</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563880">
                <a:tc>
                  <a:txBody>
                    <a:bodyPr/>
                    <a:lstStyle/>
                    <a:p>
                      <a:pPr algn="ctr"/>
                      <a:r>
                        <a:rPr lang="en-IN" dirty="0"/>
                        <a:t>OLS</a:t>
                      </a:r>
                      <a:r>
                        <a:rPr lang="en-IN" baseline="0" dirty="0"/>
                        <a:t> Statistics</a:t>
                      </a:r>
                      <a:endParaRPr lang="en-IN" dirty="0"/>
                    </a:p>
                  </a:txBody>
                  <a:tcPr/>
                </a:tc>
                <a:tc>
                  <a:txBody>
                    <a:bodyPr/>
                    <a:lstStyle/>
                    <a:p>
                      <a:pPr algn="ctr"/>
                      <a:r>
                        <a:rPr lang="en-IN" dirty="0"/>
                        <a:t>Observations</a:t>
                      </a:r>
                    </a:p>
                  </a:txBody>
                  <a:tcPr/>
                </a:tc>
                <a:extLst>
                  <a:ext uri="{0D108BD9-81ED-4DB2-BD59-A6C34878D82A}">
                    <a16:rowId xmlns:a16="http://schemas.microsoft.com/office/drawing/2014/main" val="10000"/>
                  </a:ext>
                </a:extLst>
              </a:tr>
              <a:tr h="563880">
                <a:tc>
                  <a:txBody>
                    <a:bodyPr/>
                    <a:lstStyle/>
                    <a:p>
                      <a:pPr algn="ctr"/>
                      <a:r>
                        <a:rPr lang="en-IN" dirty="0"/>
                        <a:t>Durbin</a:t>
                      </a:r>
                      <a:r>
                        <a:rPr lang="en-IN" baseline="0" dirty="0"/>
                        <a:t> – Watson Score</a:t>
                      </a:r>
                      <a:endParaRPr lang="en-IN" dirty="0"/>
                    </a:p>
                  </a:txBody>
                  <a:tcPr/>
                </a:tc>
                <a:tc>
                  <a:txBody>
                    <a:bodyPr/>
                    <a:lstStyle/>
                    <a:p>
                      <a:pPr algn="ctr"/>
                      <a:r>
                        <a:rPr lang="en-IN" dirty="0"/>
                        <a:t>2.028</a:t>
                      </a:r>
                    </a:p>
                  </a:txBody>
                  <a:tcPr/>
                </a:tc>
                <a:extLst>
                  <a:ext uri="{0D108BD9-81ED-4DB2-BD59-A6C34878D82A}">
                    <a16:rowId xmlns:a16="http://schemas.microsoft.com/office/drawing/2014/main" val="10001"/>
                  </a:ext>
                </a:extLst>
              </a:tr>
              <a:tr h="563880">
                <a:tc>
                  <a:txBody>
                    <a:bodyPr/>
                    <a:lstStyle/>
                    <a:p>
                      <a:pPr algn="ctr" fontAlgn="ctr"/>
                      <a:r>
                        <a:rPr lang="en-IN" b="0" dirty="0">
                          <a:effectLst/>
                        </a:rPr>
                        <a:t>Jarque-Bera (JB)</a:t>
                      </a:r>
                    </a:p>
                  </a:txBody>
                  <a:tcPr anchor="ctr"/>
                </a:tc>
                <a:tc>
                  <a:txBody>
                    <a:bodyPr/>
                    <a:lstStyle/>
                    <a:p>
                      <a:pPr algn="ctr" fontAlgn="ctr"/>
                      <a:r>
                        <a:rPr lang="en-IN" dirty="0">
                          <a:effectLst/>
                        </a:rPr>
                        <a:t>48362.362</a:t>
                      </a:r>
                    </a:p>
                  </a:txBody>
                  <a:tcPr anchor="ctr"/>
                </a:tc>
                <a:extLst>
                  <a:ext uri="{0D108BD9-81ED-4DB2-BD59-A6C34878D82A}">
                    <a16:rowId xmlns:a16="http://schemas.microsoft.com/office/drawing/2014/main" val="10002"/>
                  </a:ext>
                </a:extLst>
              </a:tr>
              <a:tr h="563880">
                <a:tc>
                  <a:txBody>
                    <a:bodyPr/>
                    <a:lstStyle/>
                    <a:p>
                      <a:pPr algn="ctr"/>
                      <a:r>
                        <a:rPr lang="en-IN" dirty="0"/>
                        <a:t>Condition</a:t>
                      </a:r>
                      <a:r>
                        <a:rPr lang="en-IN" baseline="0" dirty="0"/>
                        <a:t> Number</a:t>
                      </a:r>
                      <a:endParaRPr lang="en-IN" dirty="0"/>
                    </a:p>
                  </a:txBody>
                  <a:tcPr/>
                </a:tc>
                <a:tc>
                  <a:txBody>
                    <a:bodyPr/>
                    <a:lstStyle/>
                    <a:p>
                      <a:pPr algn="ctr"/>
                      <a:r>
                        <a:rPr lang="en-IN" dirty="0"/>
                        <a:t>18.3</a:t>
                      </a:r>
                    </a:p>
                  </a:txBody>
                  <a:tcPr/>
                </a:tc>
                <a:extLst>
                  <a:ext uri="{0D108BD9-81ED-4DB2-BD59-A6C34878D82A}">
                    <a16:rowId xmlns:a16="http://schemas.microsoft.com/office/drawing/2014/main" val="10003"/>
                  </a:ext>
                </a:extLst>
              </a:tr>
              <a:tr h="563880">
                <a:tc>
                  <a:txBody>
                    <a:bodyPr/>
                    <a:lstStyle/>
                    <a:p>
                      <a:pPr algn="ctr"/>
                      <a:r>
                        <a:rPr lang="en-IN" dirty="0"/>
                        <a:t>R-Squared</a:t>
                      </a:r>
                    </a:p>
                  </a:txBody>
                  <a:tcPr/>
                </a:tc>
                <a:tc>
                  <a:txBody>
                    <a:bodyPr/>
                    <a:lstStyle/>
                    <a:p>
                      <a:pPr algn="ctr"/>
                      <a:r>
                        <a:rPr lang="en-IN" dirty="0"/>
                        <a:t>0.176</a:t>
                      </a:r>
                    </a:p>
                  </a:txBody>
                  <a:tcPr/>
                </a:tc>
                <a:extLst>
                  <a:ext uri="{0D108BD9-81ED-4DB2-BD59-A6C34878D82A}">
                    <a16:rowId xmlns:a16="http://schemas.microsoft.com/office/drawing/2014/main" val="10004"/>
                  </a:ext>
                </a:extLst>
              </a:tr>
              <a:tr h="563880">
                <a:tc>
                  <a:txBody>
                    <a:bodyPr/>
                    <a:lstStyle/>
                    <a:p>
                      <a:pPr algn="ctr"/>
                      <a:r>
                        <a:rPr lang="en-IN" dirty="0"/>
                        <a:t>Adjusted</a:t>
                      </a:r>
                      <a:r>
                        <a:rPr lang="en-IN" baseline="0" dirty="0"/>
                        <a:t> R-Squared</a:t>
                      </a:r>
                      <a:endParaRPr lang="en-IN" dirty="0"/>
                    </a:p>
                  </a:txBody>
                  <a:tcPr/>
                </a:tc>
                <a:tc>
                  <a:txBody>
                    <a:bodyPr/>
                    <a:lstStyle/>
                    <a:p>
                      <a:pPr algn="ctr"/>
                      <a:r>
                        <a:rPr lang="en-IN" dirty="0"/>
                        <a:t>0.173</a:t>
                      </a:r>
                    </a:p>
                  </a:txBody>
                  <a:tcPr/>
                </a:tc>
                <a:extLst>
                  <a:ext uri="{0D108BD9-81ED-4DB2-BD59-A6C34878D82A}">
                    <a16:rowId xmlns:a16="http://schemas.microsoft.com/office/drawing/2014/main" val="10005"/>
                  </a:ext>
                </a:extLst>
              </a:tr>
            </a:tbl>
          </a:graphicData>
        </a:graphic>
      </p:graphicFrame>
      <p:sp>
        <p:nvSpPr>
          <p:cNvPr id="7" name="Rectangle 6"/>
          <p:cNvSpPr/>
          <p:nvPr/>
        </p:nvSpPr>
        <p:spPr>
          <a:xfrm>
            <a:off x="628650" y="5105400"/>
            <a:ext cx="7677150" cy="1477328"/>
          </a:xfrm>
          <a:prstGeom prst="rect">
            <a:avLst/>
          </a:prstGeom>
        </p:spPr>
        <p:txBody>
          <a:bodyPr wrap="square">
            <a:spAutoFit/>
          </a:bodyPr>
          <a:lstStyle/>
          <a:p>
            <a:pPr marL="285750" indent="-285750">
              <a:buFont typeface="Arial" panose="020B0604020202020204" pitchFamily="34" charset="0"/>
              <a:buChar char="•"/>
            </a:pPr>
            <a:r>
              <a:rPr lang="en-US" dirty="0"/>
              <a:t>No Auto-Correlation</a:t>
            </a:r>
          </a:p>
          <a:p>
            <a:pPr marL="285750" indent="-285750">
              <a:buFont typeface="Arial" panose="020B0604020202020204" pitchFamily="34" charset="0"/>
              <a:buChar char="•"/>
            </a:pPr>
            <a:r>
              <a:rPr lang="en-US" dirty="0"/>
              <a:t>Not normal</a:t>
            </a:r>
          </a:p>
          <a:p>
            <a:pPr marL="285750" indent="-285750">
              <a:buFont typeface="Arial" panose="020B0604020202020204" pitchFamily="34" charset="0"/>
              <a:buChar char="•"/>
            </a:pPr>
            <a:r>
              <a:rPr lang="en-US" dirty="0"/>
              <a:t>No homoscedasticity</a:t>
            </a:r>
          </a:p>
          <a:p>
            <a:pPr marL="285750" indent="-285750">
              <a:buFont typeface="Arial" panose="020B0604020202020204" pitchFamily="34" charset="0"/>
              <a:buChar char="•"/>
            </a:pPr>
            <a:r>
              <a:rPr lang="en-US" dirty="0"/>
              <a:t>Linear</a:t>
            </a:r>
          </a:p>
          <a:p>
            <a:pPr marL="285750" indent="-285750">
              <a:buFont typeface="Arial" panose="020B0604020202020204" pitchFamily="34" charset="0"/>
              <a:buChar char="•"/>
            </a:pPr>
            <a:r>
              <a:rPr lang="en-US" dirty="0"/>
              <a:t>No Multicollinearity</a:t>
            </a:r>
          </a:p>
        </p:txBody>
      </p:sp>
    </p:spTree>
    <p:extLst>
      <p:ext uri="{BB962C8B-B14F-4D97-AF65-F5344CB8AC3E}">
        <p14:creationId xmlns:p14="http://schemas.microsoft.com/office/powerpoint/2010/main" val="1074985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Selection</a:t>
            </a:r>
          </a:p>
        </p:txBody>
      </p:sp>
      <p:pic>
        <p:nvPicPr>
          <p:cNvPr id="5" name="Content Placeholder 4"/>
          <p:cNvPicPr>
            <a:picLocks noGrp="1" noChangeAspect="1"/>
          </p:cNvPicPr>
          <p:nvPr>
            <p:ph idx="1"/>
          </p:nvPr>
        </p:nvPicPr>
        <p:blipFill>
          <a:blip r:embed="rId2"/>
          <a:stretch>
            <a:fillRect/>
          </a:stretch>
        </p:blipFill>
        <p:spPr>
          <a:xfrm>
            <a:off x="914400" y="2133600"/>
            <a:ext cx="3028950" cy="2352675"/>
          </a:xfrm>
          <a:prstGeom prst="rect">
            <a:avLst/>
          </a:prstGeom>
        </p:spPr>
      </p:pic>
      <p:sp>
        <p:nvSpPr>
          <p:cNvPr id="6" name="Rectangle 5"/>
          <p:cNvSpPr/>
          <p:nvPr/>
        </p:nvSpPr>
        <p:spPr>
          <a:xfrm>
            <a:off x="762000" y="1542812"/>
            <a:ext cx="3657600" cy="369332"/>
          </a:xfrm>
          <a:prstGeom prst="rect">
            <a:avLst/>
          </a:prstGeom>
        </p:spPr>
        <p:txBody>
          <a:bodyPr wrap="square">
            <a:spAutoFit/>
          </a:bodyPr>
          <a:lstStyle/>
          <a:p>
            <a:r>
              <a:rPr lang="en-US" dirty="0"/>
              <a:t>Recursive Feature Elimination Results</a:t>
            </a:r>
          </a:p>
        </p:txBody>
      </p:sp>
      <p:pic>
        <p:nvPicPr>
          <p:cNvPr id="7" name="Picture 6"/>
          <p:cNvPicPr>
            <a:picLocks noChangeAspect="1"/>
          </p:cNvPicPr>
          <p:nvPr/>
        </p:nvPicPr>
        <p:blipFill>
          <a:blip r:embed="rId3"/>
          <a:stretch>
            <a:fillRect/>
          </a:stretch>
        </p:blipFill>
        <p:spPr>
          <a:xfrm>
            <a:off x="5257800" y="2133600"/>
            <a:ext cx="3057525" cy="2352675"/>
          </a:xfrm>
          <a:prstGeom prst="rect">
            <a:avLst/>
          </a:prstGeom>
        </p:spPr>
      </p:pic>
      <p:sp>
        <p:nvSpPr>
          <p:cNvPr id="9" name="Rectangle 8"/>
          <p:cNvSpPr/>
          <p:nvPr/>
        </p:nvSpPr>
        <p:spPr>
          <a:xfrm>
            <a:off x="5080045" y="1542812"/>
            <a:ext cx="3657600" cy="369332"/>
          </a:xfrm>
          <a:prstGeom prst="rect">
            <a:avLst/>
          </a:prstGeom>
        </p:spPr>
        <p:txBody>
          <a:bodyPr wrap="square">
            <a:spAutoFit/>
          </a:bodyPr>
          <a:lstStyle/>
          <a:p>
            <a:r>
              <a:rPr lang="en-US" dirty="0"/>
              <a:t>Feature Importance Results</a:t>
            </a:r>
          </a:p>
        </p:txBody>
      </p:sp>
      <p:sp>
        <p:nvSpPr>
          <p:cNvPr id="10" name="Rectangle 9"/>
          <p:cNvSpPr/>
          <p:nvPr/>
        </p:nvSpPr>
        <p:spPr>
          <a:xfrm>
            <a:off x="762000" y="4707731"/>
            <a:ext cx="7753350" cy="1754326"/>
          </a:xfrm>
          <a:prstGeom prst="rect">
            <a:avLst/>
          </a:prstGeom>
        </p:spPr>
        <p:txBody>
          <a:bodyPr wrap="square">
            <a:spAutoFit/>
          </a:bodyPr>
          <a:lstStyle/>
          <a:p>
            <a:pPr marL="285750" indent="-285750">
              <a:buFont typeface="Arial" panose="020B0604020202020204" pitchFamily="34" charset="0"/>
              <a:buChar char="•"/>
            </a:pPr>
            <a:r>
              <a:rPr lang="en-US" dirty="0"/>
              <a:t>Feature Selection was done with the help of RFE, VIF and Feature Importance Scores.</a:t>
            </a:r>
          </a:p>
          <a:p>
            <a:pPr marL="285750" indent="-285750">
              <a:buFont typeface="Arial" panose="020B0604020202020204" pitchFamily="34" charset="0"/>
              <a:buChar char="•"/>
            </a:pPr>
            <a:r>
              <a:rPr lang="en-US" dirty="0"/>
              <a:t>The models built with the selected features also resulted in very low adjusted R-squared value, than the base model</a:t>
            </a:r>
          </a:p>
          <a:p>
            <a:pPr marL="285750" indent="-285750">
              <a:buFont typeface="Arial" panose="020B0604020202020204" pitchFamily="34" charset="0"/>
              <a:buChar char="•"/>
            </a:pPr>
            <a:r>
              <a:rPr lang="en-US" dirty="0"/>
              <a:t>Therefore, it was decided to use all the independent variables for model building</a:t>
            </a:r>
          </a:p>
        </p:txBody>
      </p:sp>
    </p:spTree>
    <p:extLst>
      <p:ext uri="{BB962C8B-B14F-4D97-AF65-F5344CB8AC3E}">
        <p14:creationId xmlns:p14="http://schemas.microsoft.com/office/powerpoint/2010/main" val="3540036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A711-8BE2-4683-91B6-7C87E73D228F}"/>
              </a:ext>
            </a:extLst>
          </p:cNvPr>
          <p:cNvSpPr>
            <a:spLocks noGrp="1"/>
          </p:cNvSpPr>
          <p:nvPr>
            <p:ph type="title"/>
          </p:nvPr>
        </p:nvSpPr>
        <p:spPr/>
        <p:txBody>
          <a:bodyPr/>
          <a:lstStyle/>
          <a:p>
            <a:r>
              <a:rPr lang="en-IN" dirty="0"/>
              <a:t>Variance inflation factor</a:t>
            </a:r>
          </a:p>
        </p:txBody>
      </p:sp>
      <p:graphicFrame>
        <p:nvGraphicFramePr>
          <p:cNvPr id="4" name="Content Placeholder 3">
            <a:extLst>
              <a:ext uri="{FF2B5EF4-FFF2-40B4-BE49-F238E27FC236}">
                <a16:creationId xmlns:a16="http://schemas.microsoft.com/office/drawing/2014/main" id="{A91A8305-E7D9-4E68-9E9F-0807C76CBD72}"/>
              </a:ext>
            </a:extLst>
          </p:cNvPr>
          <p:cNvGraphicFramePr>
            <a:graphicFrameLocks noGrp="1"/>
          </p:cNvGraphicFramePr>
          <p:nvPr>
            <p:ph idx="1"/>
            <p:extLst>
              <p:ext uri="{D42A27DB-BD31-4B8C-83A1-F6EECF244321}">
                <p14:modId xmlns:p14="http://schemas.microsoft.com/office/powerpoint/2010/main" val="1861670288"/>
              </p:ext>
            </p:extLst>
          </p:nvPr>
        </p:nvGraphicFramePr>
        <p:xfrm>
          <a:off x="1600200" y="2514600"/>
          <a:ext cx="5486400" cy="2194560"/>
        </p:xfrm>
        <a:graphic>
          <a:graphicData uri="http://schemas.openxmlformats.org/drawingml/2006/table">
            <a:tbl>
              <a:tblPr/>
              <a:tblGrid>
                <a:gridCol w="2743200">
                  <a:extLst>
                    <a:ext uri="{9D8B030D-6E8A-4147-A177-3AD203B41FA5}">
                      <a16:colId xmlns:a16="http://schemas.microsoft.com/office/drawing/2014/main" val="2414444186"/>
                    </a:ext>
                  </a:extLst>
                </a:gridCol>
                <a:gridCol w="2743200">
                  <a:extLst>
                    <a:ext uri="{9D8B030D-6E8A-4147-A177-3AD203B41FA5}">
                      <a16:colId xmlns:a16="http://schemas.microsoft.com/office/drawing/2014/main" val="2061513740"/>
                    </a:ext>
                  </a:extLst>
                </a:gridCol>
              </a:tblGrid>
              <a:tr h="0">
                <a:tc>
                  <a:txBody>
                    <a:bodyPr/>
                    <a:lstStyle/>
                    <a:p>
                      <a:pPr algn="r" fontAlgn="ctr"/>
                      <a:r>
                        <a:rPr lang="en-IN" dirty="0" err="1">
                          <a:effectLst/>
                        </a:rPr>
                        <a:t>Vehicle_Class</a:t>
                      </a:r>
                      <a:endParaRPr lang="en-IN" dirty="0">
                        <a:effectLst/>
                      </a:endParaRPr>
                    </a:p>
                  </a:txBody>
                  <a:tcPr anchor="ctr">
                    <a:lnL>
                      <a:noFill/>
                    </a:lnL>
                    <a:lnR>
                      <a:noFill/>
                    </a:lnR>
                    <a:lnT>
                      <a:noFill/>
                    </a:lnT>
                    <a:lnB>
                      <a:noFill/>
                    </a:lnB>
                  </a:tcPr>
                </a:tc>
                <a:tc>
                  <a:txBody>
                    <a:bodyPr/>
                    <a:lstStyle/>
                    <a:p>
                      <a:pPr algn="r" fontAlgn="ctr"/>
                      <a:r>
                        <a:rPr lang="en-IN">
                          <a:effectLst/>
                        </a:rPr>
                        <a:t>5.074270</a:t>
                      </a:r>
                    </a:p>
                  </a:txBody>
                  <a:tcPr anchor="ctr">
                    <a:lnL>
                      <a:noFill/>
                    </a:lnL>
                    <a:lnR>
                      <a:noFill/>
                    </a:lnR>
                    <a:lnT>
                      <a:noFill/>
                    </a:lnT>
                    <a:lnB>
                      <a:noFill/>
                    </a:lnB>
                  </a:tcPr>
                </a:tc>
                <a:extLst>
                  <a:ext uri="{0D108BD9-81ED-4DB2-BD59-A6C34878D82A}">
                    <a16:rowId xmlns:a16="http://schemas.microsoft.com/office/drawing/2014/main" val="555460120"/>
                  </a:ext>
                </a:extLst>
              </a:tr>
              <a:tr h="0">
                <a:tc>
                  <a:txBody>
                    <a:bodyPr/>
                    <a:lstStyle/>
                    <a:p>
                      <a:pPr algn="r" fontAlgn="ctr"/>
                      <a:r>
                        <a:rPr lang="en-IN" dirty="0" err="1">
                          <a:effectLst/>
                        </a:rPr>
                        <a:t>Monthly_Premium_Auto</a:t>
                      </a:r>
                      <a:endParaRPr lang="en-IN" dirty="0">
                        <a:effectLst/>
                      </a:endParaRPr>
                    </a:p>
                  </a:txBody>
                  <a:tcPr anchor="ctr">
                    <a:lnL>
                      <a:noFill/>
                    </a:lnL>
                    <a:lnR>
                      <a:noFill/>
                    </a:lnR>
                    <a:lnT>
                      <a:noFill/>
                    </a:lnT>
                    <a:lnB>
                      <a:noFill/>
                    </a:lnB>
                    <a:solidFill>
                      <a:srgbClr val="F5F5F5"/>
                    </a:solidFill>
                  </a:tcPr>
                </a:tc>
                <a:tc>
                  <a:txBody>
                    <a:bodyPr/>
                    <a:lstStyle/>
                    <a:p>
                      <a:pPr algn="r" fontAlgn="ctr"/>
                      <a:r>
                        <a:rPr lang="en-IN">
                          <a:effectLst/>
                        </a:rPr>
                        <a:t>5.297231</a:t>
                      </a:r>
                    </a:p>
                  </a:txBody>
                  <a:tcPr anchor="ctr">
                    <a:lnL>
                      <a:noFill/>
                    </a:lnL>
                    <a:lnR>
                      <a:noFill/>
                    </a:lnR>
                    <a:lnT>
                      <a:noFill/>
                    </a:lnT>
                    <a:lnB>
                      <a:noFill/>
                    </a:lnB>
                    <a:solidFill>
                      <a:srgbClr val="F5F5F5"/>
                    </a:solidFill>
                  </a:tcPr>
                </a:tc>
                <a:extLst>
                  <a:ext uri="{0D108BD9-81ED-4DB2-BD59-A6C34878D82A}">
                    <a16:rowId xmlns:a16="http://schemas.microsoft.com/office/drawing/2014/main" val="1176311800"/>
                  </a:ext>
                </a:extLst>
              </a:tr>
              <a:tr h="0">
                <a:tc>
                  <a:txBody>
                    <a:bodyPr/>
                    <a:lstStyle/>
                    <a:p>
                      <a:pPr algn="r" fontAlgn="ctr"/>
                      <a:r>
                        <a:rPr lang="en-IN" dirty="0" err="1">
                          <a:effectLst/>
                        </a:rPr>
                        <a:t>Customer_Lifetime_Value</a:t>
                      </a:r>
                      <a:endParaRPr lang="en-IN" dirty="0">
                        <a:effectLst/>
                      </a:endParaRPr>
                    </a:p>
                  </a:txBody>
                  <a:tcPr anchor="ctr">
                    <a:lnL>
                      <a:noFill/>
                    </a:lnL>
                    <a:lnR>
                      <a:noFill/>
                    </a:lnR>
                    <a:lnT>
                      <a:noFill/>
                    </a:lnT>
                    <a:lnB>
                      <a:noFill/>
                    </a:lnB>
                  </a:tcPr>
                </a:tc>
                <a:tc>
                  <a:txBody>
                    <a:bodyPr/>
                    <a:lstStyle/>
                    <a:p>
                      <a:pPr algn="r" fontAlgn="ctr"/>
                      <a:r>
                        <a:rPr lang="en-IN" dirty="0">
                          <a:effectLst/>
                        </a:rPr>
                        <a:t>6.309151</a:t>
                      </a:r>
                    </a:p>
                  </a:txBody>
                  <a:tcPr anchor="ctr">
                    <a:lnL>
                      <a:noFill/>
                    </a:lnL>
                    <a:lnR>
                      <a:noFill/>
                    </a:lnR>
                    <a:lnT>
                      <a:noFill/>
                    </a:lnT>
                    <a:lnB>
                      <a:noFill/>
                    </a:lnB>
                  </a:tcPr>
                </a:tc>
                <a:extLst>
                  <a:ext uri="{0D108BD9-81ED-4DB2-BD59-A6C34878D82A}">
                    <a16:rowId xmlns:a16="http://schemas.microsoft.com/office/drawing/2014/main" val="3563113371"/>
                  </a:ext>
                </a:extLst>
              </a:tr>
              <a:tr h="0">
                <a:tc>
                  <a:txBody>
                    <a:bodyPr/>
                    <a:lstStyle/>
                    <a:p>
                      <a:pPr algn="r" fontAlgn="ctr"/>
                      <a:r>
                        <a:rPr lang="en-IN" dirty="0" err="1">
                          <a:effectLst/>
                        </a:rPr>
                        <a:t>CLV_Band</a:t>
                      </a:r>
                      <a:endParaRPr lang="en-IN" dirty="0">
                        <a:effectLst/>
                      </a:endParaRPr>
                    </a:p>
                  </a:txBody>
                  <a:tcPr anchor="ctr">
                    <a:lnL>
                      <a:noFill/>
                    </a:lnL>
                    <a:lnR>
                      <a:noFill/>
                    </a:lnR>
                    <a:lnT>
                      <a:noFill/>
                    </a:lnT>
                    <a:lnB>
                      <a:noFill/>
                    </a:lnB>
                    <a:solidFill>
                      <a:srgbClr val="F5F5F5"/>
                    </a:solidFill>
                  </a:tcPr>
                </a:tc>
                <a:tc>
                  <a:txBody>
                    <a:bodyPr/>
                    <a:lstStyle/>
                    <a:p>
                      <a:pPr algn="r" fontAlgn="ctr"/>
                      <a:r>
                        <a:rPr lang="en-IN" dirty="0">
                          <a:effectLst/>
                        </a:rPr>
                        <a:t>6.556110</a:t>
                      </a:r>
                    </a:p>
                  </a:txBody>
                  <a:tcPr anchor="ctr">
                    <a:lnL>
                      <a:noFill/>
                    </a:lnL>
                    <a:lnR>
                      <a:noFill/>
                    </a:lnR>
                    <a:lnT>
                      <a:noFill/>
                    </a:lnT>
                    <a:lnB>
                      <a:noFill/>
                    </a:lnB>
                    <a:solidFill>
                      <a:srgbClr val="F5F5F5"/>
                    </a:solidFill>
                  </a:tcPr>
                </a:tc>
                <a:extLst>
                  <a:ext uri="{0D108BD9-81ED-4DB2-BD59-A6C34878D82A}">
                    <a16:rowId xmlns:a16="http://schemas.microsoft.com/office/drawing/2014/main" val="3400826985"/>
                  </a:ext>
                </a:extLst>
              </a:tr>
              <a:tr h="0">
                <a:tc>
                  <a:txBody>
                    <a:bodyPr/>
                    <a:lstStyle/>
                    <a:p>
                      <a:pPr algn="r" fontAlgn="ctr"/>
                      <a:r>
                        <a:rPr lang="en-IN">
                          <a:effectLst/>
                        </a:rPr>
                        <a:t>Policy_Type</a:t>
                      </a:r>
                    </a:p>
                  </a:txBody>
                  <a:tcPr anchor="ctr">
                    <a:lnL>
                      <a:noFill/>
                    </a:lnL>
                    <a:lnR>
                      <a:noFill/>
                    </a:lnR>
                    <a:lnT>
                      <a:noFill/>
                    </a:lnT>
                    <a:lnB>
                      <a:noFill/>
                    </a:lnB>
                  </a:tcPr>
                </a:tc>
                <a:tc>
                  <a:txBody>
                    <a:bodyPr/>
                    <a:lstStyle/>
                    <a:p>
                      <a:pPr algn="r" fontAlgn="ctr"/>
                      <a:r>
                        <a:rPr lang="en-IN" dirty="0">
                          <a:effectLst/>
                        </a:rPr>
                        <a:t>7.105100</a:t>
                      </a:r>
                    </a:p>
                  </a:txBody>
                  <a:tcPr anchor="ctr">
                    <a:lnL>
                      <a:noFill/>
                    </a:lnL>
                    <a:lnR>
                      <a:noFill/>
                    </a:lnR>
                    <a:lnT>
                      <a:noFill/>
                    </a:lnT>
                    <a:lnB>
                      <a:noFill/>
                    </a:lnB>
                  </a:tcPr>
                </a:tc>
                <a:extLst>
                  <a:ext uri="{0D108BD9-81ED-4DB2-BD59-A6C34878D82A}">
                    <a16:rowId xmlns:a16="http://schemas.microsoft.com/office/drawing/2014/main" val="1320596585"/>
                  </a:ext>
                </a:extLst>
              </a:tr>
              <a:tr h="0">
                <a:tc>
                  <a:txBody>
                    <a:bodyPr/>
                    <a:lstStyle/>
                    <a:p>
                      <a:pPr algn="r" fontAlgn="ctr"/>
                      <a:r>
                        <a:rPr lang="en-IN" dirty="0">
                          <a:effectLst/>
                        </a:rPr>
                        <a:t>Policy</a:t>
                      </a:r>
                    </a:p>
                  </a:txBody>
                  <a:tcPr anchor="ctr">
                    <a:lnL>
                      <a:noFill/>
                    </a:lnL>
                    <a:lnR>
                      <a:noFill/>
                    </a:lnR>
                    <a:lnT>
                      <a:noFill/>
                    </a:lnT>
                    <a:lnB>
                      <a:noFill/>
                    </a:lnB>
                    <a:solidFill>
                      <a:srgbClr val="F5F5F5"/>
                    </a:solidFill>
                  </a:tcPr>
                </a:tc>
                <a:tc>
                  <a:txBody>
                    <a:bodyPr/>
                    <a:lstStyle/>
                    <a:p>
                      <a:pPr algn="r" fontAlgn="ctr"/>
                      <a:r>
                        <a:rPr lang="en-IN" dirty="0">
                          <a:effectLst/>
                        </a:rPr>
                        <a:t>9.356116</a:t>
                      </a:r>
                    </a:p>
                  </a:txBody>
                  <a:tcPr anchor="ctr">
                    <a:lnL>
                      <a:noFill/>
                    </a:lnL>
                    <a:lnR>
                      <a:noFill/>
                    </a:lnR>
                    <a:lnT>
                      <a:noFill/>
                    </a:lnT>
                    <a:lnB>
                      <a:noFill/>
                    </a:lnB>
                    <a:solidFill>
                      <a:srgbClr val="F5F5F5"/>
                    </a:solidFill>
                  </a:tcPr>
                </a:tc>
                <a:extLst>
                  <a:ext uri="{0D108BD9-81ED-4DB2-BD59-A6C34878D82A}">
                    <a16:rowId xmlns:a16="http://schemas.microsoft.com/office/drawing/2014/main" val="2127214125"/>
                  </a:ext>
                </a:extLst>
              </a:tr>
            </a:tbl>
          </a:graphicData>
        </a:graphic>
      </p:graphicFrame>
      <p:sp>
        <p:nvSpPr>
          <p:cNvPr id="6" name="TextBox 5">
            <a:extLst>
              <a:ext uri="{FF2B5EF4-FFF2-40B4-BE49-F238E27FC236}">
                <a16:creationId xmlns:a16="http://schemas.microsoft.com/office/drawing/2014/main" id="{9B934995-0215-45EE-9E40-545A0A2E3F97}"/>
              </a:ext>
            </a:extLst>
          </p:cNvPr>
          <p:cNvSpPr txBox="1"/>
          <p:nvPr/>
        </p:nvSpPr>
        <p:spPr>
          <a:xfrm>
            <a:off x="914400" y="4953000"/>
            <a:ext cx="7010400" cy="1200329"/>
          </a:xfrm>
          <a:prstGeom prst="rect">
            <a:avLst/>
          </a:prstGeom>
          <a:noFill/>
        </p:spPr>
        <p:txBody>
          <a:bodyPr wrap="square" rtlCol="0">
            <a:spAutoFit/>
          </a:bodyPr>
          <a:lstStyle/>
          <a:p>
            <a:pPr marL="285750" indent="-285750">
              <a:buFont typeface="Arial" panose="020B0604020202020204" pitchFamily="34" charset="0"/>
              <a:buChar char="•"/>
            </a:pPr>
            <a:r>
              <a:rPr lang="en-US" altLang="en-US" dirty="0">
                <a:solidFill>
                  <a:srgbClr val="000000"/>
                </a:solidFill>
              </a:rPr>
              <a:t>Monthly Premium Auto, Vehicle Class, CLV, </a:t>
            </a:r>
            <a:r>
              <a:rPr lang="en-US" altLang="en-US" dirty="0" err="1">
                <a:solidFill>
                  <a:srgbClr val="000000"/>
                </a:solidFill>
              </a:rPr>
              <a:t>CLV_Band</a:t>
            </a:r>
            <a:r>
              <a:rPr lang="en-US" altLang="en-US" dirty="0">
                <a:solidFill>
                  <a:srgbClr val="000000"/>
                </a:solidFill>
              </a:rPr>
              <a:t>, Policy Type and Policy have VIF values greater than 5. But I are not dropping them as of now, since they hold significant p – value.</a:t>
            </a:r>
            <a:endParaRPr lang="en-US" altLang="en-US" b="1" dirty="0">
              <a:solidFill>
                <a:srgbClr val="000000"/>
              </a:solidFill>
              <a:latin typeface="inherit"/>
            </a:endParaRPr>
          </a:p>
          <a:p>
            <a:endParaRPr lang="en-IN" dirty="0"/>
          </a:p>
        </p:txBody>
      </p:sp>
      <p:sp>
        <p:nvSpPr>
          <p:cNvPr id="3" name="TextBox 2"/>
          <p:cNvSpPr txBox="1"/>
          <p:nvPr/>
        </p:nvSpPr>
        <p:spPr>
          <a:xfrm>
            <a:off x="2971800" y="1981200"/>
            <a:ext cx="1600200" cy="400110"/>
          </a:xfrm>
          <a:prstGeom prst="rect">
            <a:avLst/>
          </a:prstGeom>
          <a:noFill/>
        </p:spPr>
        <p:txBody>
          <a:bodyPr wrap="square" rtlCol="0">
            <a:spAutoFit/>
          </a:bodyPr>
          <a:lstStyle/>
          <a:p>
            <a:r>
              <a:rPr lang="en-IN" sz="2000" u="sng" dirty="0"/>
              <a:t>FEATURES</a:t>
            </a:r>
          </a:p>
        </p:txBody>
      </p:sp>
      <p:sp>
        <p:nvSpPr>
          <p:cNvPr id="5" name="TextBox 4"/>
          <p:cNvSpPr txBox="1"/>
          <p:nvPr/>
        </p:nvSpPr>
        <p:spPr>
          <a:xfrm>
            <a:off x="5867400" y="1974761"/>
            <a:ext cx="1447800" cy="400110"/>
          </a:xfrm>
          <a:prstGeom prst="rect">
            <a:avLst/>
          </a:prstGeom>
          <a:noFill/>
        </p:spPr>
        <p:txBody>
          <a:bodyPr wrap="square" rtlCol="0">
            <a:spAutoFit/>
          </a:bodyPr>
          <a:lstStyle/>
          <a:p>
            <a:r>
              <a:rPr lang="en-IN" sz="2000" u="sng" dirty="0"/>
              <a:t>VIF VALUE</a:t>
            </a:r>
          </a:p>
        </p:txBody>
      </p:sp>
    </p:spTree>
    <p:extLst>
      <p:ext uri="{BB962C8B-B14F-4D97-AF65-F5344CB8AC3E}">
        <p14:creationId xmlns:p14="http://schemas.microsoft.com/office/powerpoint/2010/main" val="2280034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77F9-0AA8-4C3F-8861-9A6E08E132B2}"/>
              </a:ext>
            </a:extLst>
          </p:cNvPr>
          <p:cNvSpPr>
            <a:spLocks noGrp="1"/>
          </p:cNvSpPr>
          <p:nvPr>
            <p:ph type="title"/>
          </p:nvPr>
        </p:nvSpPr>
        <p:spPr>
          <a:xfrm>
            <a:off x="533400" y="152400"/>
            <a:ext cx="7886700" cy="1325563"/>
          </a:xfrm>
        </p:spPr>
        <p:txBody>
          <a:bodyPr/>
          <a:lstStyle/>
          <a:p>
            <a:r>
              <a:rPr lang="en-IN" dirty="0"/>
              <a:t>Evaluation metrics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25563"/>
            <a:ext cx="8763000" cy="4694237"/>
          </a:xfrm>
          <a:prstGeom prst="rect">
            <a:avLst/>
          </a:prstGeom>
        </p:spPr>
      </p:pic>
    </p:spTree>
    <p:extLst>
      <p:ext uri="{BB962C8B-B14F-4D97-AF65-F5344CB8AC3E}">
        <p14:creationId xmlns:p14="http://schemas.microsoft.com/office/powerpoint/2010/main" val="877794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143000"/>
            <a:ext cx="8686800" cy="6494085"/>
          </a:xfrm>
          <a:prstGeom prst="rect">
            <a:avLst/>
          </a:prstGeom>
        </p:spPr>
        <p:txBody>
          <a:bodyPr wrap="square">
            <a:spAutoFit/>
          </a:bodyPr>
          <a:lstStyle/>
          <a:p>
            <a:pPr marL="342900" lvl="0" indent="-342900">
              <a:spcAft>
                <a:spcPts val="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All the regression models Ire built, and their </a:t>
            </a:r>
            <a:r>
              <a:rPr lang="en-IN" sz="2000" dirty="0"/>
              <a:t>Training Adjusted R-Squared, Test Adjusted R-Squared values, RMSE, MAE, Cross Validated R2-Score, Bias errors and Variance </a:t>
            </a:r>
            <a:r>
              <a:rPr lang="en-IN" sz="2000" dirty="0">
                <a:latin typeface="Calibri" panose="020F0502020204030204" pitchFamily="34" charset="0"/>
                <a:ea typeface="Calibri" panose="020F0502020204030204" pitchFamily="34" charset="0"/>
                <a:cs typeface="Times New Roman" panose="02020603050405020304" pitchFamily="18" charset="0"/>
              </a:rPr>
              <a:t>errors are calculated and displayed in the data frame format as shown above.</a:t>
            </a:r>
          </a:p>
          <a:p>
            <a:pPr lvl="0">
              <a:spcAft>
                <a:spcPts val="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I have also tried polynomial linear regression model with varying degrees. There is no significant change in the R2-score. </a:t>
            </a:r>
          </a:p>
          <a:p>
            <a:pPr marL="342900" lvl="0" indent="-342900">
              <a:spcAft>
                <a:spcPts val="0"/>
              </a:spcAft>
              <a:buFont typeface="Symbol" panose="05050102010706020507" pitchFamily="18" charset="2"/>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2000" dirty="0">
                <a:latin typeface="Calibri" panose="020F0502020204030204" pitchFamily="34" charset="0"/>
                <a:ea typeface="Calibri" panose="020F0502020204030204" pitchFamily="34" charset="0"/>
                <a:cs typeface="Times New Roman" panose="02020603050405020304" pitchFamily="18" charset="0"/>
              </a:rPr>
              <a:t>The stacked model was built based on the five models (Tuned Decision Tree, Gradient Boost Model, Tuned Random Forest Model, Adaboosted Random Forest Model and Default Random Forest) which gave the best adjusted R2-Score as Ill as low bias errors and variance errors.</a:t>
            </a:r>
          </a:p>
          <a:p>
            <a:pPr lvl="0">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800"/>
              </a:spcAft>
              <a:buFont typeface="Symbol" panose="05050102010706020507" pitchFamily="18" charset="2"/>
              <a:buChar char=""/>
            </a:pPr>
            <a:r>
              <a:rPr lang="en-IN" sz="2000" dirty="0"/>
              <a:t>Upon comparing all the values from the data frame, I can conclude that Tuned Decision Tree Model is the best model in this case since it provides high test adjusted r-squared score and very less MAE value along with very low difference </a:t>
            </a:r>
            <a:r>
              <a:rPr lang="en-IN" sz="2000" dirty="0" err="1"/>
              <a:t>betIen</a:t>
            </a:r>
            <a:r>
              <a:rPr lang="en-IN" sz="2000" dirty="0"/>
              <a:t> training metric and test metric.</a:t>
            </a:r>
          </a:p>
          <a:p>
            <a:pPr lvl="0">
              <a:spcAft>
                <a:spcPts val="800"/>
              </a:spcAft>
            </a:pPr>
            <a:br>
              <a:rPr lang="en-IN" sz="2000" dirty="0">
                <a:latin typeface="Calibri" panose="020F0502020204030204" pitchFamily="34" charset="0"/>
                <a:ea typeface="Calibri" panose="020F0502020204030204" pitchFamily="34" charset="0"/>
                <a:cs typeface="Times New Roman" panose="02020603050405020304" pitchFamily="18" charset="0"/>
              </a:rPr>
            </a:b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Rectangle 5"/>
          <p:cNvSpPr/>
          <p:nvPr/>
        </p:nvSpPr>
        <p:spPr>
          <a:xfrm>
            <a:off x="762000" y="304800"/>
            <a:ext cx="4419600" cy="707886"/>
          </a:xfrm>
          <a:prstGeom prst="rect">
            <a:avLst/>
          </a:prstGeom>
        </p:spPr>
        <p:txBody>
          <a:bodyPr wrap="square">
            <a:spAutoFit/>
          </a:bodyPr>
          <a:lstStyle/>
          <a:p>
            <a:r>
              <a:rPr lang="en-IN" sz="4000" dirty="0">
                <a:latin typeface="+mj-lt"/>
              </a:rPr>
              <a:t>Evaluation metrics</a:t>
            </a:r>
          </a:p>
        </p:txBody>
      </p:sp>
    </p:spTree>
    <p:extLst>
      <p:ext uri="{BB962C8B-B14F-4D97-AF65-F5344CB8AC3E}">
        <p14:creationId xmlns:p14="http://schemas.microsoft.com/office/powerpoint/2010/main" val="1441708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7886700" cy="2852737"/>
          </a:xfrm>
        </p:spPr>
        <p:txBody>
          <a:bodyPr>
            <a:normAutofit fontScale="90000"/>
          </a:bodyPr>
          <a:lstStyle/>
          <a:p>
            <a:pPr lvl="0"/>
            <a:br>
              <a:rPr lang="en-IN" sz="4400" b="1" dirty="0"/>
            </a:br>
            <a:r>
              <a:rPr lang="en-IN" sz="4900" dirty="0"/>
              <a:t>Conclusion</a:t>
            </a:r>
            <a:br>
              <a:rPr lang="en-IN" sz="4900" dirty="0"/>
            </a:br>
            <a:br>
              <a:rPr lang="en-IN" sz="4400" b="1" dirty="0"/>
            </a:br>
            <a:r>
              <a:rPr lang="en-US" sz="2400" dirty="0">
                <a:latin typeface="+mn-lt"/>
              </a:rPr>
              <a:t>In order to predict the Customer Lifetime Value of the given client (auto-insurance company), I can choose Tuned Decision Tree Model since it predicts the CLV better than the other Regression models upon comparing all the required metrics</a:t>
            </a:r>
            <a:br>
              <a:rPr lang="en-IN" sz="2400" dirty="0">
                <a:latin typeface="+mn-lt"/>
              </a:rPr>
            </a:br>
            <a:endParaRPr lang="en-IN" sz="2400" dirty="0">
              <a:latin typeface="+mn-lt"/>
            </a:endParaRPr>
          </a:p>
        </p:txBody>
      </p:sp>
    </p:spTree>
    <p:extLst>
      <p:ext uri="{BB962C8B-B14F-4D97-AF65-F5344CB8AC3E}">
        <p14:creationId xmlns:p14="http://schemas.microsoft.com/office/powerpoint/2010/main" val="279229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D961-F042-471C-AC70-1ADEE2FAA0F9}"/>
              </a:ext>
            </a:extLst>
          </p:cNvPr>
          <p:cNvSpPr>
            <a:spLocks noGrp="1"/>
          </p:cNvSpPr>
          <p:nvPr>
            <p:ph type="title"/>
          </p:nvPr>
        </p:nvSpPr>
        <p:spPr/>
        <p:txBody>
          <a:bodyPr/>
          <a:lstStyle/>
          <a:p>
            <a:r>
              <a:rPr lang="en-IN" dirty="0"/>
              <a:t>What is CLV?</a:t>
            </a:r>
          </a:p>
        </p:txBody>
      </p:sp>
      <p:sp>
        <p:nvSpPr>
          <p:cNvPr id="3" name="Content Placeholder 2">
            <a:extLst>
              <a:ext uri="{FF2B5EF4-FFF2-40B4-BE49-F238E27FC236}">
                <a16:creationId xmlns:a16="http://schemas.microsoft.com/office/drawing/2014/main" id="{C1A155F4-D63B-400F-BB26-098C10890E85}"/>
              </a:ext>
            </a:extLst>
          </p:cNvPr>
          <p:cNvSpPr>
            <a:spLocks noGrp="1"/>
          </p:cNvSpPr>
          <p:nvPr>
            <p:ph idx="1"/>
          </p:nvPr>
        </p:nvSpPr>
        <p:spPr>
          <a:xfrm>
            <a:off x="457200" y="3581400"/>
            <a:ext cx="8229600" cy="2697163"/>
          </a:xfrm>
        </p:spPr>
        <p:txBody>
          <a:bodyPr>
            <a:normAutofit fontScale="92500" lnSpcReduction="10000"/>
          </a:bodyPr>
          <a:lstStyle/>
          <a:p>
            <a:r>
              <a:rPr lang="en-IN" dirty="0"/>
              <a:t>Customer lifetime value (CLV) can be defined as the net present value of cash flow (past and future) attributed to a customer or household for a designated time period.</a:t>
            </a:r>
          </a:p>
          <a:p>
            <a:r>
              <a:rPr lang="en-IN" dirty="0"/>
              <a:t>In simple words, CLV is the difference </a:t>
            </a:r>
            <a:r>
              <a:rPr lang="en-IN" dirty="0" err="1"/>
              <a:t>betIen</a:t>
            </a:r>
            <a:r>
              <a:rPr lang="en-IN" dirty="0"/>
              <a:t> the total premium revenue received and total expenses over the course of the relationship. In many cases, this may be greater than 20 years.</a:t>
            </a:r>
          </a:p>
        </p:txBody>
      </p:sp>
      <p:pic>
        <p:nvPicPr>
          <p:cNvPr id="4" name="Picture 3">
            <a:extLst>
              <a:ext uri="{FF2B5EF4-FFF2-40B4-BE49-F238E27FC236}">
                <a16:creationId xmlns:a16="http://schemas.microsoft.com/office/drawing/2014/main" id="{E6E55C1A-131B-4CE1-9592-D86F7B41AB69}"/>
              </a:ext>
            </a:extLst>
          </p:cNvPr>
          <p:cNvPicPr>
            <a:picLocks noChangeAspect="1"/>
          </p:cNvPicPr>
          <p:nvPr/>
        </p:nvPicPr>
        <p:blipFill>
          <a:blip r:embed="rId2"/>
          <a:stretch>
            <a:fillRect/>
          </a:stretch>
        </p:blipFill>
        <p:spPr>
          <a:xfrm>
            <a:off x="1371600" y="1295400"/>
            <a:ext cx="6553200" cy="2139820"/>
          </a:xfrm>
          <a:prstGeom prst="rect">
            <a:avLst/>
          </a:prstGeom>
        </p:spPr>
      </p:pic>
    </p:spTree>
    <p:extLst>
      <p:ext uri="{BB962C8B-B14F-4D97-AF65-F5344CB8AC3E}">
        <p14:creationId xmlns:p14="http://schemas.microsoft.com/office/powerpoint/2010/main" val="1969970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2438400" y="1828800"/>
            <a:ext cx="5720938" cy="31241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6600" dirty="0">
                <a:solidFill>
                  <a:schemeClr val="tx1"/>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AD97-29DA-4BF0-B70A-5EE382BDC32A}"/>
              </a:ext>
            </a:extLst>
          </p:cNvPr>
          <p:cNvSpPr>
            <a:spLocks noGrp="1"/>
          </p:cNvSpPr>
          <p:nvPr>
            <p:ph type="title"/>
          </p:nvPr>
        </p:nvSpPr>
        <p:spPr>
          <a:xfrm>
            <a:off x="457200" y="261938"/>
            <a:ext cx="8229600" cy="881062"/>
          </a:xfrm>
        </p:spPr>
        <p:txBody>
          <a:bodyPr/>
          <a:lstStyle/>
          <a:p>
            <a:r>
              <a:rPr lang="en-IN" dirty="0"/>
              <a:t>Why CLV is an important metric?</a:t>
            </a:r>
          </a:p>
        </p:txBody>
      </p:sp>
      <p:pic>
        <p:nvPicPr>
          <p:cNvPr id="2050" name="Picture 2" descr="Image result for clv">
            <a:extLst>
              <a:ext uri="{FF2B5EF4-FFF2-40B4-BE49-F238E27FC236}">
                <a16:creationId xmlns:a16="http://schemas.microsoft.com/office/drawing/2014/main" id="{B1AD5504-B508-49DA-9816-3A4136FFE55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364"/>
          <a:stretch/>
        </p:blipFill>
        <p:spPr bwMode="auto">
          <a:xfrm>
            <a:off x="1066800" y="1132840"/>
            <a:ext cx="7228728" cy="534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43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595129" y="229942"/>
            <a:ext cx="8537369" cy="707886"/>
          </a:xfrm>
          <a:prstGeom prst="rect">
            <a:avLst/>
          </a:prstGeom>
          <a:noFill/>
        </p:spPr>
        <p:txBody>
          <a:bodyPr wrap="square" rtlCol="0">
            <a:spAutoFit/>
          </a:bodyPr>
          <a:lstStyle/>
          <a:p>
            <a:r>
              <a:rPr lang="en-US" sz="4000" dirty="0">
                <a:ea typeface="굴림" panose="020B0600000101010101" pitchFamily="34" charset="-127"/>
              </a:rPr>
              <a:t>Problem Statement:</a:t>
            </a:r>
            <a:endParaRPr lang="en-US" sz="4000" b="1" dirty="0"/>
          </a:p>
        </p:txBody>
      </p:sp>
      <p:pic>
        <p:nvPicPr>
          <p:cNvPr id="2" name="Picture 1">
            <a:extLst>
              <a:ext uri="{FF2B5EF4-FFF2-40B4-BE49-F238E27FC236}">
                <a16:creationId xmlns:a16="http://schemas.microsoft.com/office/drawing/2014/main" id="{58FA6DE2-45DF-43B8-9B8B-E19609339A6C}"/>
              </a:ext>
            </a:extLst>
          </p:cNvPr>
          <p:cNvPicPr>
            <a:picLocks noChangeAspect="1"/>
          </p:cNvPicPr>
          <p:nvPr/>
        </p:nvPicPr>
        <p:blipFill rotWithShape="1">
          <a:blip r:embed="rId2"/>
          <a:srcRect l="41137" t="7280" r="9997" b="9923"/>
          <a:stretch/>
        </p:blipFill>
        <p:spPr>
          <a:xfrm>
            <a:off x="658258" y="1666301"/>
            <a:ext cx="3583183" cy="3743900"/>
          </a:xfrm>
          <a:prstGeom prst="rect">
            <a:avLst/>
          </a:prstGeom>
        </p:spPr>
      </p:pic>
      <p:sp>
        <p:nvSpPr>
          <p:cNvPr id="3" name="TextBox 2">
            <a:extLst>
              <a:ext uri="{FF2B5EF4-FFF2-40B4-BE49-F238E27FC236}">
                <a16:creationId xmlns:a16="http://schemas.microsoft.com/office/drawing/2014/main" id="{F66CD74F-A062-480E-8AC7-A25EE47ABC22}"/>
              </a:ext>
            </a:extLst>
          </p:cNvPr>
          <p:cNvSpPr txBox="1"/>
          <p:nvPr/>
        </p:nvSpPr>
        <p:spPr>
          <a:xfrm>
            <a:off x="4343653" y="897315"/>
            <a:ext cx="4469535" cy="6494085"/>
          </a:xfrm>
          <a:prstGeom prst="rect">
            <a:avLst/>
          </a:prstGeom>
          <a:noFill/>
        </p:spPr>
        <p:txBody>
          <a:bodyPr wrap="square" rtlCol="0">
            <a:spAutoFit/>
          </a:bodyPr>
          <a:lstStyle/>
          <a:p>
            <a:pPr marL="285750" indent="-285750">
              <a:buFont typeface="Arial" panose="020B0604020202020204" pitchFamily="34" charset="0"/>
              <a:buChar char="•"/>
            </a:pPr>
            <a:r>
              <a:rPr lang="en-IN" sz="2400" dirty="0"/>
              <a:t>Business wants to identify the customers  who will give the highest revenue for them by having a long term relationship with the company.</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dirty="0"/>
              <a:t>Business has provided one year data with multiple factors which provides information of the customers and the target feature as customer’s life time value (CLV) which in turns helps to calculate the overall revenue that a company generates through customers.</a:t>
            </a:r>
          </a:p>
          <a:p>
            <a:pPr marL="285750" indent="-285750">
              <a:buFont typeface="Arial" panose="020B0604020202020204" pitchFamily="34" charset="0"/>
              <a:buChar char="•"/>
            </a:pPr>
            <a:endParaRPr lang="en-IN" sz="2400" b="1" dirty="0"/>
          </a:p>
          <a:p>
            <a:endParaRPr lang="en-US" sz="3200"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293A-83CF-450C-ABBB-CC1E13AA15F7}"/>
              </a:ext>
            </a:extLst>
          </p:cNvPr>
          <p:cNvSpPr>
            <a:spLocks noGrp="1"/>
          </p:cNvSpPr>
          <p:nvPr>
            <p:ph type="title"/>
          </p:nvPr>
        </p:nvSpPr>
        <p:spPr/>
        <p:txBody>
          <a:bodyPr/>
          <a:lstStyle/>
          <a:p>
            <a:r>
              <a:rPr lang="en-IN" dirty="0"/>
              <a:t>Information about dataset</a:t>
            </a:r>
          </a:p>
        </p:txBody>
      </p:sp>
      <p:sp>
        <p:nvSpPr>
          <p:cNvPr id="3" name="Content Placeholder 2">
            <a:extLst>
              <a:ext uri="{FF2B5EF4-FFF2-40B4-BE49-F238E27FC236}">
                <a16:creationId xmlns:a16="http://schemas.microsoft.com/office/drawing/2014/main" id="{C1BE1B91-F92E-4919-A6B6-031B2EA437C6}"/>
              </a:ext>
            </a:extLst>
          </p:cNvPr>
          <p:cNvSpPr>
            <a:spLocks noGrp="1"/>
          </p:cNvSpPr>
          <p:nvPr>
            <p:ph idx="1"/>
          </p:nvPr>
        </p:nvSpPr>
        <p:spPr/>
        <p:txBody>
          <a:bodyPr/>
          <a:lstStyle/>
          <a:p>
            <a:r>
              <a:rPr lang="en-IN" dirty="0"/>
              <a:t>This dataset is an IIT Kharaghpur hackathon dataset</a:t>
            </a:r>
          </a:p>
          <a:p>
            <a:r>
              <a:rPr lang="en-IN" dirty="0"/>
              <a:t>This Dataset contains </a:t>
            </a:r>
            <a:r>
              <a:rPr lang="en-IN" sz="4000" dirty="0"/>
              <a:t>9314 rows </a:t>
            </a:r>
            <a:r>
              <a:rPr lang="en-IN" dirty="0"/>
              <a:t>and</a:t>
            </a:r>
            <a:r>
              <a:rPr lang="en-IN" sz="4000" b="1" dirty="0"/>
              <a:t> </a:t>
            </a:r>
            <a:r>
              <a:rPr lang="en-IN" sz="4000" dirty="0"/>
              <a:t>24 features.</a:t>
            </a:r>
          </a:p>
          <a:p>
            <a:r>
              <a:rPr lang="en-IN" dirty="0"/>
              <a:t>Out of the 24 features ,there are 8 continuous variables and 16 categorical features.</a:t>
            </a:r>
          </a:p>
        </p:txBody>
      </p:sp>
      <p:pic>
        <p:nvPicPr>
          <p:cNvPr id="3074" name="Picture 2" descr="Image result for iit kharagpur logo">
            <a:extLst>
              <a:ext uri="{FF2B5EF4-FFF2-40B4-BE49-F238E27FC236}">
                <a16:creationId xmlns:a16="http://schemas.microsoft.com/office/drawing/2014/main" id="{311A3906-2473-48B5-8135-3DD7FE857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267200"/>
            <a:ext cx="1565170" cy="174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22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3ADD-53BA-413E-910F-634FEAB6B1DD}"/>
              </a:ext>
            </a:extLst>
          </p:cNvPr>
          <p:cNvSpPr>
            <a:spLocks noGrp="1"/>
          </p:cNvSpPr>
          <p:nvPr>
            <p:ph type="title"/>
          </p:nvPr>
        </p:nvSpPr>
        <p:spPr>
          <a:xfrm>
            <a:off x="762000" y="381000"/>
            <a:ext cx="7886700" cy="1325563"/>
          </a:xfrm>
        </p:spPr>
        <p:txBody>
          <a:bodyPr/>
          <a:lstStyle/>
          <a:p>
            <a:r>
              <a:rPr lang="en-IN" dirty="0"/>
              <a:t>Data Dictionary</a:t>
            </a:r>
          </a:p>
        </p:txBody>
      </p:sp>
      <p:graphicFrame>
        <p:nvGraphicFramePr>
          <p:cNvPr id="8" name="Table 8">
            <a:extLst>
              <a:ext uri="{FF2B5EF4-FFF2-40B4-BE49-F238E27FC236}">
                <a16:creationId xmlns:a16="http://schemas.microsoft.com/office/drawing/2014/main" id="{33D6B3C8-14C7-4D2F-8416-F6B1577CBFA0}"/>
              </a:ext>
            </a:extLst>
          </p:cNvPr>
          <p:cNvGraphicFramePr>
            <a:graphicFrameLocks noGrp="1"/>
          </p:cNvGraphicFramePr>
          <p:nvPr>
            <p:ph idx="1"/>
            <p:extLst>
              <p:ext uri="{D42A27DB-BD31-4B8C-83A1-F6EECF244321}">
                <p14:modId xmlns:p14="http://schemas.microsoft.com/office/powerpoint/2010/main" val="3794364445"/>
              </p:ext>
            </p:extLst>
          </p:nvPr>
        </p:nvGraphicFramePr>
        <p:xfrm>
          <a:off x="838200" y="1295400"/>
          <a:ext cx="7924800" cy="5334002"/>
        </p:xfrm>
        <a:graphic>
          <a:graphicData uri="http://schemas.openxmlformats.org/drawingml/2006/table">
            <a:tbl>
              <a:tblPr firstRow="1" bandRow="1">
                <a:tableStyleId>{00A15C55-8517-42AA-B614-E9B94910E393}</a:tableStyleId>
              </a:tblPr>
              <a:tblGrid>
                <a:gridCol w="1981200">
                  <a:extLst>
                    <a:ext uri="{9D8B030D-6E8A-4147-A177-3AD203B41FA5}">
                      <a16:colId xmlns:a16="http://schemas.microsoft.com/office/drawing/2014/main" val="3888877204"/>
                    </a:ext>
                  </a:extLst>
                </a:gridCol>
                <a:gridCol w="3845859">
                  <a:extLst>
                    <a:ext uri="{9D8B030D-6E8A-4147-A177-3AD203B41FA5}">
                      <a16:colId xmlns:a16="http://schemas.microsoft.com/office/drawing/2014/main" val="459083566"/>
                    </a:ext>
                  </a:extLst>
                </a:gridCol>
                <a:gridCol w="2097741">
                  <a:extLst>
                    <a:ext uri="{9D8B030D-6E8A-4147-A177-3AD203B41FA5}">
                      <a16:colId xmlns:a16="http://schemas.microsoft.com/office/drawing/2014/main" val="4004973209"/>
                    </a:ext>
                  </a:extLst>
                </a:gridCol>
              </a:tblGrid>
              <a:tr h="426651">
                <a:tc>
                  <a:txBody>
                    <a:bodyPr/>
                    <a:lstStyle/>
                    <a:p>
                      <a:r>
                        <a:rPr lang="en-IN" dirty="0"/>
                        <a:t>Feature</a:t>
                      </a:r>
                    </a:p>
                  </a:txBody>
                  <a:tcPr/>
                </a:tc>
                <a:tc>
                  <a:txBody>
                    <a:bodyPr/>
                    <a:lstStyle/>
                    <a:p>
                      <a:r>
                        <a:rPr lang="en-IN"/>
                        <a:t>Explanation</a:t>
                      </a:r>
                      <a:endParaRPr lang="en-IN" dirty="0"/>
                    </a:p>
                  </a:txBody>
                  <a:tcPr/>
                </a:tc>
                <a:tc>
                  <a:txBody>
                    <a:bodyPr/>
                    <a:lstStyle/>
                    <a:p>
                      <a:r>
                        <a:rPr lang="en-IN" dirty="0"/>
                        <a:t>Data types</a:t>
                      </a:r>
                    </a:p>
                  </a:txBody>
                  <a:tcPr/>
                </a:tc>
                <a:extLst>
                  <a:ext uri="{0D108BD9-81ED-4DB2-BD59-A6C34878D82A}">
                    <a16:rowId xmlns:a16="http://schemas.microsoft.com/office/drawing/2014/main" val="3820351959"/>
                  </a:ext>
                </a:extLst>
              </a:tr>
              <a:tr h="426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Customer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Unique customer ID </a:t>
                      </a:r>
                    </a:p>
                  </a:txBody>
                  <a:tcPr/>
                </a:tc>
                <a:tc>
                  <a:txBody>
                    <a:bodyPr/>
                    <a:lstStyle/>
                    <a:p>
                      <a:r>
                        <a:rPr lang="en-IN"/>
                        <a:t>Object</a:t>
                      </a:r>
                      <a:endParaRPr lang="en-IN" dirty="0"/>
                    </a:p>
                  </a:txBody>
                  <a:tcPr/>
                </a:tc>
                <a:extLst>
                  <a:ext uri="{0D108BD9-81ED-4DB2-BD59-A6C34878D82A}">
                    <a16:rowId xmlns:a16="http://schemas.microsoft.com/office/drawing/2014/main" val="4000412996"/>
                  </a:ext>
                </a:extLst>
              </a:tr>
              <a:tr h="644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US province to where the customer belongs to </a:t>
                      </a:r>
                      <a:endParaRPr lang="en-US" dirty="0"/>
                    </a:p>
                  </a:txBody>
                  <a:tcPr/>
                </a:tc>
                <a:tc>
                  <a:txBody>
                    <a:bodyPr/>
                    <a:lstStyle/>
                    <a:p>
                      <a:r>
                        <a:rPr lang="en-IN"/>
                        <a:t>Categorical</a:t>
                      </a:r>
                      <a:endParaRPr lang="en-IN" dirty="0"/>
                    </a:p>
                  </a:txBody>
                  <a:tcPr/>
                </a:tc>
                <a:extLst>
                  <a:ext uri="{0D108BD9-81ED-4DB2-BD59-A6C34878D82A}">
                    <a16:rowId xmlns:a16="http://schemas.microsoft.com/office/drawing/2014/main" val="3994898086"/>
                  </a:ext>
                </a:extLst>
              </a:tr>
              <a:tr h="830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Response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t>Refers to w</a:t>
                      </a:r>
                      <a:r>
                        <a:rPr lang="en-US"/>
                        <a:t>hether customers have responded to marketing calls or not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Categorical</a:t>
                      </a:r>
                    </a:p>
                    <a:p>
                      <a:endParaRPr lang="en-IN" dirty="0"/>
                    </a:p>
                  </a:txBody>
                  <a:tcPr/>
                </a:tc>
                <a:extLst>
                  <a:ext uri="{0D108BD9-81ED-4DB2-BD59-A6C34878D82A}">
                    <a16:rowId xmlns:a16="http://schemas.microsoft.com/office/drawing/2014/main" val="384539001"/>
                  </a:ext>
                </a:extLst>
              </a:tr>
              <a:tr h="644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Coverage</a:t>
                      </a:r>
                    </a:p>
                    <a:p>
                      <a:endParaRPr lang="en-IN" dirty="0"/>
                    </a:p>
                  </a:txBody>
                  <a:tcPr/>
                </a:tc>
                <a:tc>
                  <a:txBody>
                    <a:bodyPr/>
                    <a:lstStyle/>
                    <a:p>
                      <a:r>
                        <a:rPr lang="en-US"/>
                        <a:t>Nature of insurance coverage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Categorical</a:t>
                      </a:r>
                    </a:p>
                    <a:p>
                      <a:endParaRPr lang="en-IN" dirty="0"/>
                    </a:p>
                  </a:txBody>
                  <a:tcPr/>
                </a:tc>
                <a:extLst>
                  <a:ext uri="{0D108BD9-81ED-4DB2-BD59-A6C34878D82A}">
                    <a16:rowId xmlns:a16="http://schemas.microsoft.com/office/drawing/2014/main" val="4199394386"/>
                  </a:ext>
                </a:extLst>
              </a:tr>
              <a:tr h="644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Education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Education level of customer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Categorical</a:t>
                      </a:r>
                    </a:p>
                    <a:p>
                      <a:endParaRPr lang="en-IN" dirty="0"/>
                    </a:p>
                  </a:txBody>
                  <a:tcPr/>
                </a:tc>
                <a:extLst>
                  <a:ext uri="{0D108BD9-81ED-4DB2-BD59-A6C34878D82A}">
                    <a16:rowId xmlns:a16="http://schemas.microsoft.com/office/drawing/2014/main" val="3151392975"/>
                  </a:ext>
                </a:extLst>
              </a:tr>
              <a:tr h="426651">
                <a:tc>
                  <a:txBody>
                    <a:bodyPr/>
                    <a:lstStyle/>
                    <a:p>
                      <a:r>
                        <a:rPr lang="en-US" dirty="0"/>
                        <a:t>Effective To Date</a:t>
                      </a:r>
                      <a:endParaRPr lang="en-IN" dirty="0"/>
                    </a:p>
                  </a:txBody>
                  <a:tcPr/>
                </a:tc>
                <a:tc>
                  <a:txBody>
                    <a:bodyPr/>
                    <a:lstStyle/>
                    <a:p>
                      <a:r>
                        <a:rPr lang="en-IN"/>
                        <a:t>Expiry</a:t>
                      </a:r>
                      <a:r>
                        <a:rPr lang="en-IN" baseline="0"/>
                        <a:t> date of policy</a:t>
                      </a:r>
                      <a:endParaRPr lang="en-IN" dirty="0"/>
                    </a:p>
                  </a:txBody>
                  <a:tcPr/>
                </a:tc>
                <a:tc>
                  <a:txBody>
                    <a:bodyPr/>
                    <a:lstStyle/>
                    <a:p>
                      <a:r>
                        <a:rPr lang="en-IN"/>
                        <a:t>object</a:t>
                      </a:r>
                      <a:endParaRPr lang="en-IN" dirty="0"/>
                    </a:p>
                  </a:txBody>
                  <a:tcPr/>
                </a:tc>
                <a:extLst>
                  <a:ext uri="{0D108BD9-81ED-4DB2-BD59-A6C34878D82A}">
                    <a16:rowId xmlns:a16="http://schemas.microsoft.com/office/drawing/2014/main" val="3287326298"/>
                  </a:ext>
                </a:extLst>
              </a:tr>
              <a:tr h="644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Gender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Gender of the customer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Categorical</a:t>
                      </a:r>
                    </a:p>
                    <a:p>
                      <a:endParaRPr lang="en-IN" dirty="0"/>
                    </a:p>
                  </a:txBody>
                  <a:tcPr/>
                </a:tc>
                <a:extLst>
                  <a:ext uri="{0D108BD9-81ED-4DB2-BD59-A6C34878D82A}">
                    <a16:rowId xmlns:a16="http://schemas.microsoft.com/office/drawing/2014/main" val="1672095936"/>
                  </a:ext>
                </a:extLst>
              </a:tr>
              <a:tr h="644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Employment 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Current</a:t>
                      </a:r>
                      <a:r>
                        <a:rPr lang="en-US" baseline="0"/>
                        <a:t> Employment status of the customer</a:t>
                      </a:r>
                      <a:endParaRPr lang="en-US" dirty="0"/>
                    </a:p>
                  </a:txBody>
                  <a:tcPr/>
                </a:tc>
                <a:tc>
                  <a:txBody>
                    <a:bodyPr/>
                    <a:lstStyle/>
                    <a:p>
                      <a:r>
                        <a:rPr lang="en-IN" dirty="0"/>
                        <a:t>Categorical</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8542B33B-A3B1-43E4-BBA5-D1B3ADB85A48}"/>
              </a:ext>
            </a:extLst>
          </p:cNvPr>
          <p:cNvSpPr/>
          <p:nvPr/>
        </p:nvSpPr>
        <p:spPr>
          <a:xfrm>
            <a:off x="6858000" y="2151598"/>
            <a:ext cx="6858000" cy="646331"/>
          </a:xfrm>
          <a:prstGeom prst="rect">
            <a:avLst/>
          </a:prstGeom>
        </p:spPr>
        <p:txBody>
          <a:bodyPr wrap="square">
            <a:spAutoFit/>
          </a:bodyPr>
          <a:lstStyle/>
          <a:p>
            <a:r>
              <a:rPr lang="en-US" dirty="0"/>
              <a:t> </a:t>
            </a:r>
          </a:p>
          <a:p>
            <a:r>
              <a:rPr lang="en-US" dirty="0"/>
              <a:t> </a:t>
            </a:r>
          </a:p>
        </p:txBody>
      </p:sp>
    </p:spTree>
    <p:extLst>
      <p:ext uri="{BB962C8B-B14F-4D97-AF65-F5344CB8AC3E}">
        <p14:creationId xmlns:p14="http://schemas.microsoft.com/office/powerpoint/2010/main" val="25770790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7967-04E8-42A0-97A4-44AB0BE5C202}"/>
              </a:ext>
            </a:extLst>
          </p:cNvPr>
          <p:cNvSpPr>
            <a:spLocks noGrp="1"/>
          </p:cNvSpPr>
          <p:nvPr>
            <p:ph type="title"/>
          </p:nvPr>
        </p:nvSpPr>
        <p:spPr>
          <a:xfrm>
            <a:off x="762000" y="457200"/>
            <a:ext cx="8229600" cy="804862"/>
          </a:xfrm>
        </p:spPr>
        <p:txBody>
          <a:bodyPr/>
          <a:lstStyle/>
          <a:p>
            <a:r>
              <a:rPr lang="en-IN" dirty="0"/>
              <a:t>Data Dictionary</a:t>
            </a:r>
          </a:p>
        </p:txBody>
      </p:sp>
      <p:graphicFrame>
        <p:nvGraphicFramePr>
          <p:cNvPr id="4" name="Table 4">
            <a:extLst>
              <a:ext uri="{FF2B5EF4-FFF2-40B4-BE49-F238E27FC236}">
                <a16:creationId xmlns:a16="http://schemas.microsoft.com/office/drawing/2014/main" id="{D6675338-6A9F-431C-9644-DE1204AAB1F7}"/>
              </a:ext>
            </a:extLst>
          </p:cNvPr>
          <p:cNvGraphicFramePr>
            <a:graphicFrameLocks noGrp="1"/>
          </p:cNvGraphicFramePr>
          <p:nvPr>
            <p:ph idx="1"/>
            <p:extLst>
              <p:ext uri="{D42A27DB-BD31-4B8C-83A1-F6EECF244321}">
                <p14:modId xmlns:p14="http://schemas.microsoft.com/office/powerpoint/2010/main" val="566088776"/>
              </p:ext>
            </p:extLst>
          </p:nvPr>
        </p:nvGraphicFramePr>
        <p:xfrm>
          <a:off x="838200" y="1167261"/>
          <a:ext cx="7467600" cy="5645878"/>
        </p:xfrm>
        <a:graphic>
          <a:graphicData uri="http://schemas.openxmlformats.org/drawingml/2006/table">
            <a:tbl>
              <a:tblPr firstRow="1" bandRow="1">
                <a:tableStyleId>{00A15C55-8517-42AA-B614-E9B94910E393}</a:tableStyleId>
              </a:tblPr>
              <a:tblGrid>
                <a:gridCol w="1797756">
                  <a:extLst>
                    <a:ext uri="{9D8B030D-6E8A-4147-A177-3AD203B41FA5}">
                      <a16:colId xmlns:a16="http://schemas.microsoft.com/office/drawing/2014/main" val="1632437254"/>
                    </a:ext>
                  </a:extLst>
                </a:gridCol>
                <a:gridCol w="3180644">
                  <a:extLst>
                    <a:ext uri="{9D8B030D-6E8A-4147-A177-3AD203B41FA5}">
                      <a16:colId xmlns:a16="http://schemas.microsoft.com/office/drawing/2014/main" val="8063964"/>
                    </a:ext>
                  </a:extLst>
                </a:gridCol>
                <a:gridCol w="2489200">
                  <a:extLst>
                    <a:ext uri="{9D8B030D-6E8A-4147-A177-3AD203B41FA5}">
                      <a16:colId xmlns:a16="http://schemas.microsoft.com/office/drawing/2014/main" val="3708311835"/>
                    </a:ext>
                  </a:extLst>
                </a:gridCol>
              </a:tblGrid>
              <a:tr h="384478">
                <a:tc>
                  <a:txBody>
                    <a:bodyPr/>
                    <a:lstStyle/>
                    <a:p>
                      <a:r>
                        <a:rPr lang="en-IN" dirty="0"/>
                        <a:t>Features</a:t>
                      </a:r>
                    </a:p>
                  </a:txBody>
                  <a:tcPr/>
                </a:tc>
                <a:tc>
                  <a:txBody>
                    <a:bodyPr/>
                    <a:lstStyle/>
                    <a:p>
                      <a:r>
                        <a:rPr lang="en-IN" dirty="0"/>
                        <a:t>Explanation</a:t>
                      </a:r>
                    </a:p>
                  </a:txBody>
                  <a:tcPr/>
                </a:tc>
                <a:tc>
                  <a:txBody>
                    <a:bodyPr/>
                    <a:lstStyle/>
                    <a:p>
                      <a:r>
                        <a:rPr lang="en-IN" dirty="0"/>
                        <a:t>Datatype</a:t>
                      </a:r>
                    </a:p>
                  </a:txBody>
                  <a:tcPr/>
                </a:tc>
                <a:extLst>
                  <a:ext uri="{0D108BD9-81ED-4DB2-BD59-A6C34878D82A}">
                    <a16:rowId xmlns:a16="http://schemas.microsoft.com/office/drawing/2014/main" val="595341127"/>
                  </a:ext>
                </a:extLst>
              </a:tr>
              <a:tr h="78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 annual income in USD </a:t>
                      </a:r>
                    </a:p>
                    <a:p>
                      <a:endParaRPr lang="en-IN" dirty="0"/>
                    </a:p>
                  </a:txBody>
                  <a:tcPr/>
                </a:tc>
                <a:tc>
                  <a:txBody>
                    <a:bodyPr/>
                    <a:lstStyle/>
                    <a:p>
                      <a:r>
                        <a:rPr lang="en-IN" dirty="0"/>
                        <a:t>Continuous</a:t>
                      </a:r>
                    </a:p>
                  </a:txBody>
                  <a:tcPr/>
                </a:tc>
                <a:extLst>
                  <a:ext uri="{0D108BD9-81ED-4DB2-BD59-A6C34878D82A}">
                    <a16:rowId xmlns:a16="http://schemas.microsoft.com/office/drawing/2014/main" val="491124476"/>
                  </a:ext>
                </a:extLst>
              </a:tr>
              <a:tr h="624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Location Code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of location where customer lives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p>
                      <a:endParaRPr lang="en-IN" dirty="0"/>
                    </a:p>
                  </a:txBody>
                  <a:tcPr/>
                </a:tc>
                <a:extLst>
                  <a:ext uri="{0D108BD9-81ED-4DB2-BD59-A6C34878D82A}">
                    <a16:rowId xmlns:a16="http://schemas.microsoft.com/office/drawing/2014/main" val="3827974916"/>
                  </a:ext>
                </a:extLst>
              </a:tr>
              <a:tr h="624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Marital Status</a:t>
                      </a:r>
                    </a:p>
                    <a:p>
                      <a:endParaRPr lang="en-IN" dirty="0"/>
                    </a:p>
                  </a:txBody>
                  <a:tcPr/>
                </a:tc>
                <a:tc>
                  <a:txBody>
                    <a:bodyPr/>
                    <a:lstStyle/>
                    <a:p>
                      <a:r>
                        <a:rPr lang="en-US" dirty="0"/>
                        <a:t> Marital status of the customer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p>
                      <a:endParaRPr lang="en-IN" dirty="0"/>
                    </a:p>
                  </a:txBody>
                  <a:tcPr/>
                </a:tc>
                <a:extLst>
                  <a:ext uri="{0D108BD9-81ED-4DB2-BD59-A6C34878D82A}">
                    <a16:rowId xmlns:a16="http://schemas.microsoft.com/office/drawing/2014/main" val="2173669743"/>
                  </a:ext>
                </a:extLst>
              </a:tr>
              <a:tr h="624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Vehicle Size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Size of vehicle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p>
                      <a:endParaRPr lang="en-IN" dirty="0"/>
                    </a:p>
                  </a:txBody>
                  <a:tcPr/>
                </a:tc>
                <a:extLst>
                  <a:ext uri="{0D108BD9-81ED-4DB2-BD59-A6C34878D82A}">
                    <a16:rowId xmlns:a16="http://schemas.microsoft.com/office/drawing/2014/main" val="371751043"/>
                  </a:ext>
                </a:extLst>
              </a:tr>
              <a:tr h="624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Vehicle Class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of vehicle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p>
                      <a:endParaRPr lang="en-IN" dirty="0"/>
                    </a:p>
                  </a:txBody>
                  <a:tcPr/>
                </a:tc>
                <a:extLst>
                  <a:ext uri="{0D108BD9-81ED-4DB2-BD59-A6C34878D82A}">
                    <a16:rowId xmlns:a16="http://schemas.microsoft.com/office/drawing/2014/main" val="2077913832"/>
                  </a:ext>
                </a:extLst>
              </a:tr>
              <a:tr h="624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Sales Channel</a:t>
                      </a:r>
                    </a:p>
                    <a:p>
                      <a:endParaRPr lang="en-IN" dirty="0"/>
                    </a:p>
                  </a:txBody>
                  <a:tcPr/>
                </a:tc>
                <a:tc>
                  <a:txBody>
                    <a:bodyPr/>
                    <a:lstStyle/>
                    <a:p>
                      <a:r>
                        <a:rPr lang="en-US" dirty="0"/>
                        <a:t>Channel of sales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p>
                      <a:endParaRPr lang="en-IN" dirty="0"/>
                    </a:p>
                  </a:txBody>
                  <a:tcPr/>
                </a:tc>
                <a:extLst>
                  <a:ext uri="{0D108BD9-81ED-4DB2-BD59-A6C34878D82A}">
                    <a16:rowId xmlns:a16="http://schemas.microsoft.com/office/drawing/2014/main" val="410836529"/>
                  </a:ext>
                </a:extLst>
              </a:tr>
              <a:tr h="624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Renew Offer Type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Offer given during renewal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p>
                      <a:endParaRPr lang="en-IN" dirty="0"/>
                    </a:p>
                  </a:txBody>
                  <a:tcPr/>
                </a:tc>
                <a:extLst>
                  <a:ext uri="{0D108BD9-81ED-4DB2-BD59-A6C34878D82A}">
                    <a16:rowId xmlns:a16="http://schemas.microsoft.com/office/drawing/2014/main" val="3172721195"/>
                  </a:ext>
                </a:extLst>
              </a:tr>
              <a:tr h="624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Claim Amount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Amount claimed till date </a:t>
                      </a:r>
                    </a:p>
                    <a:p>
                      <a:endParaRPr lang="en-IN" dirty="0"/>
                    </a:p>
                  </a:txBody>
                  <a:tcPr/>
                </a:tc>
                <a:tc>
                  <a:txBody>
                    <a:bodyPr/>
                    <a:lstStyle/>
                    <a:p>
                      <a:r>
                        <a:rPr lang="en-IN" dirty="0"/>
                        <a:t>Continuous</a:t>
                      </a:r>
                    </a:p>
                  </a:txBody>
                  <a:tcPr/>
                </a:tc>
                <a:extLst>
                  <a:ext uri="{0D108BD9-81ED-4DB2-BD59-A6C34878D82A}">
                    <a16:rowId xmlns:a16="http://schemas.microsoft.com/office/drawing/2014/main" val="783888463"/>
                  </a:ext>
                </a:extLst>
              </a:tr>
            </a:tbl>
          </a:graphicData>
        </a:graphic>
      </p:graphicFrame>
    </p:spTree>
    <p:extLst>
      <p:ext uri="{BB962C8B-B14F-4D97-AF65-F5344CB8AC3E}">
        <p14:creationId xmlns:p14="http://schemas.microsoft.com/office/powerpoint/2010/main" val="3541652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681F-5CE6-4D2E-BAC3-08B405A2E7E2}"/>
              </a:ext>
            </a:extLst>
          </p:cNvPr>
          <p:cNvSpPr>
            <a:spLocks noGrp="1"/>
          </p:cNvSpPr>
          <p:nvPr>
            <p:ph type="title"/>
          </p:nvPr>
        </p:nvSpPr>
        <p:spPr/>
        <p:txBody>
          <a:bodyPr/>
          <a:lstStyle/>
          <a:p>
            <a:r>
              <a:rPr lang="en-IN" dirty="0"/>
              <a:t>Data Dictionary</a:t>
            </a:r>
          </a:p>
        </p:txBody>
      </p:sp>
      <p:graphicFrame>
        <p:nvGraphicFramePr>
          <p:cNvPr id="4" name="Table 4">
            <a:extLst>
              <a:ext uri="{FF2B5EF4-FFF2-40B4-BE49-F238E27FC236}">
                <a16:creationId xmlns:a16="http://schemas.microsoft.com/office/drawing/2014/main" id="{5F40F0E8-638F-499F-A1C0-26CFB90B76CC}"/>
              </a:ext>
            </a:extLst>
          </p:cNvPr>
          <p:cNvGraphicFramePr>
            <a:graphicFrameLocks noGrp="1"/>
          </p:cNvGraphicFramePr>
          <p:nvPr>
            <p:ph idx="1"/>
            <p:extLst>
              <p:ext uri="{D42A27DB-BD31-4B8C-83A1-F6EECF244321}">
                <p14:modId xmlns:p14="http://schemas.microsoft.com/office/powerpoint/2010/main" val="907170006"/>
              </p:ext>
            </p:extLst>
          </p:nvPr>
        </p:nvGraphicFramePr>
        <p:xfrm>
          <a:off x="605646" y="1359906"/>
          <a:ext cx="7700154" cy="5193294"/>
        </p:xfrm>
        <a:graphic>
          <a:graphicData uri="http://schemas.openxmlformats.org/drawingml/2006/table">
            <a:tbl>
              <a:tblPr firstRow="1" bandRow="1">
                <a:tableStyleId>{00A15C55-8517-42AA-B614-E9B94910E393}</a:tableStyleId>
              </a:tblPr>
              <a:tblGrid>
                <a:gridCol w="2566718">
                  <a:extLst>
                    <a:ext uri="{9D8B030D-6E8A-4147-A177-3AD203B41FA5}">
                      <a16:colId xmlns:a16="http://schemas.microsoft.com/office/drawing/2014/main" val="1553711004"/>
                    </a:ext>
                  </a:extLst>
                </a:gridCol>
                <a:gridCol w="2923636">
                  <a:extLst>
                    <a:ext uri="{9D8B030D-6E8A-4147-A177-3AD203B41FA5}">
                      <a16:colId xmlns:a16="http://schemas.microsoft.com/office/drawing/2014/main" val="3291762147"/>
                    </a:ext>
                  </a:extLst>
                </a:gridCol>
                <a:gridCol w="2209800">
                  <a:extLst>
                    <a:ext uri="{9D8B030D-6E8A-4147-A177-3AD203B41FA5}">
                      <a16:colId xmlns:a16="http://schemas.microsoft.com/office/drawing/2014/main" val="3111093447"/>
                    </a:ext>
                  </a:extLst>
                </a:gridCol>
              </a:tblGrid>
              <a:tr h="367851">
                <a:tc>
                  <a:txBody>
                    <a:bodyPr/>
                    <a:lstStyle/>
                    <a:p>
                      <a:r>
                        <a:rPr lang="en-IN" dirty="0"/>
                        <a:t>Feature</a:t>
                      </a:r>
                    </a:p>
                  </a:txBody>
                  <a:tcPr marL="87630" marR="87630"/>
                </a:tc>
                <a:tc>
                  <a:txBody>
                    <a:bodyPr/>
                    <a:lstStyle/>
                    <a:p>
                      <a:r>
                        <a:rPr lang="en-IN" dirty="0"/>
                        <a:t>Explanation</a:t>
                      </a:r>
                    </a:p>
                  </a:txBody>
                  <a:tcPr marL="87630" marR="87630"/>
                </a:tc>
                <a:tc>
                  <a:txBody>
                    <a:bodyPr/>
                    <a:lstStyle/>
                    <a:p>
                      <a:r>
                        <a:rPr lang="en-IN" dirty="0"/>
                        <a:t>Datatype</a:t>
                      </a:r>
                    </a:p>
                  </a:txBody>
                  <a:tcPr marL="87630" marR="87630"/>
                </a:tc>
                <a:extLst>
                  <a:ext uri="{0D108BD9-81ED-4DB2-BD59-A6C34878D82A}">
                    <a16:rowId xmlns:a16="http://schemas.microsoft.com/office/drawing/2014/main" val="1989127760"/>
                  </a:ext>
                </a:extLst>
              </a:tr>
              <a:tr h="527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Monthly Premium Auto</a:t>
                      </a:r>
                      <a:endParaRPr lang="en-IN" dirty="0"/>
                    </a:p>
                  </a:txBody>
                  <a:tcPr marL="87630" marR="87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Monthly premium for auto insurance </a:t>
                      </a:r>
                    </a:p>
                  </a:txBody>
                  <a:tcPr marL="87630" marR="87630"/>
                </a:tc>
                <a:tc>
                  <a:txBody>
                    <a:bodyPr/>
                    <a:lstStyle/>
                    <a:p>
                      <a:r>
                        <a:rPr lang="en-IN" dirty="0"/>
                        <a:t>Continuous</a:t>
                      </a:r>
                    </a:p>
                  </a:txBody>
                  <a:tcPr marL="87630" marR="87630"/>
                </a:tc>
                <a:extLst>
                  <a:ext uri="{0D108BD9-81ED-4DB2-BD59-A6C34878D82A}">
                    <a16:rowId xmlns:a16="http://schemas.microsoft.com/office/drawing/2014/main" val="3337258331"/>
                  </a:ext>
                </a:extLst>
              </a:tr>
              <a:tr h="753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Months Since Last Claim</a:t>
                      </a:r>
                      <a:endParaRPr lang="en-IN" dirty="0"/>
                    </a:p>
                  </a:txBody>
                  <a:tcPr marL="87630" marR="87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months before which the last claim was made </a:t>
                      </a:r>
                    </a:p>
                  </a:txBody>
                  <a:tcPr marL="87630" marR="87630"/>
                </a:tc>
                <a:tc>
                  <a:txBody>
                    <a:bodyPr/>
                    <a:lstStyle/>
                    <a:p>
                      <a:r>
                        <a:rPr lang="en-IN" dirty="0"/>
                        <a:t>Continuous</a:t>
                      </a:r>
                    </a:p>
                  </a:txBody>
                  <a:tcPr marL="87630" marR="87630"/>
                </a:tc>
                <a:extLst>
                  <a:ext uri="{0D108BD9-81ED-4DB2-BD59-A6C34878D82A}">
                    <a16:rowId xmlns:a16="http://schemas.microsoft.com/office/drawing/2014/main" val="1334702391"/>
                  </a:ext>
                </a:extLst>
              </a:tr>
              <a:tr h="753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Months Since Policy Inception</a:t>
                      </a:r>
                    </a:p>
                  </a:txBody>
                  <a:tcPr marL="87630" marR="87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months before which the policy commenced </a:t>
                      </a:r>
                    </a:p>
                  </a:txBody>
                  <a:tcPr marL="87630" marR="87630"/>
                </a:tc>
                <a:tc>
                  <a:txBody>
                    <a:bodyPr/>
                    <a:lstStyle/>
                    <a:p>
                      <a:r>
                        <a:rPr lang="en-IN" dirty="0"/>
                        <a:t>Continuous</a:t>
                      </a:r>
                    </a:p>
                  </a:txBody>
                  <a:tcPr marL="87630" marR="87630"/>
                </a:tc>
                <a:extLst>
                  <a:ext uri="{0D108BD9-81ED-4DB2-BD59-A6C34878D82A}">
                    <a16:rowId xmlns:a16="http://schemas.microsoft.com/office/drawing/2014/main" val="1795873090"/>
                  </a:ext>
                </a:extLst>
              </a:tr>
              <a:tr h="753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Open Complaints</a:t>
                      </a:r>
                      <a:endParaRPr lang="en-IN" dirty="0"/>
                    </a:p>
                  </a:txBody>
                  <a:tcPr marL="87630" marR="87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unresolved complaints from the customer </a:t>
                      </a:r>
                    </a:p>
                  </a:txBody>
                  <a:tcPr marL="87630" marR="87630"/>
                </a:tc>
                <a:tc>
                  <a:txBody>
                    <a:bodyPr/>
                    <a:lstStyle/>
                    <a:p>
                      <a:r>
                        <a:rPr lang="en-IN" dirty="0"/>
                        <a:t>Continuous</a:t>
                      </a:r>
                    </a:p>
                  </a:txBody>
                  <a:tcPr marL="87630" marR="87630"/>
                </a:tc>
                <a:extLst>
                  <a:ext uri="{0D108BD9-81ED-4DB2-BD59-A6C34878D82A}">
                    <a16:rowId xmlns:a16="http://schemas.microsoft.com/office/drawing/2014/main" val="2744171992"/>
                  </a:ext>
                </a:extLst>
              </a:tr>
              <a:tr h="527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Policies</a:t>
                      </a:r>
                      <a:endParaRPr lang="en-IN" dirty="0"/>
                    </a:p>
                  </a:txBody>
                  <a:tcPr marL="87630" marR="87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policies with the current customer </a:t>
                      </a:r>
                    </a:p>
                  </a:txBody>
                  <a:tcPr marL="87630" marR="87630"/>
                </a:tc>
                <a:tc>
                  <a:txBody>
                    <a:bodyPr/>
                    <a:lstStyle/>
                    <a:p>
                      <a:r>
                        <a:rPr lang="en-IN" dirty="0"/>
                        <a:t>Continuous</a:t>
                      </a:r>
                    </a:p>
                  </a:txBody>
                  <a:tcPr marL="87630" marR="87630"/>
                </a:tc>
                <a:extLst>
                  <a:ext uri="{0D108BD9-81ED-4DB2-BD59-A6C34878D82A}">
                    <a16:rowId xmlns:a16="http://schemas.microsoft.com/office/drawing/2014/main" val="3395669507"/>
                  </a:ext>
                </a:extLst>
              </a:tr>
              <a:tr h="367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Policy Type</a:t>
                      </a:r>
                    </a:p>
                  </a:txBody>
                  <a:tcPr marL="87630" marR="87630"/>
                </a:tc>
                <a:tc>
                  <a:txBody>
                    <a:bodyPr/>
                    <a:lstStyle/>
                    <a:p>
                      <a:r>
                        <a:rPr lang="en-US" dirty="0"/>
                        <a:t>Type of policy </a:t>
                      </a:r>
                      <a:endParaRPr lang="en-IN" dirty="0"/>
                    </a:p>
                  </a:txBody>
                  <a:tcPr marL="87630" marR="87630"/>
                </a:tc>
                <a:tc>
                  <a:txBody>
                    <a:bodyPr/>
                    <a:lstStyle/>
                    <a:p>
                      <a:r>
                        <a:rPr lang="en-IN" dirty="0"/>
                        <a:t>Categorical</a:t>
                      </a:r>
                    </a:p>
                  </a:txBody>
                  <a:tcPr marL="87630" marR="87630"/>
                </a:tc>
                <a:extLst>
                  <a:ext uri="{0D108BD9-81ED-4DB2-BD59-A6C34878D82A}">
                    <a16:rowId xmlns:a16="http://schemas.microsoft.com/office/drawing/2014/main" val="2321645838"/>
                  </a:ext>
                </a:extLst>
              </a:tr>
              <a:tr h="367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Policy</a:t>
                      </a:r>
                      <a:endParaRPr lang="en-IN" dirty="0"/>
                    </a:p>
                  </a:txBody>
                  <a:tcPr marL="87630" marR="87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Policy sub category </a:t>
                      </a:r>
                    </a:p>
                  </a:txBody>
                  <a:tcPr marL="87630" marR="87630"/>
                </a:tc>
                <a:tc>
                  <a:txBody>
                    <a:bodyPr/>
                    <a:lstStyle/>
                    <a:p>
                      <a:r>
                        <a:rPr lang="en-IN" dirty="0"/>
                        <a:t>Categorical</a:t>
                      </a:r>
                    </a:p>
                  </a:txBody>
                  <a:tcPr marL="87630" marR="87630"/>
                </a:tc>
                <a:extLst>
                  <a:ext uri="{0D108BD9-81ED-4DB2-BD59-A6C34878D82A}">
                    <a16:rowId xmlns:a16="http://schemas.microsoft.com/office/drawing/2014/main" val="4033440595"/>
                  </a:ext>
                </a:extLst>
              </a:tr>
              <a:tr h="367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Customer</a:t>
                      </a:r>
                      <a:r>
                        <a:rPr lang="en-IN" baseline="0" dirty="0"/>
                        <a:t> Life Time Value</a:t>
                      </a:r>
                      <a:endParaRPr lang="en-IN" dirty="0"/>
                    </a:p>
                  </a:txBody>
                  <a:tcPr marL="87630" marR="87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t>CLV of the customer for the auto insurance company</a:t>
                      </a:r>
                      <a:endParaRPr lang="en-IN" sz="1800" kern="1200" dirty="0">
                        <a:solidFill>
                          <a:schemeClr val="dk1"/>
                        </a:solidFill>
                        <a:latin typeface="+mn-lt"/>
                        <a:ea typeface="+mn-ea"/>
                        <a:cs typeface="+mn-cs"/>
                      </a:endParaRPr>
                    </a:p>
                  </a:txBody>
                  <a:tcPr marL="114300" marR="114300" marT="0" marB="0"/>
                </a:tc>
                <a:tc>
                  <a:txBody>
                    <a:bodyPr/>
                    <a:lstStyle/>
                    <a:p>
                      <a:r>
                        <a:rPr lang="en-IN" dirty="0"/>
                        <a:t>Continuous</a:t>
                      </a:r>
                    </a:p>
                  </a:txBody>
                  <a:tcPr marL="87630" marR="87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560310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9791</TotalTime>
  <Words>1210</Words>
  <Application>Microsoft Office PowerPoint</Application>
  <PresentationFormat>On-screen Show (4:3)</PresentationFormat>
  <Paragraphs>191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inherit</vt:lpstr>
      <vt:lpstr>Symbol</vt:lpstr>
      <vt:lpstr>Wingdings</vt:lpstr>
      <vt:lpstr>Office Theme</vt:lpstr>
      <vt:lpstr>PowerPoint Presentation</vt:lpstr>
      <vt:lpstr>Synopsis</vt:lpstr>
      <vt:lpstr>What is CLV?</vt:lpstr>
      <vt:lpstr>Why CLV is an important metric?</vt:lpstr>
      <vt:lpstr>PowerPoint Presentation</vt:lpstr>
      <vt:lpstr>Information about dataset</vt:lpstr>
      <vt:lpstr>Data Dictionary</vt:lpstr>
      <vt:lpstr>Data Dictionary</vt:lpstr>
      <vt:lpstr>Data Dictionary</vt:lpstr>
      <vt:lpstr>Descriptive Statistics</vt:lpstr>
      <vt:lpstr>Skewness:</vt:lpstr>
      <vt:lpstr>Outliers are also present in independent variables. these are important variables related to Auto – Insurance domain I are not treating them.</vt:lpstr>
      <vt:lpstr>Converting CLV into bins</vt:lpstr>
      <vt:lpstr>Silhouette Analysis</vt:lpstr>
      <vt:lpstr>Converting CLV into bins:</vt:lpstr>
      <vt:lpstr>CLV Analysis on Gender</vt:lpstr>
      <vt:lpstr>Univariate analysis on CLV</vt:lpstr>
      <vt:lpstr>CLV vs Coverage :</vt:lpstr>
      <vt:lpstr>EDA-CLV vs Sales Channel</vt:lpstr>
      <vt:lpstr>EDA – CLV vs Vehicle type &amp; Offer type</vt:lpstr>
      <vt:lpstr>EDA – CLV vs Employment status</vt:lpstr>
      <vt:lpstr>Significant Inferences:</vt:lpstr>
      <vt:lpstr>Correlation Matrix</vt:lpstr>
      <vt:lpstr>Inferences from Base Model</vt:lpstr>
      <vt:lpstr>Feature Selection</vt:lpstr>
      <vt:lpstr>Variance inflation factor</vt:lpstr>
      <vt:lpstr>Evaluation metrics</vt:lpstr>
      <vt:lpstr>PowerPoint Presentation</vt:lpstr>
      <vt:lpstr> Conclusion  In order to predict the Customer Lifetime Value of the given client (auto-insurance company), I can choose Tuned Decision Tree Model since it predicts the CLV better than the other Regression models upon comparing all the required metrics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pratheep kumar</cp:lastModifiedBy>
  <cp:revision>375</cp:revision>
  <dcterms:created xsi:type="dcterms:W3CDTF">2017-03-30T12:09:41Z</dcterms:created>
  <dcterms:modified xsi:type="dcterms:W3CDTF">2023-02-15T01:31:04Z</dcterms:modified>
</cp:coreProperties>
</file>