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BGJ5V+lVZ+FsMnGawn5x2WxLg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15111384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3015111384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15111384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3015111384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151113845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30151113845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151113845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0151113845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151113845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30151113845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0cbc1799b1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30cbc1799b1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0cbc1799b1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30cbc1799b1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cbc1799b1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30cbc1799b1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0cbc1799b1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30cbc1799b1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cbc1799b1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30cbc1799b1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bc1799b1_1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30cbc1799b1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edf9d29bd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0edf9d29b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015111384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30151113845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51113845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30151113845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4"/>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4"/>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4"/>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8"/>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a:spLocks noGrp="1"/>
          </p:cNvSpPr>
          <p:nvPr>
            <p:ph type="pic" idx="2"/>
          </p:nvPr>
        </p:nvSpPr>
        <p:spPr>
          <a:xfrm>
            <a:off x="2389717" y="612775"/>
            <a:ext cx="7315200" cy="4114800"/>
          </a:xfrm>
          <a:prstGeom prst="rect">
            <a:avLst/>
          </a:prstGeom>
          <a:noFill/>
          <a:ln>
            <a:noFill/>
          </a:ln>
        </p:spPr>
      </p:sp>
      <p:sp>
        <p:nvSpPr>
          <p:cNvPr id="71" name="Google Shape;71;p2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3"/>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3"/>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FACIAL EXPRESSION RECOGNITION</a:t>
            </a:r>
            <a:endParaRPr sz="6000">
              <a:solidFill>
                <a:schemeClr val="dk1"/>
              </a:solidFill>
              <a:latin typeface="Verdana"/>
              <a:ea typeface="Verdana"/>
              <a:cs typeface="Verdana"/>
              <a:sym typeface="Verdana"/>
            </a:endParaRPr>
          </a:p>
          <a:p>
            <a:pPr marL="0" marR="0" lvl="0" indent="0" algn="ctr" rtl="0">
              <a:lnSpc>
                <a:spcPct val="90000"/>
              </a:lnSpc>
              <a:spcBef>
                <a:spcPts val="0"/>
              </a:spcBef>
              <a:spcAft>
                <a:spcPts val="0"/>
              </a:spcAft>
              <a:buClr>
                <a:srgbClr val="7030A0"/>
              </a:buClr>
              <a:buSzPct val="100000"/>
              <a:buFont typeface="Verdana"/>
              <a:buNone/>
            </a:pPr>
            <a:r>
              <a:rPr lang="en-US" sz="4000" b="1">
                <a:solidFill>
                  <a:srgbClr val="7030A0"/>
                </a:solidFill>
                <a:latin typeface="Verdana"/>
                <a:ea typeface="Verdana"/>
                <a:cs typeface="Verdana"/>
                <a:sym typeface="Verdana"/>
              </a:rPr>
              <a:t>FOR HUMAN COMPUTER INTERACTION</a:t>
            </a:r>
            <a:endParaRPr sz="6000">
              <a:solidFill>
                <a:schemeClr val="dk1"/>
              </a:solidFill>
              <a:latin typeface="Verdana"/>
              <a:ea typeface="Verdana"/>
              <a:cs typeface="Verdana"/>
              <a:sym typeface="Verdana"/>
            </a:endParaRPr>
          </a:p>
        </p:txBody>
      </p:sp>
      <p:sp>
        <p:nvSpPr>
          <p:cNvPr id="94" name="Google Shape;94;p1"/>
          <p:cNvSpPr txBox="1"/>
          <p:nvPr/>
        </p:nvSpPr>
        <p:spPr>
          <a:xfrm>
            <a:off x="882678" y="4958868"/>
            <a:ext cx="458195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Dr. P. Kumar, M.E., Ph.D.,</a:t>
            </a:r>
            <a:endParaRPr sz="3000" dirty="0">
              <a:solidFill>
                <a:schemeClr val="dk1"/>
              </a:solidFill>
              <a:latin typeface="Verdana"/>
              <a:ea typeface="Verdana"/>
              <a:cs typeface="Verdana"/>
              <a:sym typeface="Verdana"/>
            </a:endParaRPr>
          </a:p>
          <a:p>
            <a:pPr marL="0" marR="0" lvl="0" indent="0" algn="l" rtl="0">
              <a:spcBef>
                <a:spcPts val="0"/>
              </a:spcBef>
              <a:spcAft>
                <a:spcPts val="0"/>
              </a:spcAft>
              <a:buClr>
                <a:schemeClr val="accent2"/>
              </a:buClr>
              <a:buSzPts val="2400"/>
              <a:buFont typeface="Noto Sans Symbols"/>
              <a:buNone/>
            </a:pPr>
            <a:r>
              <a:rPr lang="en-US" sz="2400" b="1" dirty="0">
                <a:solidFill>
                  <a:srgbClr val="FF0000"/>
                </a:solidFill>
                <a:latin typeface="Verdana"/>
                <a:ea typeface="Verdana"/>
                <a:cs typeface="Verdana"/>
                <a:sym typeface="Verdana"/>
              </a:rPr>
              <a:t>Professor and Supervisor</a:t>
            </a:r>
          </a:p>
        </p:txBody>
      </p:sp>
      <p:sp>
        <p:nvSpPr>
          <p:cNvPr id="95" name="Google Shape;95;p1"/>
          <p:cNvSpPr txBox="1"/>
          <p:nvPr/>
        </p:nvSpPr>
        <p:spPr>
          <a:xfrm>
            <a:off x="6225981" y="5324270"/>
            <a:ext cx="561072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Pratheepa R – 210701192</a:t>
            </a:r>
            <a:endParaRPr sz="1800">
              <a:solidFill>
                <a:schemeClr val="dk1"/>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Mannuru Shreeya - 210701148</a:t>
            </a:r>
            <a:endParaRPr sz="1800">
              <a:solidFill>
                <a:schemeClr val="dk1"/>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a:solidFill>
                  <a:srgbClr val="002060"/>
                </a:solidFill>
                <a:latin typeface="Verdana"/>
                <a:ea typeface="Verdana"/>
                <a:cs typeface="Verdana"/>
                <a:sym typeface="Verdana"/>
              </a:rPr>
              <a:t>Department of Computer Science and Engineering</a:t>
            </a:r>
            <a:endParaRPr sz="1800">
              <a:solidFill>
                <a:schemeClr val="dk1"/>
              </a:solidFill>
              <a:latin typeface="Verdana"/>
              <a:ea typeface="Verdana"/>
              <a:cs typeface="Verdana"/>
              <a:sym typeface="Verdana"/>
            </a:endParaRPr>
          </a:p>
        </p:txBody>
      </p:sp>
      <p:sp>
        <p:nvSpPr>
          <p:cNvPr id="97" name="Google Shape;97;p1"/>
          <p:cNvSpPr txBox="1"/>
          <p:nvPr/>
        </p:nvSpPr>
        <p:spPr>
          <a:xfrm>
            <a:off x="6225981" y="4864944"/>
            <a:ext cx="44577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2"/>
              </a:buClr>
              <a:buSzPts val="2400"/>
              <a:buFont typeface="Noto Sans Symbols"/>
              <a:buNone/>
            </a:pPr>
            <a:r>
              <a:rPr lang="en-US" sz="2400" b="1">
                <a:solidFill>
                  <a:srgbClr val="FF0000"/>
                </a:solidFill>
                <a:latin typeface="Verdana"/>
                <a:ea typeface="Verdana"/>
                <a:cs typeface="Verdana"/>
                <a:sym typeface="Verdana"/>
              </a:rPr>
              <a:t>Team ID: B21A2425C15</a:t>
            </a:r>
            <a:endParaRPr sz="3000">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30151113845_0_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- 0</a:t>
            </a:r>
            <a:endParaRPr sz="2800"/>
          </a:p>
        </p:txBody>
      </p:sp>
      <p:sp>
        <p:nvSpPr>
          <p:cNvPr id="175" name="Google Shape;175;g30151113845_0_1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76" name="Google Shape;176;g30151113845_0_1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77" name="Google Shape;177;g30151113845_0_1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3973AF4A-B75B-F81A-A898-41EBFCF08AE7}"/>
              </a:ext>
            </a:extLst>
          </p:cNvPr>
          <p:cNvPicPr>
            <a:picLocks noChangeAspect="1"/>
          </p:cNvPicPr>
          <p:nvPr/>
        </p:nvPicPr>
        <p:blipFill>
          <a:blip r:embed="rId3"/>
          <a:stretch>
            <a:fillRect/>
          </a:stretch>
        </p:blipFill>
        <p:spPr>
          <a:xfrm>
            <a:off x="1852041" y="2068094"/>
            <a:ext cx="8487918" cy="32550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0151113845_0_5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- 1</a:t>
            </a:r>
            <a:endParaRPr sz="2800"/>
          </a:p>
        </p:txBody>
      </p:sp>
      <p:sp>
        <p:nvSpPr>
          <p:cNvPr id="184" name="Google Shape;184;g30151113845_0_5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85" name="Google Shape;185;g30151113845_0_5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86" name="Google Shape;186;g30151113845_0_5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13AF334B-5CB2-B332-F163-E494159BDCD9}"/>
              </a:ext>
            </a:extLst>
          </p:cNvPr>
          <p:cNvPicPr>
            <a:picLocks noChangeAspect="1"/>
          </p:cNvPicPr>
          <p:nvPr/>
        </p:nvPicPr>
        <p:blipFill>
          <a:blip r:embed="rId3"/>
          <a:stretch>
            <a:fillRect/>
          </a:stretch>
        </p:blipFill>
        <p:spPr>
          <a:xfrm>
            <a:off x="1418523" y="1897885"/>
            <a:ext cx="8781392" cy="4202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0151113845_0_5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Data Flow Diagram Level - 2</a:t>
            </a:r>
            <a:endParaRPr sz="2800"/>
          </a:p>
        </p:txBody>
      </p:sp>
      <p:sp>
        <p:nvSpPr>
          <p:cNvPr id="193" name="Google Shape;193;g30151113845_0_5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94" name="Google Shape;194;g30151113845_0_5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95" name="Google Shape;195;g30151113845_0_5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7D9A984F-1017-2C3F-7D42-98CB3935DD47}"/>
              </a:ext>
            </a:extLst>
          </p:cNvPr>
          <p:cNvPicPr>
            <a:picLocks noChangeAspect="1"/>
          </p:cNvPicPr>
          <p:nvPr/>
        </p:nvPicPr>
        <p:blipFill>
          <a:blip r:embed="rId3"/>
          <a:stretch>
            <a:fillRect/>
          </a:stretch>
        </p:blipFill>
        <p:spPr>
          <a:xfrm>
            <a:off x="1590638" y="1853232"/>
            <a:ext cx="9010723" cy="39287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0151113845_0_1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200" b="1">
              <a:solidFill>
                <a:srgbClr val="FF0000"/>
              </a:solidFill>
            </a:endParaRPr>
          </a:p>
          <a:p>
            <a:pPr marL="0" lvl="0" indent="0" algn="l" rtl="0">
              <a:spcBef>
                <a:spcPts val="0"/>
              </a:spcBef>
              <a:spcAft>
                <a:spcPts val="0"/>
              </a:spcAft>
              <a:buNone/>
            </a:pPr>
            <a:r>
              <a:rPr lang="en-US" sz="3200" b="1">
                <a:solidFill>
                  <a:srgbClr val="FF0000"/>
                </a:solidFill>
              </a:rPr>
              <a:t>Activity Diagram</a:t>
            </a:r>
            <a:endParaRPr sz="2800"/>
          </a:p>
        </p:txBody>
      </p:sp>
      <p:sp>
        <p:nvSpPr>
          <p:cNvPr id="202" name="Google Shape;202;g30151113845_0_1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03" name="Google Shape;203;g30151113845_0_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04" name="Google Shape;204;g30151113845_0_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8" name="Picture 7">
            <a:extLst>
              <a:ext uri="{FF2B5EF4-FFF2-40B4-BE49-F238E27FC236}">
                <a16:creationId xmlns:a16="http://schemas.microsoft.com/office/drawing/2014/main" id="{5BE1DDDB-F755-19BC-BAFB-B77794669D5F}"/>
              </a:ext>
            </a:extLst>
          </p:cNvPr>
          <p:cNvPicPr>
            <a:picLocks noChangeAspect="1"/>
          </p:cNvPicPr>
          <p:nvPr/>
        </p:nvPicPr>
        <p:blipFill>
          <a:blip r:embed="rId3"/>
          <a:stretch>
            <a:fillRect/>
          </a:stretch>
        </p:blipFill>
        <p:spPr>
          <a:xfrm>
            <a:off x="2242407" y="1793655"/>
            <a:ext cx="6604050" cy="42118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30151113845_0_8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200" b="1">
              <a:solidFill>
                <a:srgbClr val="FF0000"/>
              </a:solidFill>
            </a:endParaRPr>
          </a:p>
          <a:p>
            <a:pPr marL="0" lvl="0" indent="0" algn="l" rtl="0">
              <a:spcBef>
                <a:spcPts val="0"/>
              </a:spcBef>
              <a:spcAft>
                <a:spcPts val="0"/>
              </a:spcAft>
              <a:buNone/>
            </a:pPr>
            <a:r>
              <a:rPr lang="en-US" sz="3200" b="1">
                <a:solidFill>
                  <a:srgbClr val="FF0000"/>
                </a:solidFill>
              </a:rPr>
              <a:t>Implementation</a:t>
            </a:r>
            <a:endParaRPr sz="2800"/>
          </a:p>
        </p:txBody>
      </p:sp>
      <p:sp>
        <p:nvSpPr>
          <p:cNvPr id="211" name="Google Shape;211;g30151113845_0_8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project has implemented two main components: information providing system and facial expression recognition system. The information providing system inputs a user query and matches the query with a title from the list of Wikipedia titles that attains the highest score of similarity with the query. The corresponding information is retrieved using the wikipedia module and displayed for the user. While displaying the content, the facial expression recognition system acts simultaneously by capturing  frames every two seconds and predicting the expression of the user for every frame to find the predominant expression throughout the learning process. The expressions of the user in the latter part of the time period are given more importance. Using the predominant expression, suitable responses are displayed for the user.</a:t>
            </a:r>
            <a:endParaRPr sz="2400">
              <a:latin typeface="Times New Roman"/>
              <a:ea typeface="Times New Roman"/>
              <a:cs typeface="Times New Roman"/>
              <a:sym typeface="Times New Roman"/>
            </a:endParaRPr>
          </a:p>
        </p:txBody>
      </p:sp>
      <p:sp>
        <p:nvSpPr>
          <p:cNvPr id="212" name="Google Shape;212;g30151113845_0_8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13" name="Google Shape;213;g30151113845_0_8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14" name="Google Shape;214;g30151113845_0_8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Results</a:t>
            </a:r>
            <a:endParaRPr sz="2800"/>
          </a:p>
        </p:txBody>
      </p:sp>
      <p:sp>
        <p:nvSpPr>
          <p:cNvPr id="220" name="Google Shape;220;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300">
                <a:solidFill>
                  <a:srgbClr val="000000"/>
                </a:solidFill>
                <a:latin typeface="Times New Roman"/>
                <a:ea typeface="Times New Roman"/>
                <a:cs typeface="Times New Roman"/>
                <a:sym typeface="Times New Roman"/>
              </a:rPr>
              <a:t>The proposed model has recorded an accuracy of 65.11% in recognizing facial expressions from 7178 unseen images. The training dataset is split into 80% training data and 20% validation data with the training being performed on the training data and the accuracy and loss being monitored on the unseen validation data. Initially both the training accuracy and validation accuracy seem to be of the same values with the validation accuracy even recording a higher accuracy at some stages. As the training progresses, the model starts to extensively learn the training data and therefore, the training accuracy keeps on increasing than the validation accuracy. The training stops with 34 epochs as the validation loss does not decrease for 10 consecutive epochs and the model is saved with the best weights that have been achieved so far to get to the minimum possible loss value.</a:t>
            </a:r>
            <a:endParaRPr sz="2300">
              <a:latin typeface="Times New Roman"/>
              <a:ea typeface="Times New Roman"/>
              <a:cs typeface="Times New Roman"/>
              <a:sym typeface="Times New Roman"/>
            </a:endParaRPr>
          </a:p>
        </p:txBody>
      </p:sp>
      <p:sp>
        <p:nvSpPr>
          <p:cNvPr id="221" name="Google Shape;221;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22" name="Google Shape;222;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23" name="Google Shape;223;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Conclusion &amp; Work for Phase II</a:t>
            </a:r>
            <a:endParaRPr sz="2800"/>
          </a:p>
        </p:txBody>
      </p:sp>
      <p:sp>
        <p:nvSpPr>
          <p:cNvPr id="229" name="Google Shape;229;p9"/>
          <p:cNvSpPr txBox="1">
            <a:spLocks noGrp="1"/>
          </p:cNvSpPr>
          <p:nvPr>
            <p:ph type="body" idx="1"/>
          </p:nvPr>
        </p:nvSpPr>
        <p:spPr>
          <a:xfrm>
            <a:off x="821266" y="1909571"/>
            <a:ext cx="10612967" cy="3038857"/>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project aims to not only provide the requested information but also recognize the facial expressions of the user while reading through the provided content. The predominant expression of the user throughout the learning process is used to provide suitable responses and can be used to adapt the content so as to cater to the needs or expectations of the user. The systems aims to improve the user experience and also the learning efficiency of the user. We aim to provide the functionality of modifying the provided information based on the facial expressions of the user and improve the accuracy of the model to recognize facial expressions in real-time. </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30" name="Google Shape;230;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31" name="Google Shape;23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32" name="Google Shape;23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38" name="Google Shape;238;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[1]  M. Aly, A. Ghallab and I. S. Fathi, "Enhancing Facial Expression Recognition System in Online Learning Context Using Efficient Deep Learning Model," in IEEE Access, vol. 11, pp. 121419-121433, 2023, doi: 10.1109/ACCESS.2023.3325407.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[2] W. E. Villegas-Ch, J. García-Ortiz and S. Sánchez-Viteri, "Identification of Emotions From Facial Gestures in a Teaching Environment With the Use of Machine Learning Techniques," in IEEE Access, vol. 11, pp. 38010-38022, 2023, doi: 10.1109/ACCESS.2023.3267007.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[3] G. Zhao, H. Yang and M. Yu, "Expression Recognition Method Based on a Lightweight Convolutional Neural Network," in IEEE Access, vol. 8, pp. 38528-38537, 2020, doi: 10.1109/ACCESS.2020.2964752.</a:t>
            </a:r>
            <a:endParaRPr sz="2400">
              <a:solidFill>
                <a:srgbClr val="000000"/>
              </a:solidFill>
              <a:latin typeface="Times New Roman"/>
              <a:ea typeface="Times New Roman"/>
              <a:cs typeface="Times New Roman"/>
              <a:sym typeface="Times New Roman"/>
            </a:endParaRPr>
          </a:p>
        </p:txBody>
      </p:sp>
      <p:sp>
        <p:nvSpPr>
          <p:cNvPr id="239" name="Google Shape;23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40" name="Google Shape;24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41" name="Google Shape;24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0cbc1799b1_1_1"/>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47" name="Google Shape;247;g30cbc1799b1_1_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[4] J. Liu, H. Wang and Y. Feng, "An End-to-End Deep Model With Discriminative Facial Features for Facial Expression Recognition," in IEEE Access, vol. 9, pp. 12158-12166, 2021, doi: 10.1109/ACCESS.2021.3051403.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[5] N. Zhou, R. Liang and W. Shi, "A Lightweight Convolutional Neural Network for Real-Time Facial Expression Detection," in IEEE Access, vol. 9, pp. 5573-5584, 2021, doi: 10.1109/ACCESS.2020.3046715.</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[6] J. Pu and X. Nie, "Convolutional Channel Attentional Facial Expression Recognition Network and Its Application in Human–Computer Interaction," in IEEE Access, vol. 11, pp. 129412-129424, 2023, doi: 10.1109/ACCESS.2023.3333381.</a:t>
            </a:r>
            <a:endParaRPr sz="2400">
              <a:solidFill>
                <a:srgbClr val="000000"/>
              </a:solidFill>
              <a:latin typeface="Times New Roman"/>
              <a:ea typeface="Times New Roman"/>
              <a:cs typeface="Times New Roman"/>
              <a:sym typeface="Times New Roman"/>
            </a:endParaRPr>
          </a:p>
        </p:txBody>
      </p:sp>
      <p:sp>
        <p:nvSpPr>
          <p:cNvPr id="248" name="Google Shape;248;g30cbc1799b1_1_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49" name="Google Shape;249;g30cbc1799b1_1_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0" name="Google Shape;250;g30cbc1799b1_1_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30cbc1799b1_1_9"/>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56" name="Google Shape;256;g30cbc1799b1_1_9"/>
          <p:cNvSpPr txBox="1">
            <a:spLocks noGrp="1"/>
          </p:cNvSpPr>
          <p:nvPr>
            <p:ph type="body" idx="1"/>
          </p:nvPr>
        </p:nvSpPr>
        <p:spPr>
          <a:xfrm>
            <a:off x="761951" y="1648375"/>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[7] P. Ganesan, S. Kumar Jagatheesaperumal, I. Gobhinath, V. Venkatraman, S. N. Gaftandzhieva and R. Z. Doneva, "Deep Learning-Based Interactive Dashboard for Enhancing Online Classroom Experience Through Student Emotion Analysis," in IEEE Access, vol. 12, pp. 91140-91153, 2024, doi: 10.1109/ACCESS.2024.3421282.</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[8] M. D’incà, C. Beyan, R. Niewiadomski, S. Barattin and N. Sebe, "Unleashing the Transferability Power of Unsupervised Pre-Training for Emotion Recognition in Masked and Unmasked Facial Images," in IEEE Access, vol. 11, pp. 90876-90890, 2023, doi: 10.1109/ACCESS.2023.3308047.</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[9] M. Shi, L. Xu and X. Chen, "A Novel Facial Expression Intelligent Recognition Method Using Improved Convolutional Neural Network," in IEEE Access, vol. 8, pp. 57606-57614, 2020, doi: 10.1109/ACCESS.2020.2982286.</a:t>
            </a:r>
            <a:endParaRPr sz="2400">
              <a:solidFill>
                <a:srgbClr val="000000"/>
              </a:solidFill>
              <a:latin typeface="Times New Roman"/>
              <a:ea typeface="Times New Roman"/>
              <a:cs typeface="Times New Roman"/>
              <a:sym typeface="Times New Roman"/>
            </a:endParaRPr>
          </a:p>
        </p:txBody>
      </p:sp>
      <p:sp>
        <p:nvSpPr>
          <p:cNvPr id="257" name="Google Shape;257;g30cbc1799b1_1_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58" name="Google Shape;258;g30cbc1799b1_1_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59" name="Google Shape;259;g30cbc1799b1_1_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3" name="Google Shape;103;p2"/>
          <p:cNvSpPr txBox="1">
            <a:spLocks noGrp="1"/>
          </p:cNvSpPr>
          <p:nvPr>
            <p:ph type="body" idx="1"/>
          </p:nvPr>
        </p:nvSpPr>
        <p:spPr>
          <a:xfrm>
            <a:off x="526351" y="1978025"/>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Human-computer interaction is very vital in today’s era of technology. Enhancing the methodologies and bringing out innovations in the ways in which a computer interacts with a human is important in order to facilitate effective communication and improve user experience. </a:t>
            </a:r>
            <a:endParaRPr>
              <a:latin typeface="Verdana"/>
              <a:ea typeface="Verdana"/>
              <a:cs typeface="Verdana"/>
              <a:sym typeface="Verdana"/>
            </a:endParaRPr>
          </a:p>
          <a:p>
            <a:pPr marL="908050" lvl="1" indent="-469900" algn="just" rtl="0">
              <a:spcBef>
                <a:spcPts val="480"/>
              </a:spcBef>
              <a:spcAft>
                <a:spcPts val="0"/>
              </a:spcAft>
              <a:buSzPts val="2400"/>
              <a:buFont typeface="Courier New"/>
              <a:buChar char="o"/>
            </a:pPr>
            <a:r>
              <a:rPr lang="en-US" sz="2400">
                <a:latin typeface="Times New Roman"/>
                <a:ea typeface="Times New Roman"/>
                <a:cs typeface="Times New Roman"/>
                <a:sym typeface="Times New Roman"/>
              </a:rPr>
              <a:t>In what all ways can we improve the user experience? </a:t>
            </a:r>
            <a:endParaRPr sz="2400"/>
          </a:p>
          <a:p>
            <a:pPr marL="908050" lvl="1" indent="-469900" algn="just" rtl="0">
              <a:spcBef>
                <a:spcPts val="480"/>
              </a:spcBef>
              <a:spcAft>
                <a:spcPts val="0"/>
              </a:spcAft>
              <a:buClr>
                <a:srgbClr val="CC0000"/>
              </a:buClr>
              <a:buSzPts val="2400"/>
              <a:buFont typeface="Courier New"/>
              <a:buChar char="o"/>
            </a:pPr>
            <a:r>
              <a:rPr lang="en-US" sz="2400">
                <a:latin typeface="Times New Roman"/>
                <a:ea typeface="Times New Roman"/>
                <a:cs typeface="Times New Roman"/>
                <a:sym typeface="Times New Roman"/>
              </a:rPr>
              <a:t>Can that be improved by recognizing facial expressions of the user?</a:t>
            </a:r>
            <a:endParaRPr sz="2400"/>
          </a:p>
          <a:p>
            <a:pPr marL="0" lvl="0" indent="0" algn="l" rtl="0">
              <a:spcBef>
                <a:spcPts val="600"/>
              </a:spcBef>
              <a:spcAft>
                <a:spcPts val="0"/>
              </a:spcAft>
              <a:buSzPts val="3000"/>
              <a:buNone/>
            </a:pPr>
            <a:br>
              <a:rPr lang="en-US"/>
            </a:br>
            <a:br>
              <a:rPr lang="en-US"/>
            </a:br>
            <a:endParaRPr/>
          </a:p>
        </p:txBody>
      </p:sp>
      <p:sp>
        <p:nvSpPr>
          <p:cNvPr id="104" name="Google Shape;104;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05" name="Google Shape;105;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06" name="Google Shape;106;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30cbc1799b1_1_1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65" name="Google Shape;265;g30cbc1799b1_1_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[10] E. Uzun, "A Novel Web Scraping Approach Using the Additional Information Obtained From Web Pages," in IEEE Access, vol. 8, pp. 61726-61740, 2020, doi: 10.1109/ACCESS.2020.2984503.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[11] G. Suddul, C. Lillmond and S. Armoogum, "A Smart Virtual Tutor with Facial Emotion Recognition for Online Learning," 2022 IEEE Zooming Innovation in Consumer Technologies Conference (ZINC), Novi Sad, Serbia, 2022, pp. 67-72, doi: 10.1109/ZINC55034.2022.9840683.</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[12] B. Fang, X. Li, G. Han and J. He, "Facial Expression Recognition in Educational Research From the Perspective of Machine Learning: A Systematic Review," in IEEE Access, vol. 11, pp. 112060-112074, 2023, doi: 10.1109/ACCESS.2023.3322454.</a:t>
            </a:r>
            <a:endParaRPr sz="2400">
              <a:solidFill>
                <a:srgbClr val="000000"/>
              </a:solidFill>
              <a:latin typeface="Times New Roman"/>
              <a:ea typeface="Times New Roman"/>
              <a:cs typeface="Times New Roman"/>
              <a:sym typeface="Times New Roman"/>
            </a:endParaRPr>
          </a:p>
        </p:txBody>
      </p:sp>
      <p:sp>
        <p:nvSpPr>
          <p:cNvPr id="266" name="Google Shape;266;g30cbc1799b1_1_1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67" name="Google Shape;267;g30cbc1799b1_1_1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68" name="Google Shape;268;g30cbc1799b1_1_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30cbc1799b1_1_25"/>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74" name="Google Shape;274;g30cbc1799b1_1_25"/>
          <p:cNvSpPr txBox="1">
            <a:spLocks noGrp="1"/>
          </p:cNvSpPr>
          <p:nvPr>
            <p:ph type="body" idx="1"/>
          </p:nvPr>
        </p:nvSpPr>
        <p:spPr>
          <a:xfrm>
            <a:off x="761951" y="1648375"/>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[13] A. V. Savchenko, L. V. Savchenko and I. Makarov, "Classifying Emotions and Engagement in Online Learning Based on a Single Facial Expression Recognition Neural Network," in IEEE Transactions on Affective Computing, vol. 13, no. 4, pp. 2132-2143, 1 Oct.-Dec. 2022, doi: 10.1109/TAFFC.2022.3188390.</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[14] R. Miao, H. Kato, Y. Hatori, Y. Sato and S. Shioiri, "Analysis of Facial Expressions to Estimate the Level of Engagement in Online Lectures," in IEEE Access, vol. 11, pp. 76551-76562, 2023, doi: 10.1109/ACCESS.2023.3297651.</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[15] R. Bhargava, R. Lobo, R. Shah, N. Shah and S. Nair, "Easier Web Navigation Using Intent Classification, Web Scraping and NLP Approaches," 2022 5th International Conference on Advances in Science and Technology (ICAST), Mumbai, India, 2022, pp. 286-290, doi: 10.1109/ICAST55766.2022.10039559.</a:t>
            </a:r>
            <a:endParaRPr sz="2400">
              <a:solidFill>
                <a:srgbClr val="000000"/>
              </a:solidFill>
              <a:latin typeface="Times New Roman"/>
              <a:ea typeface="Times New Roman"/>
              <a:cs typeface="Times New Roman"/>
              <a:sym typeface="Times New Roman"/>
            </a:endParaRPr>
          </a:p>
        </p:txBody>
      </p:sp>
      <p:sp>
        <p:nvSpPr>
          <p:cNvPr id="275" name="Google Shape;275;g30cbc1799b1_1_2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76" name="Google Shape;276;g30cbc1799b1_1_2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77" name="Google Shape;277;g30cbc1799b1_1_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30cbc1799b1_1_3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83" name="Google Shape;283;g30cbc1799b1_1_3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[16] Y. He, Y. Zhang, S. Chen and Y. Hu, "Facial Expression Recognition Using Hierarchical Features With Three-Channel Convolutional Neural Network," in IEEE Access, vol. 11, pp. 84785-84794, 2023, doi: 10.1109/ACCESS.2023.3303402.</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a:latin typeface="Times New Roman"/>
                <a:ea typeface="Times New Roman"/>
                <a:cs typeface="Times New Roman"/>
                <a:sym typeface="Times New Roman"/>
              </a:rPr>
              <a:t>[17] D. -H. Lee and J. -H. Yoo, "CNN Learning Strategy for Recognizing Facial Expressions," in IEEE Access, vol. 11, pp. 70865-70872, 2023, doi: 10.1109/ACCESS.2023.3294099.</a:t>
            </a:r>
            <a:endParaRPr sz="2200">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200">
                <a:latin typeface="Times New Roman"/>
                <a:ea typeface="Times New Roman"/>
                <a:cs typeface="Times New Roman"/>
                <a:sym typeface="Times New Roman"/>
              </a:rPr>
              <a:t>[18] Y. Tang, X. Zhang, X. Hu, S. Wang and H. Wang, "Facial Expression Recognition Using Frequency Neural Network," in IEEE Transactions on Image Processing, vol. 30, pp. 444-457, 2021, doi: 10.1109/TIP.2020.3037467.</a:t>
            </a:r>
            <a:endParaRPr sz="2400">
              <a:solidFill>
                <a:srgbClr val="000000"/>
              </a:solidFill>
              <a:latin typeface="Times New Roman"/>
              <a:ea typeface="Times New Roman"/>
              <a:cs typeface="Times New Roman"/>
              <a:sym typeface="Times New Roman"/>
            </a:endParaRPr>
          </a:p>
        </p:txBody>
      </p:sp>
      <p:sp>
        <p:nvSpPr>
          <p:cNvPr id="284" name="Google Shape;284;g30cbc1799b1_1_3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85" name="Google Shape;285;g30cbc1799b1_1_3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86" name="Google Shape;286;g30cbc1799b1_1_3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30cbc1799b1_1_41"/>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92" name="Google Shape;292;g30cbc1799b1_1_4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100"/>
              <a:buNone/>
            </a:pPr>
            <a:r>
              <a:rPr lang="en-US" sz="2200" dirty="0">
                <a:latin typeface="Times New Roman"/>
                <a:ea typeface="Times New Roman"/>
                <a:cs typeface="Times New Roman"/>
                <a:sym typeface="Times New Roman"/>
              </a:rPr>
              <a:t>[19] S. Li, X. Li, L. Shang, X. Jiang, Q. Liu, C. Sun, Z. Ji and B. Liu, “</a:t>
            </a:r>
            <a:r>
              <a:rPr lang="en-US" sz="2200" dirty="0" err="1">
                <a:latin typeface="Times New Roman"/>
                <a:ea typeface="Times New Roman"/>
                <a:cs typeface="Times New Roman"/>
                <a:sym typeface="Times New Roman"/>
              </a:rPr>
              <a:t>HopRetriever</a:t>
            </a:r>
            <a:r>
              <a:rPr lang="en-US" sz="2200" dirty="0">
                <a:latin typeface="Times New Roman"/>
                <a:ea typeface="Times New Roman"/>
                <a:cs typeface="Times New Roman"/>
                <a:sym typeface="Times New Roman"/>
              </a:rPr>
              <a:t>: Retrieve Hops over Wikipedia to Answer Complex Questions”, AAAI, vol. 35, no. 15, pp. 13279-13287, May 2021.</a:t>
            </a:r>
            <a:endParaRPr sz="2200" dirty="0">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200" dirty="0">
                <a:latin typeface="Times New Roman"/>
                <a:ea typeface="Times New Roman"/>
                <a:cs typeface="Times New Roman"/>
                <a:sym typeface="Times New Roman"/>
              </a:rPr>
              <a:t>[20] X. Yang, Y. Fang and C. Raga Rodolfo, "Graph Convolutional Neural Networks for Micro-Expression Recognition—Fusion of Facial Action Units for Optical Flow Extraction," in IEEE Access, vol. 12, pp. 76319-76328, 2024,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10.1109/ACCESS.2024.3406037.</a:t>
            </a:r>
            <a:endParaRPr sz="2200" dirty="0">
              <a:latin typeface="Times New Roman"/>
              <a:ea typeface="Times New Roman"/>
              <a:cs typeface="Times New Roman"/>
              <a:sym typeface="Times New Roman"/>
            </a:endParaRPr>
          </a:p>
          <a:p>
            <a:pPr marL="0" lvl="0" indent="0" algn="l" rtl="0">
              <a:spcBef>
                <a:spcPts val="1200"/>
              </a:spcBef>
              <a:spcAft>
                <a:spcPts val="0"/>
              </a:spcAft>
              <a:buSzPts val="3000"/>
              <a:buNone/>
            </a:pPr>
            <a:endParaRPr sz="2200" dirty="0">
              <a:solidFill>
                <a:srgbClr val="000000"/>
              </a:solidFill>
              <a:latin typeface="Times New Roman"/>
              <a:ea typeface="Times New Roman"/>
              <a:cs typeface="Times New Roman"/>
              <a:sym typeface="Times New Roman"/>
            </a:endParaRPr>
          </a:p>
        </p:txBody>
      </p:sp>
      <p:sp>
        <p:nvSpPr>
          <p:cNvPr id="293" name="Google Shape;293;g30cbc1799b1_1_4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294" name="Google Shape;294;g30cbc1799b1_1_4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295" name="Google Shape;295;g30cbc1799b1_1_4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Paper Publication Status</a:t>
            </a:r>
            <a:endParaRPr sz="2800"/>
          </a:p>
        </p:txBody>
      </p:sp>
      <p:sp>
        <p:nvSpPr>
          <p:cNvPr id="301" name="Google Shape;301;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just" rtl="0">
              <a:lnSpc>
                <a:spcPct val="150000"/>
              </a:lnSpc>
              <a:spcBef>
                <a:spcPts val="0"/>
              </a:spcBef>
              <a:spcAft>
                <a:spcPts val="0"/>
              </a:spcAft>
              <a:buClr>
                <a:srgbClr val="CC0000"/>
              </a:buClr>
              <a:buSzPts val="2400"/>
              <a:buFont typeface="Noto Sans Symbols"/>
              <a:buChar char="□"/>
            </a:pPr>
            <a:r>
              <a:rPr lang="en-US" sz="2000" b="1" dirty="0">
                <a:solidFill>
                  <a:srgbClr val="000000"/>
                </a:solidFill>
                <a:latin typeface="Times New Roman"/>
                <a:ea typeface="Times New Roman"/>
                <a:cs typeface="Times New Roman"/>
                <a:sym typeface="Times New Roman"/>
              </a:rPr>
              <a:t>PUBLICATION STATUS : </a:t>
            </a:r>
            <a:r>
              <a:rPr lang="en-US" sz="2000" dirty="0">
                <a:solidFill>
                  <a:srgbClr val="000000"/>
                </a:solidFill>
                <a:latin typeface="Times New Roman"/>
                <a:ea typeface="Times New Roman"/>
                <a:cs typeface="Times New Roman"/>
                <a:sym typeface="Times New Roman"/>
              </a:rPr>
              <a:t>IN REVIEW PROCESS</a:t>
            </a:r>
          </a:p>
          <a:p>
            <a:pPr marL="469900" marR="0" lvl="0" indent="-419100" algn="just" rtl="0">
              <a:lnSpc>
                <a:spcPct val="150000"/>
              </a:lnSpc>
              <a:spcBef>
                <a:spcPts val="0"/>
              </a:spcBef>
              <a:spcAft>
                <a:spcPts val="0"/>
              </a:spcAft>
              <a:buClr>
                <a:srgbClr val="CC0000"/>
              </a:buClr>
              <a:buSzPts val="2400"/>
              <a:buFont typeface="Noto Sans Symbols"/>
              <a:buChar char="□"/>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Verdana"/>
              </a:rPr>
              <a:t>TITLE OF THE PAPER : </a:t>
            </a:r>
            <a:r>
              <a:rPr lang="en-US" sz="2000" i="0" u="none" strike="noStrike" cap="none" dirty="0">
                <a:solidFill>
                  <a:srgbClr val="000000"/>
                </a:solidFill>
                <a:latin typeface="Times New Roman" panose="02020603050405020304" pitchFamily="18" charset="0"/>
                <a:cs typeface="Times New Roman" panose="02020603050405020304" pitchFamily="18" charset="0"/>
                <a:sym typeface="Verdana"/>
              </a:rPr>
              <a:t>AN APPROACH TO DEVELOP THE INFORMATION PROVIDING SYSTEM BY RECOGNIZING FACIAL EXPRESSIONS </a:t>
            </a:r>
          </a:p>
          <a:p>
            <a:pPr marL="469900" marR="0" lvl="0" indent="-419100" algn="just" rtl="0">
              <a:lnSpc>
                <a:spcPct val="150000"/>
              </a:lnSpc>
              <a:spcBef>
                <a:spcPts val="0"/>
              </a:spcBef>
              <a:spcAft>
                <a:spcPts val="0"/>
              </a:spcAft>
              <a:buClr>
                <a:srgbClr val="CC0000"/>
              </a:buClr>
              <a:buSzPts val="2400"/>
              <a:buFont typeface="Noto Sans Symbols"/>
              <a:buChar char="□"/>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Verdana"/>
              </a:rPr>
              <a:t>AUTHORS : </a:t>
            </a:r>
            <a:r>
              <a:rPr lang="en-US" sz="2000" i="0" u="none" strike="noStrike" cap="none" dirty="0">
                <a:solidFill>
                  <a:srgbClr val="000000"/>
                </a:solidFill>
                <a:latin typeface="Times New Roman" panose="02020603050405020304" pitchFamily="18" charset="0"/>
                <a:cs typeface="Times New Roman" panose="02020603050405020304" pitchFamily="18" charset="0"/>
                <a:sym typeface="Verdana"/>
              </a:rPr>
              <a:t>DR. P. KUMAR, DR. SENTHIL PANDI S, PRATHEEPA R, MANNURU SHREEYA </a:t>
            </a:r>
          </a:p>
          <a:p>
            <a:pPr marL="469900" marR="0" lvl="0" indent="-419100" algn="just" rtl="0">
              <a:lnSpc>
                <a:spcPct val="150000"/>
              </a:lnSpc>
              <a:spcBef>
                <a:spcPts val="0"/>
              </a:spcBef>
              <a:spcAft>
                <a:spcPts val="0"/>
              </a:spcAft>
              <a:buClr>
                <a:srgbClr val="CC0000"/>
              </a:buClr>
              <a:buSzPts val="2400"/>
              <a:buFont typeface="Noto Sans Symbols"/>
              <a:buChar char="□"/>
            </a:pPr>
            <a:r>
              <a:rPr lang="en-US" sz="2000" b="1" dirty="0">
                <a:solidFill>
                  <a:srgbClr val="000000"/>
                </a:solidFill>
                <a:latin typeface="Times New Roman" panose="02020603050405020304" pitchFamily="18" charset="0"/>
                <a:ea typeface="Verdana"/>
                <a:cs typeface="Times New Roman" panose="02020603050405020304" pitchFamily="18" charset="0"/>
              </a:rPr>
              <a:t>NAME OF THE CONFERENCE :</a:t>
            </a:r>
            <a:r>
              <a:rPr lang="en-IN" sz="2000" dirty="0">
                <a:latin typeface="Times New Roman" panose="02020603050405020304" pitchFamily="18" charset="0"/>
                <a:cs typeface="Times New Roman" panose="02020603050405020304" pitchFamily="18" charset="0"/>
              </a:rPr>
              <a:t>INTERNATIONAL CONFERENCE ON ADVANCES IN COMPUTER SCIENCE, ELECTRICAL, ELECTRONICS, AND COMMUNICATION TECHNOLOGIES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Verdana"/>
            </a:endParaRPr>
          </a:p>
          <a:p>
            <a:pPr marL="0" lvl="0" indent="0" algn="l" rtl="0">
              <a:spcBef>
                <a:spcPts val="600"/>
              </a:spcBef>
              <a:spcAft>
                <a:spcPts val="0"/>
              </a:spcAft>
              <a:buSzPts val="3000"/>
              <a:buNone/>
            </a:pPr>
            <a:endParaRPr dirty="0"/>
          </a:p>
        </p:txBody>
      </p:sp>
      <p:sp>
        <p:nvSpPr>
          <p:cNvPr id="302" name="Google Shape;302;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303" name="Google Shape;303;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04" name="Google Shape;304;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2"/>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310" name="Google Shape;310;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311" name="Google Shape;311;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12" name="Google Shape;31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2" name="Google Shape;112;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objective of the project is to develop a learning assistant</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The assistant must be able to dynamically adjust its responses based on facial expressions of the user</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Recognize facial expressions of the user accurately</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Provide the user with the required information</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Improve user experience</a:t>
            </a:r>
            <a:endParaRPr sz="2400"/>
          </a:p>
          <a:p>
            <a:pPr marL="469900" lvl="0" indent="-469900" algn="just" rtl="0">
              <a:spcBef>
                <a:spcPts val="480"/>
              </a:spcBef>
              <a:spcAft>
                <a:spcPts val="0"/>
              </a:spcAft>
              <a:buClr>
                <a:srgbClr val="CC0000"/>
              </a:buClr>
              <a:buSzPts val="2400"/>
              <a:buFont typeface="Arial"/>
              <a:buChar char="•"/>
            </a:pPr>
            <a:r>
              <a:rPr lang="en-US" sz="2400">
                <a:latin typeface="Times New Roman"/>
                <a:ea typeface="Times New Roman"/>
                <a:cs typeface="Times New Roman"/>
                <a:sym typeface="Times New Roman"/>
              </a:rPr>
              <a:t>Enhance the learning efficiency of the user</a:t>
            </a:r>
            <a:endParaRPr sz="2400"/>
          </a:p>
          <a:p>
            <a:pPr marL="0" marR="0" lvl="0" indent="0" algn="l" rtl="0">
              <a:lnSpc>
                <a:spcPct val="100000"/>
              </a:lnSpc>
              <a:spcBef>
                <a:spcPts val="560"/>
              </a:spcBef>
              <a:spcAft>
                <a:spcPts val="0"/>
              </a:spcAft>
              <a:buSzPts val="2800"/>
              <a:buNone/>
            </a:pPr>
            <a:endParaRPr sz="2400"/>
          </a:p>
          <a:p>
            <a:pPr marL="0" lvl="0" indent="0" algn="l" rtl="0">
              <a:spcBef>
                <a:spcPts val="480"/>
              </a:spcBef>
              <a:spcAft>
                <a:spcPts val="0"/>
              </a:spcAft>
              <a:buSzPts val="2400"/>
              <a:buNone/>
            </a:pPr>
            <a:endParaRPr sz="2400"/>
          </a:p>
        </p:txBody>
      </p:sp>
      <p:sp>
        <p:nvSpPr>
          <p:cNvPr id="113" name="Google Shape;113;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14" name="Google Shape;114;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15" name="Google Shape;115;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223521" y="1752600"/>
            <a:ext cx="1115568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SzPts val="2400"/>
              <a:buNone/>
            </a:pPr>
            <a:r>
              <a:rPr lang="en-US" sz="2400">
                <a:latin typeface="Times New Roman"/>
                <a:ea typeface="Times New Roman"/>
                <a:cs typeface="Times New Roman"/>
                <a:sym typeface="Times New Roman"/>
              </a:rPr>
              <a:t>      Facial expressions are very important in understanding one's state of mind. We aim to incorporate this notion in our learning assistant application in order to provide a rich user experience. The facial expression of the user is recognized with the help of a model trained on the FER dataset using a convolutional neural network. The facial expressions of the user are continuously monitored, and the frames are sent to the server-side scripting for classification. The model classifies each frame into one of the seven classes: happy, sad, surprise, neutral, angry, fear, and disgust. If the interpretation is such that the user is enthusiastic about the concept and the delivered response, more information would be gathered and displayed for the user. Else, a much simpler version of the concept is provided as a modified response in order to facilitate the user in understanding the displayed content. This improves the learning experience for the user by providing personalized responses in real-time. </a:t>
            </a:r>
            <a:endParaRPr sz="2400"/>
          </a:p>
          <a:p>
            <a:pPr marL="0" lvl="0" indent="0" algn="l" rtl="0">
              <a:spcBef>
                <a:spcPts val="600"/>
              </a:spcBef>
              <a:spcAft>
                <a:spcPts val="0"/>
              </a:spcAft>
              <a:buSzPts val="3000"/>
              <a:buNone/>
            </a:pPr>
            <a:br>
              <a:rPr lang="en-US" sz="2400"/>
            </a:br>
            <a:endParaRPr sz="240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0" name="Google Shape;130;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31" name="Google Shape;131;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32" name="Google Shape;132;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3" name="Google Shape;133;p5"/>
          <p:cNvPicPr preferRelativeResize="0"/>
          <p:nvPr/>
        </p:nvPicPr>
        <p:blipFill>
          <a:blip r:embed="rId3">
            <a:alphaModFix/>
          </a:blip>
          <a:stretch>
            <a:fillRect/>
          </a:stretch>
        </p:blipFill>
        <p:spPr>
          <a:xfrm>
            <a:off x="1485925" y="1673226"/>
            <a:ext cx="8978277" cy="4419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30edf9d29bd_0_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9" name="Google Shape;139;g30edf9d29bd_0_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600"/>
              </a:spcBef>
              <a:spcAft>
                <a:spcPts val="0"/>
              </a:spcAft>
              <a:buSzPts val="3000"/>
              <a:buNone/>
            </a:pPr>
            <a:r>
              <a:rPr lang="en-US" sz="2400">
                <a:solidFill>
                  <a:srgbClr val="000000"/>
                </a:solidFill>
                <a:latin typeface="Times New Roman"/>
                <a:ea typeface="Times New Roman"/>
                <a:cs typeface="Times New Roman"/>
                <a:sym typeface="Times New Roman"/>
              </a:rPr>
              <a:t>The system inputs a user query and finds the relevant Wikipedia title that has the maximum similarity with the query. It retrieves the content of the matched title and displays the information. A model is trained on the augmented FER-2013 dataset using a convolutional neural network to recognize facial expressions. When the content is displayed, the webcam starts capturing images every 2 seconds while the user is reading. The system predicts the user's emotion for every frame and identifies the predominant expression of the user by giving less weightage to the first half of the predictions and more weightage to the second half of the predictions. It displays suitable responses based on the predominant expression of the user throughout the learning process.</a:t>
            </a:r>
            <a:endParaRPr sz="2400"/>
          </a:p>
        </p:txBody>
      </p:sp>
      <p:sp>
        <p:nvSpPr>
          <p:cNvPr id="140" name="Google Shape;140;g30edf9d29bd_0_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41" name="Google Shape;141;g30edf9d29bd_0_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42" name="Google Shape;142;g30edf9d29bd_0_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List of Modules</a:t>
            </a:r>
            <a:endParaRPr sz="2800"/>
          </a:p>
        </p:txBody>
      </p:sp>
      <p:sp>
        <p:nvSpPr>
          <p:cNvPr id="148" name="Google Shape;148;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200000"/>
              </a:lnSpc>
              <a:spcBef>
                <a:spcPts val="0"/>
              </a:spcBef>
              <a:spcAft>
                <a:spcPts val="0"/>
              </a:spcAft>
              <a:buClr>
                <a:srgbClr val="000000"/>
              </a:buClr>
              <a:buSzPts val="3200"/>
              <a:buFont typeface="Times New Roman"/>
              <a:buChar char="□"/>
            </a:pPr>
            <a:r>
              <a:rPr lang="en-US" sz="3200" dirty="0">
                <a:solidFill>
                  <a:srgbClr val="000000"/>
                </a:solidFill>
                <a:latin typeface="Times New Roman"/>
                <a:ea typeface="Times New Roman"/>
                <a:cs typeface="Times New Roman"/>
                <a:sym typeface="Times New Roman"/>
              </a:rPr>
              <a:t>Information Providing Module</a:t>
            </a:r>
            <a:endParaRPr sz="3200" dirty="0">
              <a:solidFill>
                <a:srgbClr val="000000"/>
              </a:solidFill>
              <a:latin typeface="Times New Roman"/>
              <a:ea typeface="Times New Roman"/>
              <a:cs typeface="Times New Roman"/>
              <a:sym typeface="Times New Roman"/>
            </a:endParaRPr>
          </a:p>
          <a:p>
            <a:pPr marL="457200" marR="0" lvl="0" indent="-431800" algn="l" rtl="0">
              <a:lnSpc>
                <a:spcPct val="200000"/>
              </a:lnSpc>
              <a:spcBef>
                <a:spcPts val="0"/>
              </a:spcBef>
              <a:spcAft>
                <a:spcPts val="0"/>
              </a:spcAft>
              <a:buClr>
                <a:srgbClr val="000000"/>
              </a:buClr>
              <a:buSzPts val="3200"/>
              <a:buFont typeface="Times New Roman"/>
              <a:buChar char="□"/>
            </a:pPr>
            <a:r>
              <a:rPr lang="en-US" sz="3200" dirty="0">
                <a:solidFill>
                  <a:srgbClr val="000000"/>
                </a:solidFill>
                <a:latin typeface="Times New Roman"/>
                <a:ea typeface="Times New Roman"/>
                <a:cs typeface="Times New Roman"/>
                <a:sym typeface="Times New Roman"/>
              </a:rPr>
              <a:t>Facial Expression Recognition Module</a:t>
            </a:r>
            <a:endParaRPr sz="3200" dirty="0">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endParaRPr sz="3200" dirty="0">
              <a:solidFill>
                <a:srgbClr val="000000"/>
              </a:solidFill>
              <a:latin typeface="Times New Roman"/>
              <a:ea typeface="Times New Roman"/>
              <a:cs typeface="Times New Roman"/>
              <a:sym typeface="Times New Roman"/>
            </a:endParaRPr>
          </a:p>
          <a:p>
            <a:pPr marL="0" lvl="0" indent="0" algn="l" rtl="0">
              <a:lnSpc>
                <a:spcPct val="200000"/>
              </a:lnSpc>
              <a:spcBef>
                <a:spcPts val="600"/>
              </a:spcBef>
              <a:spcAft>
                <a:spcPts val="0"/>
              </a:spcAft>
              <a:buSzPts val="3000"/>
              <a:buNone/>
            </a:pPr>
            <a:endParaRPr dirty="0"/>
          </a:p>
        </p:txBody>
      </p:sp>
      <p:sp>
        <p:nvSpPr>
          <p:cNvPr id="149" name="Google Shape;149;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50" name="Google Shape;15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51" name="Google Shape;15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0151113845_0_3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Information Providing Module</a:t>
            </a:r>
            <a:endParaRPr sz="2800"/>
          </a:p>
        </p:txBody>
      </p:sp>
      <p:sp>
        <p:nvSpPr>
          <p:cNvPr id="157" name="Google Shape;157;g30151113845_0_3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Information Providing Module handles the entire process of processing user queries and retrieving relevant content. When a user submits a natural language query, the system first performs text processing to prepare the query for matching against the actual Wikipedia titles by removing the special characters. The processed query is then compared against the list of Wikipedia titles, where a custom algorithm evaluates the similarity between the query and each title by computing a score based on matching words between the query and titles. After identifying the title that gets the maximum score, the corresponding content is retrieved and presented for the user. If the system cannot find a closely matching title, it prompts the user for a more specific query.</a:t>
            </a:r>
            <a:endParaRPr sz="2400">
              <a:latin typeface="Times New Roman"/>
              <a:ea typeface="Times New Roman"/>
              <a:cs typeface="Times New Roman"/>
              <a:sym typeface="Times New Roman"/>
            </a:endParaRPr>
          </a:p>
          <a:p>
            <a:pPr marL="0" lvl="0" indent="0" algn="just" rtl="0">
              <a:lnSpc>
                <a:spcPct val="115000"/>
              </a:lnSpc>
              <a:spcBef>
                <a:spcPts val="600"/>
              </a:spcBef>
              <a:spcAft>
                <a:spcPts val="0"/>
              </a:spcAft>
              <a:buSzPts val="3000"/>
              <a:buNone/>
            </a:pPr>
            <a:endParaRPr sz="2400">
              <a:latin typeface="Times New Roman"/>
              <a:ea typeface="Times New Roman"/>
              <a:cs typeface="Times New Roman"/>
              <a:sym typeface="Times New Roman"/>
            </a:endParaRPr>
          </a:p>
        </p:txBody>
      </p:sp>
      <p:sp>
        <p:nvSpPr>
          <p:cNvPr id="158" name="Google Shape;158;g30151113845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59" name="Google Shape;159;g30151113845_0_3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0" name="Google Shape;160;g30151113845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51113845_0_4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Facial Expression Recognition Module</a:t>
            </a:r>
            <a:endParaRPr sz="2800"/>
          </a:p>
        </p:txBody>
      </p:sp>
      <p:sp>
        <p:nvSpPr>
          <p:cNvPr id="166" name="Google Shape;166;g30151113845_0_4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600"/>
              </a:spcBef>
              <a:spcAft>
                <a:spcPts val="0"/>
              </a:spcAft>
              <a:buSzPts val="3000"/>
              <a:buNone/>
            </a:pPr>
            <a:r>
              <a:rPr lang="en-US" sz="2400">
                <a:latin typeface="Times New Roman"/>
                <a:ea typeface="Times New Roman"/>
                <a:cs typeface="Times New Roman"/>
                <a:sym typeface="Times New Roman"/>
              </a:rPr>
              <a:t>The Facial Expression Recognition module is responsible for detecting and interpreting the user's emotions while interacting with the system. It uses convolutional neural network trained on an augmented FER-2013 dataset. It is used to detect seven basic emotions: happy, sad, angry, fear, disgust, surprise, and neutral. The model takes images captured from the webcam every 2 seconds while the user is reading the content displayed, analyzing each frame to predict the user’s predominant emotion. The module weighs predictions from the first half and second half of the interaction differently, giving more importance to the latter frames to identify the user’s final emotional state. Based on the detected emotion, the system displays an appropriate message.</a:t>
            </a:r>
            <a:endParaRPr sz="2400">
              <a:latin typeface="Times New Roman"/>
              <a:ea typeface="Times New Roman"/>
              <a:cs typeface="Times New Roman"/>
              <a:sym typeface="Times New Roman"/>
            </a:endParaRPr>
          </a:p>
        </p:txBody>
      </p:sp>
      <p:sp>
        <p:nvSpPr>
          <p:cNvPr id="167" name="Google Shape;167;g30151113845_0_4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Second Review</a:t>
            </a:r>
            <a:endParaRPr/>
          </a:p>
        </p:txBody>
      </p:sp>
      <p:sp>
        <p:nvSpPr>
          <p:cNvPr id="168" name="Google Shape;168;g30151113845_0_4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
        <p:nvSpPr>
          <p:cNvPr id="169" name="Google Shape;169;g30151113845_0_4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2606</Words>
  <Application>Microsoft Office PowerPoint</Application>
  <PresentationFormat>Widescreen</PresentationFormat>
  <Paragraphs>150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Noto Sans Symbols</vt:lpstr>
      <vt:lpstr>Times New Roman</vt:lpstr>
      <vt:lpstr>Verdana</vt:lpstr>
      <vt:lpstr>Profile</vt:lpstr>
      <vt:lpstr>PowerPoint Presentation</vt:lpstr>
      <vt:lpstr>Problem Statement and Motivation</vt:lpstr>
      <vt:lpstr>Objectives</vt:lpstr>
      <vt:lpstr>Abstract</vt:lpstr>
      <vt:lpstr>System Architecture</vt:lpstr>
      <vt:lpstr>System Architecture</vt:lpstr>
      <vt:lpstr>List of Modules</vt:lpstr>
      <vt:lpstr>Information Providing Module</vt:lpstr>
      <vt:lpstr>Facial Expression Recognition Module</vt:lpstr>
      <vt:lpstr>Data Flow Diagram Level - 0</vt:lpstr>
      <vt:lpstr>Data Flow Diagram Level - 1</vt:lpstr>
      <vt:lpstr>Data Flow Diagram Level - 2</vt:lpstr>
      <vt:lpstr> Activity Diagram</vt:lpstr>
      <vt:lpstr> Implementation</vt:lpstr>
      <vt:lpstr>Results</vt:lpstr>
      <vt:lpstr>Conclusion &amp; Work for Phase II</vt:lpstr>
      <vt:lpstr>References</vt:lpstr>
      <vt:lpstr>References</vt:lpstr>
      <vt:lpstr>References</vt:lpstr>
      <vt:lpstr>References</vt:lpstr>
      <vt:lpstr>References</vt:lpstr>
      <vt:lpstr>References</vt:lpstr>
      <vt:lpstr>References</vt:lpstr>
      <vt:lpstr>Paper 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Pratheepa R</cp:lastModifiedBy>
  <cp:revision>5</cp:revision>
  <dcterms:created xsi:type="dcterms:W3CDTF">2023-08-03T04:32:32Z</dcterms:created>
  <dcterms:modified xsi:type="dcterms:W3CDTF">2024-11-26T17:04:52Z</dcterms:modified>
</cp:coreProperties>
</file>