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sldIdLst>
    <p:sldId id="256" r:id="rId2"/>
    <p:sldId id="257" r:id="rId3"/>
    <p:sldId id="372" r:id="rId4"/>
    <p:sldId id="368" r:id="rId5"/>
    <p:sldId id="369" r:id="rId6"/>
    <p:sldId id="370" r:id="rId7"/>
    <p:sldId id="3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Zeroth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panose="020B0604030504040204" pitchFamily="34" charset="0"/>
                <a:ea typeface="+mn-ea"/>
                <a:cs typeface="+mn-cs"/>
              </a:rPr>
              <a:t>FACIAL EXPRESSION RECOGNITION FOR HUMAN COMPUTER INTERACTION</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789712" y="5179722"/>
            <a:ext cx="46481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a:t>
            </a:r>
            <a:r>
              <a:rPr lang="en-IN" altLang="en-US" sz="2400" b="1" dirty="0">
                <a:solidFill>
                  <a:srgbClr val="FF0000"/>
                </a:solidFill>
              </a:rPr>
              <a:t> P. Kumar</a:t>
            </a:r>
          </a:p>
          <a:p>
            <a:pPr>
              <a:spcBef>
                <a:spcPct val="0"/>
              </a:spcBef>
              <a:buClrTx/>
              <a:buFontTx/>
              <a:buNone/>
            </a:pPr>
            <a:r>
              <a:rPr lang="en-IN" altLang="en-US" sz="2400" b="1" dirty="0">
                <a:solidFill>
                  <a:srgbClr val="FF0000"/>
                </a:solidFill>
              </a:rPr>
              <a:t>Professor and Supervisor</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6172203" y="4886424"/>
            <a:ext cx="54393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Batch ID: B21A2425C15</a:t>
            </a:r>
          </a:p>
          <a:p>
            <a:pPr>
              <a:spcBef>
                <a:spcPct val="0"/>
              </a:spcBef>
              <a:buClrTx/>
              <a:buFontTx/>
              <a:buNone/>
            </a:pPr>
            <a:r>
              <a:rPr lang="en-IN" altLang="en-US" sz="2400" b="1" dirty="0">
                <a:solidFill>
                  <a:srgbClr val="FF0000"/>
                </a:solidFill>
              </a:rPr>
              <a:t>Pratheepa R –210701192</a:t>
            </a:r>
          </a:p>
          <a:p>
            <a:pPr>
              <a:spcBef>
                <a:spcPct val="0"/>
              </a:spcBef>
              <a:buClrTx/>
              <a:buFontTx/>
              <a:buNone/>
            </a:pPr>
            <a:r>
              <a:rPr lang="en-IN" altLang="en-US" sz="2400" b="1" dirty="0">
                <a:solidFill>
                  <a:srgbClr val="FF0000"/>
                </a:solidFill>
              </a:rPr>
              <a:t>Mannuru Shreeya -210701148</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3374" y="2071778"/>
            <a:ext cx="10668000" cy="4267200"/>
          </a:xfrm>
        </p:spPr>
        <p:txBody>
          <a:bodyPr/>
          <a:lstStyle/>
          <a:p>
            <a:pPr marL="0" lvl="0" indent="0" algn="just">
              <a:buClr>
                <a:srgbClr val="CC0000"/>
              </a:buClr>
              <a:buNone/>
              <a:defRPr/>
            </a:pPr>
            <a:r>
              <a:rPr lang="en-US" sz="2400" dirty="0">
                <a:latin typeface="Times New Roman" panose="02020603050405020304" pitchFamily="18" charset="0"/>
                <a:cs typeface="Times New Roman" panose="02020603050405020304" pitchFamily="18" charset="0"/>
              </a:rPr>
              <a:t>Facial expressions are very important in understanding one's state of mind. We aim to incorporate this notion in our application in order to provide a rich user experience. This project aims to deliver a learning assistant, which gathers information about any concept that the user wants to learn, and also provides a modified response by comprehending the facial expression of the user. The information required by the user  is gathered using a matching algorithm based on the common words in the user query and the titles from the information source. The application continuously monitors the facial expressions of the user and dynamically adjusts the further responses based on the state of mind of the user. This improves the learning experience for the user by providing personalized responses in real-time.</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2063151"/>
            <a:ext cx="10566400" cy="4320396"/>
          </a:xfrm>
        </p:spPr>
        <p:txBody>
          <a:bodyPr/>
          <a:lstStyle/>
          <a:p>
            <a:pPr marL="0" indent="0" algn="just">
              <a:buNone/>
            </a:pPr>
            <a:r>
              <a:rPr lang="en-IN" sz="2400" dirty="0">
                <a:latin typeface="Times New Roman" panose="02020603050405020304" pitchFamily="18" charset="0"/>
                <a:cs typeface="Times New Roman" panose="02020603050405020304" pitchFamily="18" charset="0"/>
              </a:rPr>
              <a:t>Human-computer interaction is very vital in today’s era of technology. Enhancing the methodologies and bringing out innovations in the ways in which a computer interacts with a human is important in order to facilitate effective communication and improve user experience. </a:t>
            </a:r>
          </a:p>
          <a:p>
            <a:pPr algn="just"/>
            <a:r>
              <a:rPr lang="en-IN" sz="2400" dirty="0">
                <a:latin typeface="Times New Roman" panose="02020603050405020304" pitchFamily="18" charset="0"/>
                <a:cs typeface="Times New Roman" panose="02020603050405020304" pitchFamily="18" charset="0"/>
              </a:rPr>
              <a:t>In what all ways can we improve the user experience? </a:t>
            </a:r>
          </a:p>
          <a:p>
            <a:pPr algn="just"/>
            <a:r>
              <a:rPr lang="en-IN" sz="2400" dirty="0">
                <a:latin typeface="Times New Roman" panose="02020603050405020304" pitchFamily="18" charset="0"/>
                <a:cs typeface="Times New Roman" panose="02020603050405020304" pitchFamily="18" charset="0"/>
              </a:rPr>
              <a:t>Can that be improved by recognizing facial expressions of the user?</a:t>
            </a: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28515481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1207998" y="2226753"/>
            <a:ext cx="9051387" cy="4018472"/>
          </a:xfrm>
        </p:spPr>
        <p:txBody>
          <a:bodyPr/>
          <a:lstStyle/>
          <a:p>
            <a:pPr marL="0" indent="0" algn="just">
              <a:buNone/>
            </a:pPr>
            <a:r>
              <a:rPr lang="en-IN" sz="2400" dirty="0">
                <a:latin typeface="Times New Roman" panose="02020603050405020304" pitchFamily="18" charset="0"/>
                <a:cs typeface="Times New Roman" panose="02020603050405020304" pitchFamily="18" charset="0"/>
              </a:rPr>
              <a:t>Existing systems with regard to facial expression recognition for human-computer interaction include:</a:t>
            </a:r>
          </a:p>
          <a:p>
            <a:pPr algn="just"/>
            <a:r>
              <a:rPr lang="en-IN" sz="2400" dirty="0">
                <a:latin typeface="Times New Roman" panose="02020603050405020304" pitchFamily="18" charset="0"/>
                <a:cs typeface="Times New Roman" panose="02020603050405020304" pitchFamily="18" charset="0"/>
              </a:rPr>
              <a:t>An empathetic chatbot that communicates by looking at facial expressions of users</a:t>
            </a:r>
          </a:p>
          <a:p>
            <a:pPr algn="just"/>
            <a:r>
              <a:rPr lang="en-IN" sz="2400" dirty="0">
                <a:latin typeface="Times New Roman" panose="02020603050405020304" pitchFamily="18" charset="0"/>
                <a:cs typeface="Times New Roman" panose="02020603050405020304" pitchFamily="18" charset="0"/>
              </a:rPr>
              <a:t>Healthcare systems that are used to detect depression and anxiety problems using facial expressions</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Zeroth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2285999"/>
            <a:ext cx="10668000" cy="4267200"/>
          </a:xfrm>
        </p:spPr>
        <p:txBody>
          <a:bodyPr/>
          <a:lstStyle/>
          <a:p>
            <a:pPr marR="0" lvl="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
              <a:tabLst/>
              <a:defRPr/>
            </a:pPr>
            <a:r>
              <a:rPr lang="en-IN" altLang="en-US" sz="2400" dirty="0">
                <a:solidFill>
                  <a:srgbClr val="000000"/>
                </a:solidFill>
                <a:latin typeface="Times New Roman" panose="02020603050405020304" pitchFamily="18" charset="0"/>
                <a:cs typeface="Times New Roman" panose="02020603050405020304" pitchFamily="18" charset="0"/>
              </a:rPr>
              <a:t>The objective of the project is to develop a learning assistant</a:t>
            </a:r>
          </a:p>
          <a:p>
            <a:pPr marR="0" lvl="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
              <a:tabLst/>
              <a:defRPr/>
            </a:pPr>
            <a:r>
              <a:rPr lang="en-IN" altLang="en-US" sz="2400" dirty="0">
                <a:solidFill>
                  <a:srgbClr val="000000"/>
                </a:solidFill>
                <a:latin typeface="Times New Roman" panose="02020603050405020304" pitchFamily="18" charset="0"/>
                <a:cs typeface="Times New Roman" panose="02020603050405020304" pitchFamily="18" charset="0"/>
              </a:rPr>
              <a:t>The assistant must be able to dynamically adjust its responses based on facial expressions of the user</a:t>
            </a:r>
          </a:p>
          <a:p>
            <a:pPr marR="0" lvl="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
              <a:tabLst/>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Recognize facial expressions of the user accurately</a:t>
            </a:r>
          </a:p>
          <a:p>
            <a:pPr marR="0" lvl="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
              <a:tabLst/>
              <a:defRPr/>
            </a:pPr>
            <a:r>
              <a:rPr lang="en-IN" altLang="en-US" sz="2400" dirty="0">
                <a:solidFill>
                  <a:srgbClr val="000000"/>
                </a:solidFill>
                <a:latin typeface="Times New Roman" panose="02020603050405020304" pitchFamily="18" charset="0"/>
                <a:cs typeface="Times New Roman" panose="02020603050405020304" pitchFamily="18" charset="0"/>
              </a:rPr>
              <a:t>Provide the user with the required information</a:t>
            </a:r>
          </a:p>
          <a:p>
            <a:pPr marR="0" lvl="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
              <a:tabLst/>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Improve user experience</a:t>
            </a:r>
          </a:p>
          <a:p>
            <a:pPr marR="0" lvl="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
              <a:tabLst/>
              <a:defRPr/>
            </a:pPr>
            <a:r>
              <a:rPr lang="en-IN" altLang="en-US" sz="2400" dirty="0">
                <a:solidFill>
                  <a:srgbClr val="000000"/>
                </a:solidFill>
                <a:latin typeface="Times New Roman" panose="02020603050405020304" pitchFamily="18" charset="0"/>
                <a:cs typeface="Times New Roman" panose="02020603050405020304" pitchFamily="18" charset="0"/>
              </a:rPr>
              <a:t>Enhance the learning efficiency of the user</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718095"/>
            <a:ext cx="10233206" cy="4018472"/>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Facial expressions are very important in understanding one's state of mind. We aim to incorporate this notion in our learning assistant application in order to provide a rich user experience. The facial expression of the user is recognized with the help of a model trained on the FER dataset using a convolutional neural network. The facial expressions of the user are continuously monitored and the frames are sent to the server-side scripting for classification.</a:t>
            </a:r>
            <a:r>
              <a:rPr lang="en-US" sz="1400" dirty="0"/>
              <a:t> </a:t>
            </a:r>
            <a:r>
              <a:rPr lang="en-US" sz="2400" dirty="0">
                <a:latin typeface="Times New Roman" panose="02020603050405020304" pitchFamily="18" charset="0"/>
                <a:cs typeface="Times New Roman" panose="02020603050405020304" pitchFamily="18" charset="0"/>
              </a:rPr>
              <a:t>If the interpretation is such that the user is enthusiastic about the concept and the delivered response, more information would be gathered and displayed for the user. Else, a much simpler version of the concept is provided as a modified response in order to facilitate the user in understanding the required information. This improves the learning experience for the user by providing personalized responses in real-time. </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7</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Zeroth Review</a:t>
            </a:r>
          </a:p>
        </p:txBody>
      </p:sp>
    </p:spTree>
    <p:extLst>
      <p:ext uri="{BB962C8B-B14F-4D97-AF65-F5344CB8AC3E}">
        <p14:creationId xmlns:p14="http://schemas.microsoft.com/office/powerpoint/2010/main" val="2273965067"/>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381</TotalTime>
  <Words>540</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Times New Roman</vt:lpstr>
      <vt:lpstr>Verdana</vt:lpstr>
      <vt:lpstr>Wingdings</vt:lpstr>
      <vt:lpstr>Profile</vt:lpstr>
      <vt:lpstr>PowerPoint Presentation</vt:lpstr>
      <vt:lpstr>Introduction</vt:lpstr>
      <vt:lpstr>Problem Statement and Motivation</vt:lpstr>
      <vt:lpstr>Existing System</vt:lpstr>
      <vt:lpstr>Objectives</vt:lpstr>
      <vt:lpstr>Abstract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Pratheepa R</cp:lastModifiedBy>
  <cp:revision>18</cp:revision>
  <dcterms:created xsi:type="dcterms:W3CDTF">2023-08-03T04:32:32Z</dcterms:created>
  <dcterms:modified xsi:type="dcterms:W3CDTF">2024-11-26T17:02:37Z</dcterms:modified>
</cp:coreProperties>
</file>