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25" d="100"/>
          <a:sy n="125" d="100"/>
        </p:scale>
        <p:origin x="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79A56F2-27E5-4099-BFCB-D5A73F4DE511}" type="datetimeFigureOut">
              <a:rPr lang="en-IN" smtClean="0"/>
              <a:t>09-10-2023</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2A14E505-6BEE-4F99-9C8C-A9DA0CF1F928}" type="slidenum">
              <a:rPr lang="en-IN" smtClean="0"/>
              <a:t>‹#›</a:t>
            </a:fld>
            <a:endParaRPr lang="en-IN"/>
          </a:p>
        </p:txBody>
      </p:sp>
    </p:spTree>
    <p:extLst>
      <p:ext uri="{BB962C8B-B14F-4D97-AF65-F5344CB8AC3E}">
        <p14:creationId xmlns:p14="http://schemas.microsoft.com/office/powerpoint/2010/main" val="3759153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9A56F2-27E5-4099-BFCB-D5A73F4DE511}"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14E505-6BEE-4F99-9C8C-A9DA0CF1F928}" type="slidenum">
              <a:rPr lang="en-IN" smtClean="0"/>
              <a:t>‹#›</a:t>
            </a:fld>
            <a:endParaRPr lang="en-IN"/>
          </a:p>
        </p:txBody>
      </p:sp>
    </p:spTree>
    <p:extLst>
      <p:ext uri="{BB962C8B-B14F-4D97-AF65-F5344CB8AC3E}">
        <p14:creationId xmlns:p14="http://schemas.microsoft.com/office/powerpoint/2010/main" val="217284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79A56F2-27E5-4099-BFCB-D5A73F4DE511}" type="datetimeFigureOut">
              <a:rPr lang="en-IN" smtClean="0"/>
              <a:t>09-10-2023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A14E505-6BEE-4F99-9C8C-A9DA0CF1F928}" type="slidenum">
              <a:rPr lang="en-IN" smtClean="0"/>
              <a:t>‹#›</a:t>
            </a:fld>
            <a:endParaRPr lang="en-IN"/>
          </a:p>
        </p:txBody>
      </p:sp>
    </p:spTree>
    <p:extLst>
      <p:ext uri="{BB962C8B-B14F-4D97-AF65-F5344CB8AC3E}">
        <p14:creationId xmlns:p14="http://schemas.microsoft.com/office/powerpoint/2010/main" val="3826300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79A56F2-27E5-4099-BFCB-D5A73F4DE511}" type="datetimeFigureOut">
              <a:rPr lang="en-IN" smtClean="0"/>
              <a:t>09-10-2023</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A14E505-6BEE-4F99-9C8C-A9DA0CF1F928}"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46887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79A56F2-27E5-4099-BFCB-D5A73F4DE511}" type="datetimeFigureOut">
              <a:rPr lang="en-IN" smtClean="0"/>
              <a:t>09-10-2023</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2A14E505-6BEE-4F99-9C8C-A9DA0CF1F928}" type="slidenum">
              <a:rPr lang="en-IN" smtClean="0"/>
              <a:t>‹#›</a:t>
            </a:fld>
            <a:endParaRPr lang="en-IN"/>
          </a:p>
        </p:txBody>
      </p:sp>
    </p:spTree>
    <p:extLst>
      <p:ext uri="{BB962C8B-B14F-4D97-AF65-F5344CB8AC3E}">
        <p14:creationId xmlns:p14="http://schemas.microsoft.com/office/powerpoint/2010/main" val="2419427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9A56F2-27E5-4099-BFCB-D5A73F4DE511}" type="datetimeFigureOut">
              <a:rPr lang="en-IN" smtClean="0"/>
              <a:t>09-10-2023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14E505-6BEE-4F99-9C8C-A9DA0CF1F928}" type="slidenum">
              <a:rPr lang="en-IN" smtClean="0"/>
              <a:t>‹#›</a:t>
            </a:fld>
            <a:endParaRPr lang="en-IN"/>
          </a:p>
        </p:txBody>
      </p:sp>
    </p:spTree>
    <p:extLst>
      <p:ext uri="{BB962C8B-B14F-4D97-AF65-F5344CB8AC3E}">
        <p14:creationId xmlns:p14="http://schemas.microsoft.com/office/powerpoint/2010/main" val="6970572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9A56F2-27E5-4099-BFCB-D5A73F4DE511}" type="datetimeFigureOut">
              <a:rPr lang="en-IN" smtClean="0"/>
              <a:t>09-10-2023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14E505-6BEE-4F99-9C8C-A9DA0CF1F928}" type="slidenum">
              <a:rPr lang="en-IN" smtClean="0"/>
              <a:t>‹#›</a:t>
            </a:fld>
            <a:endParaRPr lang="en-IN"/>
          </a:p>
        </p:txBody>
      </p:sp>
    </p:spTree>
    <p:extLst>
      <p:ext uri="{BB962C8B-B14F-4D97-AF65-F5344CB8AC3E}">
        <p14:creationId xmlns:p14="http://schemas.microsoft.com/office/powerpoint/2010/main" val="39720970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9A56F2-27E5-4099-BFCB-D5A73F4DE511}"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14E505-6BEE-4F99-9C8C-A9DA0CF1F928}" type="slidenum">
              <a:rPr lang="en-IN" smtClean="0"/>
              <a:t>‹#›</a:t>
            </a:fld>
            <a:endParaRPr lang="en-IN"/>
          </a:p>
        </p:txBody>
      </p:sp>
    </p:spTree>
    <p:extLst>
      <p:ext uri="{BB962C8B-B14F-4D97-AF65-F5344CB8AC3E}">
        <p14:creationId xmlns:p14="http://schemas.microsoft.com/office/powerpoint/2010/main" val="1898442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79A56F2-27E5-4099-BFCB-D5A73F4DE511}" type="datetimeFigureOut">
              <a:rPr lang="en-IN" smtClean="0"/>
              <a:t>09-10-2023</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A14E505-6BEE-4F99-9C8C-A9DA0CF1F928}" type="slidenum">
              <a:rPr lang="en-IN" smtClean="0"/>
              <a:t>‹#›</a:t>
            </a:fld>
            <a:endParaRPr lang="en-IN"/>
          </a:p>
        </p:txBody>
      </p:sp>
    </p:spTree>
    <p:extLst>
      <p:ext uri="{BB962C8B-B14F-4D97-AF65-F5344CB8AC3E}">
        <p14:creationId xmlns:p14="http://schemas.microsoft.com/office/powerpoint/2010/main" val="55745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9A56F2-27E5-4099-BFCB-D5A73F4DE511}" type="datetimeFigureOut">
              <a:rPr lang="en-IN" smtClean="0"/>
              <a:t>09-10-2023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14E505-6BEE-4F99-9C8C-A9DA0CF1F928}" type="slidenum">
              <a:rPr lang="en-IN" smtClean="0"/>
              <a:t>‹#›</a:t>
            </a:fld>
            <a:endParaRPr lang="en-IN"/>
          </a:p>
        </p:txBody>
      </p:sp>
    </p:spTree>
    <p:extLst>
      <p:ext uri="{BB962C8B-B14F-4D97-AF65-F5344CB8AC3E}">
        <p14:creationId xmlns:p14="http://schemas.microsoft.com/office/powerpoint/2010/main" val="659917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79A56F2-27E5-4099-BFCB-D5A73F4DE511}" type="datetimeFigureOut">
              <a:rPr lang="en-IN" smtClean="0"/>
              <a:t>09-10-2023</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2A14E505-6BEE-4F99-9C8C-A9DA0CF1F928}" type="slidenum">
              <a:rPr lang="en-IN" smtClean="0"/>
              <a:t>‹#›</a:t>
            </a:fld>
            <a:endParaRPr lang="en-IN"/>
          </a:p>
        </p:txBody>
      </p:sp>
    </p:spTree>
    <p:extLst>
      <p:ext uri="{BB962C8B-B14F-4D97-AF65-F5344CB8AC3E}">
        <p14:creationId xmlns:p14="http://schemas.microsoft.com/office/powerpoint/2010/main" val="669336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9A56F2-27E5-4099-BFCB-D5A73F4DE511}"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14E505-6BEE-4F99-9C8C-A9DA0CF1F928}" type="slidenum">
              <a:rPr lang="en-IN" smtClean="0"/>
              <a:t>‹#›</a:t>
            </a:fld>
            <a:endParaRPr lang="en-IN"/>
          </a:p>
        </p:txBody>
      </p:sp>
    </p:spTree>
    <p:extLst>
      <p:ext uri="{BB962C8B-B14F-4D97-AF65-F5344CB8AC3E}">
        <p14:creationId xmlns:p14="http://schemas.microsoft.com/office/powerpoint/2010/main" val="1282155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9A56F2-27E5-4099-BFCB-D5A73F4DE511}" type="datetimeFigureOut">
              <a:rPr lang="en-IN" smtClean="0"/>
              <a:t>09-10-2023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14E505-6BEE-4F99-9C8C-A9DA0CF1F928}" type="slidenum">
              <a:rPr lang="en-IN" smtClean="0"/>
              <a:t>‹#›</a:t>
            </a:fld>
            <a:endParaRPr lang="en-IN"/>
          </a:p>
        </p:txBody>
      </p:sp>
    </p:spTree>
    <p:extLst>
      <p:ext uri="{BB962C8B-B14F-4D97-AF65-F5344CB8AC3E}">
        <p14:creationId xmlns:p14="http://schemas.microsoft.com/office/powerpoint/2010/main" val="1065676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9A56F2-27E5-4099-BFCB-D5A73F4DE511}" type="datetimeFigureOut">
              <a:rPr lang="en-IN" smtClean="0"/>
              <a:t>09-10-2023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14E505-6BEE-4F99-9C8C-A9DA0CF1F928}" type="slidenum">
              <a:rPr lang="en-IN" smtClean="0"/>
              <a:t>‹#›</a:t>
            </a:fld>
            <a:endParaRPr lang="en-IN"/>
          </a:p>
        </p:txBody>
      </p:sp>
    </p:spTree>
    <p:extLst>
      <p:ext uri="{BB962C8B-B14F-4D97-AF65-F5344CB8AC3E}">
        <p14:creationId xmlns:p14="http://schemas.microsoft.com/office/powerpoint/2010/main" val="400782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9A56F2-27E5-4099-BFCB-D5A73F4DE511}" type="datetimeFigureOut">
              <a:rPr lang="en-IN" smtClean="0"/>
              <a:t>09-10-2023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14E505-6BEE-4F99-9C8C-A9DA0CF1F928}" type="slidenum">
              <a:rPr lang="en-IN" smtClean="0"/>
              <a:t>‹#›</a:t>
            </a:fld>
            <a:endParaRPr lang="en-IN"/>
          </a:p>
        </p:txBody>
      </p:sp>
    </p:spTree>
    <p:extLst>
      <p:ext uri="{BB962C8B-B14F-4D97-AF65-F5344CB8AC3E}">
        <p14:creationId xmlns:p14="http://schemas.microsoft.com/office/powerpoint/2010/main" val="3143314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9A56F2-27E5-4099-BFCB-D5A73F4DE511}"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14E505-6BEE-4F99-9C8C-A9DA0CF1F928}" type="slidenum">
              <a:rPr lang="en-IN" smtClean="0"/>
              <a:t>‹#›</a:t>
            </a:fld>
            <a:endParaRPr lang="en-IN"/>
          </a:p>
        </p:txBody>
      </p:sp>
    </p:spTree>
    <p:extLst>
      <p:ext uri="{BB962C8B-B14F-4D97-AF65-F5344CB8AC3E}">
        <p14:creationId xmlns:p14="http://schemas.microsoft.com/office/powerpoint/2010/main" val="1028333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9A56F2-27E5-4099-BFCB-D5A73F4DE511}" type="datetimeFigureOut">
              <a:rPr lang="en-IN" smtClean="0"/>
              <a:t>09-10-2023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14E505-6BEE-4F99-9C8C-A9DA0CF1F928}" type="slidenum">
              <a:rPr lang="en-IN" smtClean="0"/>
              <a:t>‹#›</a:t>
            </a:fld>
            <a:endParaRPr lang="en-IN"/>
          </a:p>
        </p:txBody>
      </p:sp>
    </p:spTree>
    <p:extLst>
      <p:ext uri="{BB962C8B-B14F-4D97-AF65-F5344CB8AC3E}">
        <p14:creationId xmlns:p14="http://schemas.microsoft.com/office/powerpoint/2010/main" val="1759284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9A56F2-27E5-4099-BFCB-D5A73F4DE511}" type="datetimeFigureOut">
              <a:rPr lang="en-IN" smtClean="0"/>
              <a:t>09-10-2023</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A14E505-6BEE-4F99-9C8C-A9DA0CF1F928}" type="slidenum">
              <a:rPr lang="en-IN" smtClean="0"/>
              <a:t>‹#›</a:t>
            </a:fld>
            <a:endParaRPr lang="en-IN"/>
          </a:p>
        </p:txBody>
      </p:sp>
    </p:spTree>
    <p:extLst>
      <p:ext uri="{BB962C8B-B14F-4D97-AF65-F5344CB8AC3E}">
        <p14:creationId xmlns:p14="http://schemas.microsoft.com/office/powerpoint/2010/main" val="35993250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ackoverflow.com/questions/33833643/ireport-labelling-time-series-chart"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cherlund.blogspot.com/2018/01/ai-and-machine-learning-give-new.html" TargetMode="External"/><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technofaq.org/posts/2018/08/5-uses-of-big-data-analytics-in-business-process-management/"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159F3-512D-98FD-BB9D-6EC87956D1B6}"/>
              </a:ext>
            </a:extLst>
          </p:cNvPr>
          <p:cNvSpPr>
            <a:spLocks noGrp="1"/>
          </p:cNvSpPr>
          <p:nvPr>
            <p:ph type="ctrTitle"/>
          </p:nvPr>
        </p:nvSpPr>
        <p:spPr/>
        <p:txBody>
          <a:bodyPr/>
          <a:lstStyle/>
          <a:p>
            <a:r>
              <a:rPr lang="en-US" dirty="0"/>
              <a:t>Big </a:t>
            </a:r>
            <a:r>
              <a:rPr lang="en-US" b="1" i="1" dirty="0"/>
              <a:t>Data</a:t>
            </a:r>
            <a:r>
              <a:rPr lang="en-US" dirty="0"/>
              <a:t> Analysis With IBM Cloud Databases</a:t>
            </a:r>
            <a:endParaRPr lang="en-IN" dirty="0"/>
          </a:p>
        </p:txBody>
      </p:sp>
      <p:sp>
        <p:nvSpPr>
          <p:cNvPr id="3" name="Subtitle 2">
            <a:extLst>
              <a:ext uri="{FF2B5EF4-FFF2-40B4-BE49-F238E27FC236}">
                <a16:creationId xmlns:a16="http://schemas.microsoft.com/office/drawing/2014/main" id="{22EAF14E-D682-DEC8-85E8-D915E2EA1863}"/>
              </a:ext>
            </a:extLst>
          </p:cNvPr>
          <p:cNvSpPr>
            <a:spLocks noGrp="1"/>
          </p:cNvSpPr>
          <p:nvPr>
            <p:ph type="subTitle" idx="1"/>
          </p:nvPr>
        </p:nvSpPr>
        <p:spPr>
          <a:xfrm>
            <a:off x="1371600" y="3632200"/>
            <a:ext cx="9448800" cy="2158999"/>
          </a:xfrm>
        </p:spPr>
        <p:txBody>
          <a:bodyPr/>
          <a:lstStyle/>
          <a:p>
            <a:r>
              <a:rPr lang="en-US" dirty="0"/>
              <a:t>                                            INNOVATION        </a:t>
            </a:r>
            <a:endParaRPr lang="en-IN" dirty="0"/>
          </a:p>
        </p:txBody>
      </p:sp>
    </p:spTree>
    <p:extLst>
      <p:ext uri="{BB962C8B-B14F-4D97-AF65-F5344CB8AC3E}">
        <p14:creationId xmlns:p14="http://schemas.microsoft.com/office/powerpoint/2010/main" val="3582808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6A88A-EC92-DEB9-9161-8F52132614F4}"/>
              </a:ext>
            </a:extLst>
          </p:cNvPr>
          <p:cNvSpPr>
            <a:spLocks noGrp="1"/>
          </p:cNvSpPr>
          <p:nvPr>
            <p:ph type="title"/>
          </p:nvPr>
        </p:nvSpPr>
        <p:spPr/>
        <p:txBody>
          <a:bodyPr/>
          <a:lstStyle/>
          <a:p>
            <a:r>
              <a:rPr lang="en-US" b="1" dirty="0"/>
              <a:t>	Introduction								</a:t>
            </a:r>
            <a:endParaRPr lang="en-IN" b="1" dirty="0"/>
          </a:p>
        </p:txBody>
      </p:sp>
      <p:sp>
        <p:nvSpPr>
          <p:cNvPr id="3" name="Content Placeholder 2">
            <a:extLst>
              <a:ext uri="{FF2B5EF4-FFF2-40B4-BE49-F238E27FC236}">
                <a16:creationId xmlns:a16="http://schemas.microsoft.com/office/drawing/2014/main" id="{BC6493A5-4E37-623D-BEC1-3172AE7FAB13}"/>
              </a:ext>
            </a:extLst>
          </p:cNvPr>
          <p:cNvSpPr>
            <a:spLocks noGrp="1"/>
          </p:cNvSpPr>
          <p:nvPr>
            <p:ph idx="1"/>
          </p:nvPr>
        </p:nvSpPr>
        <p:spPr>
          <a:xfrm>
            <a:off x="99060" y="1813560"/>
            <a:ext cx="8343900" cy="4024125"/>
          </a:xfrm>
        </p:spPr>
        <p:txBody>
          <a:bodyPr/>
          <a:lstStyle/>
          <a:p>
            <a:pPr marL="0" indent="0">
              <a:buNone/>
            </a:pPr>
            <a:r>
              <a:rPr lang="en-US" b="0" i="0" dirty="0">
                <a:effectLst/>
                <a:latin typeface="Söhne"/>
              </a:rPr>
              <a:t> In an era defined by data abundance, the presentation sets the stage by underscoring the           critical need for sophisticated analytics. Traditional methods struggle to cope with the sheer scale and diversity of big data, prompting a deep dive into the integration of advanced machine learning.</a:t>
            </a:r>
          </a:p>
          <a:p>
            <a:pPr marL="0" indent="0">
              <a:buNone/>
            </a:pPr>
            <a:r>
              <a:rPr lang="en-US" b="0" i="0" dirty="0">
                <a:effectLst/>
                <a:latin typeface="Söhne"/>
              </a:rPr>
              <a:t>The journey commences with a comprehensive exploration of predictive analytics, showcasing its transformative impact across industries. From predicting market trends to understanding user behavior, advanced machine learning algorithms, including regression, decision trees, and ensemble methods, emerge as indispensable tools</a:t>
            </a:r>
            <a:r>
              <a:rPr lang="en-US" b="0" i="0" dirty="0">
                <a:solidFill>
                  <a:srgbClr val="374151"/>
                </a:solidFill>
                <a:effectLst/>
                <a:latin typeface="Söhne"/>
              </a:rPr>
              <a:t>.</a:t>
            </a:r>
            <a:endParaRPr lang="en-IN" dirty="0"/>
          </a:p>
        </p:txBody>
      </p:sp>
    </p:spTree>
    <p:extLst>
      <p:ext uri="{BB962C8B-B14F-4D97-AF65-F5344CB8AC3E}">
        <p14:creationId xmlns:p14="http://schemas.microsoft.com/office/powerpoint/2010/main" val="1630373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9E0FC-58A5-D809-574B-018CEF95C137}"/>
              </a:ext>
            </a:extLst>
          </p:cNvPr>
          <p:cNvSpPr>
            <a:spLocks noGrp="1"/>
          </p:cNvSpPr>
          <p:nvPr>
            <p:ph type="title"/>
          </p:nvPr>
        </p:nvSpPr>
        <p:spPr/>
        <p:txBody>
          <a:bodyPr/>
          <a:lstStyle/>
          <a:p>
            <a:r>
              <a:rPr lang="en-US" dirty="0"/>
              <a:t>Abstract					</a:t>
            </a:r>
            <a:endParaRPr lang="en-IN" dirty="0"/>
          </a:p>
        </p:txBody>
      </p:sp>
      <p:sp>
        <p:nvSpPr>
          <p:cNvPr id="3" name="Content Placeholder 2">
            <a:extLst>
              <a:ext uri="{FF2B5EF4-FFF2-40B4-BE49-F238E27FC236}">
                <a16:creationId xmlns:a16="http://schemas.microsoft.com/office/drawing/2014/main" id="{40EEDE82-B9AA-0CBF-E72C-E9B1F90AFA8D}"/>
              </a:ext>
            </a:extLst>
          </p:cNvPr>
          <p:cNvSpPr>
            <a:spLocks noGrp="1"/>
          </p:cNvSpPr>
          <p:nvPr>
            <p:ph idx="1"/>
          </p:nvPr>
        </p:nvSpPr>
        <p:spPr>
          <a:xfrm>
            <a:off x="685800" y="2194560"/>
            <a:ext cx="8092440" cy="4024125"/>
          </a:xfrm>
        </p:spPr>
        <p:txBody>
          <a:bodyPr/>
          <a:lstStyle/>
          <a:p>
            <a:r>
              <a:rPr lang="en-US" b="0" i="0" dirty="0">
                <a:effectLst/>
                <a:latin typeface="Söhne"/>
              </a:rPr>
              <a:t>In an era dominated by data, the ability to extract meaningful insights from vast and diverse datasets is paramount. This presentation delves into the world of advanced machine learning algorithms, exploring their role in predictive analytics and anomaly detection within the realm of big </a:t>
            </a:r>
            <a:r>
              <a:rPr lang="en-US" b="0" i="0" dirty="0" err="1">
                <a:effectLst/>
                <a:latin typeface="Söhne"/>
              </a:rPr>
              <a:t>dataThis</a:t>
            </a:r>
            <a:r>
              <a:rPr lang="en-US" b="0" i="0" dirty="0">
                <a:effectLst/>
                <a:latin typeface="Söhne"/>
              </a:rPr>
              <a:t> section dives into the core of predictive analytics, exploring the intricacies of machine learning algorithms. Emphasis is placed on the significance of feature engineering and rigorous model evaluation to ensure accurate predictions.</a:t>
            </a:r>
            <a:endParaRPr lang="en-IN" dirty="0"/>
          </a:p>
        </p:txBody>
      </p:sp>
    </p:spTree>
    <p:extLst>
      <p:ext uri="{BB962C8B-B14F-4D97-AF65-F5344CB8AC3E}">
        <p14:creationId xmlns:p14="http://schemas.microsoft.com/office/powerpoint/2010/main" val="741813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B50FC-92EC-D43D-8011-BDCF91F65825}"/>
              </a:ext>
            </a:extLst>
          </p:cNvPr>
          <p:cNvSpPr>
            <a:spLocks noGrp="1"/>
          </p:cNvSpPr>
          <p:nvPr>
            <p:ph type="title"/>
          </p:nvPr>
        </p:nvSpPr>
        <p:spPr/>
        <p:txBody>
          <a:bodyPr/>
          <a:lstStyle/>
          <a:p>
            <a:pPr algn="l"/>
            <a:r>
              <a:rPr lang="en-US" dirty="0"/>
              <a:t>Big </a:t>
            </a:r>
            <a:r>
              <a:rPr lang="en-US" u="sng" dirty="0"/>
              <a:t>data</a:t>
            </a:r>
            <a:r>
              <a:rPr lang="en-US" dirty="0"/>
              <a:t> graph</a:t>
            </a:r>
            <a:endParaRPr lang="en-IN" dirty="0"/>
          </a:p>
        </p:txBody>
      </p:sp>
      <p:pic>
        <p:nvPicPr>
          <p:cNvPr id="5" name="Content Placeholder 4">
            <a:extLst>
              <a:ext uri="{FF2B5EF4-FFF2-40B4-BE49-F238E27FC236}">
                <a16:creationId xmlns:a16="http://schemas.microsoft.com/office/drawing/2014/main" id="{7330B19A-D948-AC24-2DD6-BAAA7D50BADA}"/>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236771" y="2193925"/>
            <a:ext cx="7718457" cy="4024313"/>
          </a:xfrm>
        </p:spPr>
      </p:pic>
      <p:sp>
        <p:nvSpPr>
          <p:cNvPr id="6" name="TextBox 5">
            <a:extLst>
              <a:ext uri="{FF2B5EF4-FFF2-40B4-BE49-F238E27FC236}">
                <a16:creationId xmlns:a16="http://schemas.microsoft.com/office/drawing/2014/main" id="{25BC6710-F05A-626E-1317-9EC575B7C3D8}"/>
              </a:ext>
            </a:extLst>
          </p:cNvPr>
          <p:cNvSpPr txBox="1"/>
          <p:nvPr/>
        </p:nvSpPr>
        <p:spPr>
          <a:xfrm>
            <a:off x="2236771" y="6218238"/>
            <a:ext cx="7718457" cy="230832"/>
          </a:xfrm>
          <a:prstGeom prst="rect">
            <a:avLst/>
          </a:prstGeom>
          <a:noFill/>
        </p:spPr>
        <p:txBody>
          <a:bodyPr wrap="square" rtlCol="0">
            <a:spAutoFit/>
          </a:bodyPr>
          <a:lstStyle/>
          <a:p>
            <a:r>
              <a:rPr lang="en-IN" sz="900">
                <a:hlinkClick r:id="rId3" tooltip="http://stackoverflow.com/questions/33833643/ireport-labelling-time-series-chart"/>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4013894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584E-185B-D7A3-D62F-BA8E38FCE9A6}"/>
              </a:ext>
            </a:extLst>
          </p:cNvPr>
          <p:cNvSpPr>
            <a:spLocks noGrp="1"/>
          </p:cNvSpPr>
          <p:nvPr>
            <p:ph type="title"/>
          </p:nvPr>
        </p:nvSpPr>
        <p:spPr>
          <a:xfrm>
            <a:off x="5057775" y="4272197"/>
            <a:ext cx="11376660" cy="1887387"/>
          </a:xfrm>
        </p:spPr>
        <p:txBody>
          <a:bodyPr>
            <a:normAutofit/>
          </a:bodyPr>
          <a:lstStyle/>
          <a:p>
            <a:r>
              <a:rPr lang="en-US" b="1" i="0" dirty="0">
                <a:effectLst/>
                <a:latin typeface="Söhne"/>
              </a:rPr>
              <a:t>												</a:t>
            </a:r>
            <a:endParaRPr lang="en-IN" dirty="0"/>
          </a:p>
        </p:txBody>
      </p:sp>
      <p:sp>
        <p:nvSpPr>
          <p:cNvPr id="3" name="Content Placeholder 2">
            <a:extLst>
              <a:ext uri="{FF2B5EF4-FFF2-40B4-BE49-F238E27FC236}">
                <a16:creationId xmlns:a16="http://schemas.microsoft.com/office/drawing/2014/main" id="{07893FDD-EA78-5256-5853-316D187700FD}"/>
              </a:ext>
            </a:extLst>
          </p:cNvPr>
          <p:cNvSpPr>
            <a:spLocks noGrp="1"/>
          </p:cNvSpPr>
          <p:nvPr>
            <p:ph idx="1"/>
          </p:nvPr>
        </p:nvSpPr>
        <p:spPr>
          <a:xfrm>
            <a:off x="685800" y="2194560"/>
            <a:ext cx="5501640" cy="4024125"/>
          </a:xfrm>
        </p:spPr>
        <p:txBody>
          <a:bodyPr/>
          <a:lstStyle/>
          <a:p>
            <a:pPr marL="457200" lvl="1" indent="0">
              <a:buNone/>
            </a:pPr>
            <a:endParaRPr lang="en-US" b="0" i="0" dirty="0">
              <a:effectLst/>
              <a:latin typeface="Söhne"/>
            </a:endParaRPr>
          </a:p>
          <a:p>
            <a:pPr algn="l">
              <a:buFont typeface="Arial" panose="020B0604020202020204" pitchFamily="34" charset="0"/>
              <a:buChar char="•"/>
            </a:pPr>
            <a:r>
              <a:rPr lang="en-US" b="0" i="0" dirty="0">
                <a:effectLst/>
                <a:latin typeface="Söhne"/>
              </a:rPr>
              <a:t>Overview of machine learning algorithms suitable for predictive analytics.</a:t>
            </a:r>
          </a:p>
          <a:p>
            <a:pPr algn="l">
              <a:buFont typeface="Arial" panose="020B0604020202020204" pitchFamily="34" charset="0"/>
              <a:buChar char="•"/>
            </a:pPr>
            <a:r>
              <a:rPr lang="en-US" b="0" i="0" dirty="0">
                <a:effectLst/>
                <a:latin typeface="Söhne"/>
              </a:rPr>
              <a:t>A brief explanation of regression, decision trees, and ensemble methods.</a:t>
            </a:r>
          </a:p>
          <a:p>
            <a:pPr algn="l">
              <a:buFont typeface="Arial" panose="020B0604020202020204" pitchFamily="34" charset="0"/>
              <a:buChar char="•"/>
            </a:pPr>
            <a:r>
              <a:rPr lang="en-US" b="0" i="0" dirty="0">
                <a:effectLst/>
                <a:latin typeface="Söhne"/>
              </a:rPr>
              <a:t>The importance of feature engineering in enhancing the performance of predictive models.</a:t>
            </a:r>
          </a:p>
          <a:p>
            <a:pPr algn="l">
              <a:buFont typeface="Arial" panose="020B0604020202020204" pitchFamily="34" charset="0"/>
              <a:buChar char="•"/>
            </a:pPr>
            <a:r>
              <a:rPr lang="en-US" b="0" i="0" dirty="0">
                <a:effectLst/>
                <a:latin typeface="Söhne"/>
              </a:rPr>
              <a:t>Real-world examples illustrating the impact of well-crafted features on predictive accuracy.</a:t>
            </a:r>
          </a:p>
          <a:p>
            <a:endParaRPr lang="en-IN" dirty="0"/>
          </a:p>
        </p:txBody>
      </p:sp>
      <p:pic>
        <p:nvPicPr>
          <p:cNvPr id="5" name="Picture 4">
            <a:extLst>
              <a:ext uri="{FF2B5EF4-FFF2-40B4-BE49-F238E27FC236}">
                <a16:creationId xmlns:a16="http://schemas.microsoft.com/office/drawing/2014/main" id="{CF66BB46-0E68-9E1A-B5C0-9D1A5D500867}"/>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07654" t="136984" r="-121451" b="-110560"/>
          <a:stretch/>
        </p:blipFill>
        <p:spPr>
          <a:xfrm>
            <a:off x="8107680" y="2194560"/>
            <a:ext cx="10094595" cy="3832860"/>
          </a:xfrm>
          <a:prstGeom prst="rect">
            <a:avLst/>
          </a:prstGeom>
        </p:spPr>
      </p:pic>
      <p:sp>
        <p:nvSpPr>
          <p:cNvPr id="6" name="TextBox 5">
            <a:extLst>
              <a:ext uri="{FF2B5EF4-FFF2-40B4-BE49-F238E27FC236}">
                <a16:creationId xmlns:a16="http://schemas.microsoft.com/office/drawing/2014/main" id="{42D1B74D-B285-C59F-DF3C-7962425FF6B5}"/>
              </a:ext>
            </a:extLst>
          </p:cNvPr>
          <p:cNvSpPr txBox="1"/>
          <p:nvPr/>
        </p:nvSpPr>
        <p:spPr>
          <a:xfrm>
            <a:off x="5240655" y="6858000"/>
            <a:ext cx="10883265" cy="230832"/>
          </a:xfrm>
          <a:prstGeom prst="rect">
            <a:avLst/>
          </a:prstGeom>
          <a:noFill/>
        </p:spPr>
        <p:txBody>
          <a:bodyPr wrap="square" rtlCol="0">
            <a:spAutoFit/>
          </a:bodyPr>
          <a:lstStyle/>
          <a:p>
            <a:r>
              <a:rPr lang="en-IN" sz="900">
                <a:hlinkClick r:id="rId3" tooltip="http://scherlund.blogspot.com/2018/01/ai-and-machine-learning-give-new.html"/>
              </a:rPr>
              <a:t>This Photo</a:t>
            </a:r>
            <a:r>
              <a:rPr lang="en-IN" sz="900"/>
              <a:t> by Unknown Author is licensed under </a:t>
            </a:r>
            <a:r>
              <a:rPr lang="en-IN" sz="900">
                <a:hlinkClick r:id="rId4" tooltip="https://creativecommons.org/licenses/by/3.0/"/>
              </a:rPr>
              <a:t>CC BY</a:t>
            </a:r>
            <a:endParaRPr lang="en-IN" sz="900"/>
          </a:p>
        </p:txBody>
      </p:sp>
      <p:sp>
        <p:nvSpPr>
          <p:cNvPr id="8" name="TextBox 7">
            <a:extLst>
              <a:ext uri="{FF2B5EF4-FFF2-40B4-BE49-F238E27FC236}">
                <a16:creationId xmlns:a16="http://schemas.microsoft.com/office/drawing/2014/main" id="{BF153C78-C381-235E-7885-B1E11F00CEBC}"/>
              </a:ext>
            </a:extLst>
          </p:cNvPr>
          <p:cNvSpPr txBox="1"/>
          <p:nvPr/>
        </p:nvSpPr>
        <p:spPr>
          <a:xfrm>
            <a:off x="1897381" y="1690237"/>
            <a:ext cx="9827894" cy="584775"/>
          </a:xfrm>
          <a:prstGeom prst="rect">
            <a:avLst/>
          </a:prstGeom>
          <a:noFill/>
        </p:spPr>
        <p:txBody>
          <a:bodyPr wrap="square">
            <a:spAutoFit/>
          </a:bodyPr>
          <a:lstStyle/>
          <a:p>
            <a:r>
              <a:rPr lang="en-US" sz="2400" b="1" i="0" dirty="0">
                <a:effectLst/>
                <a:latin typeface="Söhne"/>
              </a:rPr>
              <a:t>Machine</a:t>
            </a:r>
            <a:r>
              <a:rPr lang="en-US" b="1" i="0" dirty="0">
                <a:effectLst/>
                <a:latin typeface="Söhne"/>
              </a:rPr>
              <a:t> </a:t>
            </a:r>
            <a:r>
              <a:rPr lang="en-US" sz="2800" b="1" i="0" dirty="0">
                <a:effectLst/>
                <a:latin typeface="Söhne"/>
              </a:rPr>
              <a:t>Learning</a:t>
            </a:r>
            <a:r>
              <a:rPr lang="en-US" b="1" i="0" dirty="0">
                <a:effectLst/>
                <a:latin typeface="Söhne"/>
              </a:rPr>
              <a:t> </a:t>
            </a:r>
            <a:r>
              <a:rPr lang="en-US" sz="2800" b="1" i="0" dirty="0">
                <a:effectLst/>
                <a:latin typeface="Söhne"/>
              </a:rPr>
              <a:t>for</a:t>
            </a:r>
            <a:r>
              <a:rPr lang="en-US" b="1" i="0" dirty="0">
                <a:effectLst/>
                <a:latin typeface="Söhne"/>
              </a:rPr>
              <a:t> </a:t>
            </a:r>
            <a:r>
              <a:rPr lang="en-US" sz="2800" b="1" i="0" dirty="0">
                <a:effectLst/>
                <a:latin typeface="Söhne"/>
              </a:rPr>
              <a:t>Predictive</a:t>
            </a:r>
            <a:r>
              <a:rPr lang="en-US" b="1" i="0" dirty="0">
                <a:effectLst/>
                <a:latin typeface="Söhne"/>
              </a:rPr>
              <a:t> </a:t>
            </a:r>
            <a:r>
              <a:rPr lang="en-US" sz="3200" b="1" i="1" dirty="0">
                <a:effectLst/>
                <a:latin typeface="Söhne"/>
              </a:rPr>
              <a:t>Analytics</a:t>
            </a:r>
            <a:endParaRPr lang="en-IN" i="1" dirty="0"/>
          </a:p>
        </p:txBody>
      </p:sp>
    </p:spTree>
    <p:extLst>
      <p:ext uri="{BB962C8B-B14F-4D97-AF65-F5344CB8AC3E}">
        <p14:creationId xmlns:p14="http://schemas.microsoft.com/office/powerpoint/2010/main" val="489734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3E0E1-DF39-FA60-4F79-38461AF309A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CB0F506-462F-333D-C674-31DEF59415BD}"/>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564273" y="2193925"/>
            <a:ext cx="5063454" cy="4024313"/>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53772C1A-B4AE-0551-6609-01F14C47E39E}"/>
              </a:ext>
            </a:extLst>
          </p:cNvPr>
          <p:cNvSpPr txBox="1"/>
          <p:nvPr/>
        </p:nvSpPr>
        <p:spPr>
          <a:xfrm>
            <a:off x="3564273" y="6218238"/>
            <a:ext cx="5063454" cy="230832"/>
          </a:xfrm>
          <a:prstGeom prst="rect">
            <a:avLst/>
          </a:prstGeom>
          <a:noFill/>
        </p:spPr>
        <p:txBody>
          <a:bodyPr wrap="square" rtlCol="0">
            <a:spAutoFit/>
          </a:bodyPr>
          <a:lstStyle/>
          <a:p>
            <a:r>
              <a:rPr lang="en-IN" sz="900">
                <a:hlinkClick r:id="rId3" tooltip="https://technofaq.org/posts/2018/08/5-uses-of-big-data-analytics-in-business-process-management/"/>
              </a:rPr>
              <a:t>This Photo</a:t>
            </a:r>
            <a:r>
              <a:rPr lang="en-IN" sz="900"/>
              <a:t> by Unknown Author is licensed under </a:t>
            </a:r>
            <a:r>
              <a:rPr lang="en-IN" sz="900">
                <a:hlinkClick r:id="rId4" tooltip="https://creativecommons.org/licenses/by-nc-sa/3.0/"/>
              </a:rPr>
              <a:t>CC BY-SA-NC</a:t>
            </a:r>
            <a:endParaRPr lang="en-IN" sz="900"/>
          </a:p>
        </p:txBody>
      </p:sp>
    </p:spTree>
    <p:extLst>
      <p:ext uri="{BB962C8B-B14F-4D97-AF65-F5344CB8AC3E}">
        <p14:creationId xmlns:p14="http://schemas.microsoft.com/office/powerpoint/2010/main" val="314124614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64</TotalTime>
  <Words>303</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Söhne</vt:lpstr>
      <vt:lpstr>Vapor Trail</vt:lpstr>
      <vt:lpstr>Big Data Analysis With IBM Cloud Databases</vt:lpstr>
      <vt:lpstr> Introduction        </vt:lpstr>
      <vt:lpstr>Abstract     </vt:lpstr>
      <vt:lpstr>Big data graph</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Analysis With IBM Cloud Databases</dc:title>
  <dc:creator>greenirogan151082@outlook.com</dc:creator>
  <cp:lastModifiedBy>greenirogan151082@outlook.com</cp:lastModifiedBy>
  <cp:revision>1</cp:revision>
  <dcterms:created xsi:type="dcterms:W3CDTF">2023-10-09T12:17:47Z</dcterms:created>
  <dcterms:modified xsi:type="dcterms:W3CDTF">2023-10-09T13:22:06Z</dcterms:modified>
</cp:coreProperties>
</file>