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1" name=""/>
        <p:cNvGrpSpPr/>
        <p:nvPr/>
      </p:nvGrpSpPr>
      <p:grpSpPr>
        <a:xfrm>
          <a:off x="0" y="0"/>
          <a:ext cx="0" cy="0"/>
          <a:chOff x="0" y="0"/>
          <a:chExt cx="0" cy="0"/>
        </a:xfrm>
      </p:grpSpPr>
      <p:sp>
        <p:nvSpPr>
          <p:cNvPr id="104872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28" name="Holder 3"/>
          <p:cNvSpPr>
            <a:spLocks noGrp="1"/>
          </p:cNvSpPr>
          <p:nvPr>
            <p:ph type="body" idx="1"/>
          </p:nvPr>
        </p:nvSpPr>
        <p:spPr/>
        <p:txBody>
          <a:bodyPr bIns="0" lIns="0" rIns="0" tIns="0"/>
          <a:p/>
        </p:txBody>
      </p:sp>
      <p:sp>
        <p:nvSpPr>
          <p:cNvPr id="104872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3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72" name=""/>
        <p:cNvGrpSpPr/>
        <p:nvPr/>
      </p:nvGrpSpPr>
      <p:grpSpPr>
        <a:xfrm>
          <a:off x="0" y="0"/>
          <a:ext cx="0" cy="0"/>
          <a:chOff x="0" y="0"/>
          <a:chExt cx="0" cy="0"/>
        </a:xfrm>
      </p:grpSpPr>
      <p:sp>
        <p:nvSpPr>
          <p:cNvPr id="104873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3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73" name=""/>
        <p:cNvGrpSpPr/>
        <p:nvPr/>
      </p:nvGrpSpPr>
      <p:grpSpPr>
        <a:xfrm>
          <a:off x="0" y="0"/>
          <a:ext cx="0" cy="0"/>
          <a:chOff x="0" y="0"/>
          <a:chExt cx="0" cy="0"/>
        </a:xfrm>
      </p:grpSpPr>
      <p:sp>
        <p:nvSpPr>
          <p:cNvPr id="104873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4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47800" y="2971800"/>
            <a:ext cx="8077200" cy="1438910"/>
          </a:xfrm>
          <a:prstGeom prst="rect"/>
        </p:spPr>
        <p:txBody>
          <a:bodyPr bIns="0" lIns="0" rIns="0" rtlCol="0" tIns="16510" vert="horz" wrap="square">
            <a:spAutoFit/>
          </a:bodyPr>
          <a:p>
            <a:pPr marL="3213735">
              <a:lnSpc>
                <a:spcPct val="100000"/>
              </a:lnSpc>
              <a:spcBef>
                <a:spcPts val="130"/>
              </a:spcBef>
            </a:pPr>
            <a:r>
              <a:rPr altLang="en-GB" dirty="0" sz="4400" lang="en-US" spc="15"/>
              <a:t>PRATH</a:t>
            </a:r>
            <a:r>
              <a:rPr altLang="en-GB" dirty="0" sz="4400" lang="en-US" spc="15"/>
              <a:t>E</a:t>
            </a:r>
            <a:r>
              <a:rPr altLang="en-GB" dirty="0" sz="4400" lang="en-US" spc="15"/>
              <a:t>E</a:t>
            </a:r>
            <a:r>
              <a:rPr altLang="en-GB" dirty="0" sz="4400" lang="en-US" spc="15"/>
              <a:t>P</a:t>
            </a:r>
            <a:r>
              <a:rPr altLang="en-GB" dirty="0" sz="4400" lang="en-US" spc="15"/>
              <a:t> </a:t>
            </a:r>
            <a:r>
              <a:rPr altLang="en-GB" dirty="0" sz="4400" lang="en-US" spc="15"/>
              <a:t>R</a:t>
            </a:r>
            <a:r>
              <a:rPr altLang="en-GB" dirty="0" sz="4400" lang="en-US" spc="15"/>
              <a:t>A</a:t>
            </a:r>
            <a:r>
              <a:rPr altLang="en-GB" dirty="0" sz="4400" lang="en-US" spc="15"/>
              <a:t>J</a:t>
            </a:r>
            <a:r>
              <a:rPr altLang="en-GB" dirty="0" sz="4400" lang="en-US" spc="15"/>
              <a:t> </a:t>
            </a:r>
            <a:r>
              <a:rPr altLang="en-GB" dirty="0" sz="4400" lang="en-US" spc="15"/>
              <a:t>P</a:t>
            </a:r>
            <a:r>
              <a:rPr altLang="en-GB" dirty="0" sz="4400" lang="en-US" spc="15"/>
              <a:t> </a:t>
            </a:r>
            <a:r>
              <a:rPr altLang="en-GB" dirty="0" sz="4400" lang="en-US" spc="15"/>
              <a:t>P</a:t>
            </a:r>
            <a:r>
              <a:rPr altLang="en-GB" dirty="0" sz="4400" lang="en-US" spc="15"/>
              <a:t>roject</a:t>
            </a:r>
            <a:r>
              <a:rPr altLang="en-GB" dirty="0" sz="4400" lang="en-US" spc="15"/>
              <a:t> </a:t>
            </a:r>
            <a:endParaRPr dirty="0" sz="440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381000" y="762000"/>
            <a:ext cx="4572000" cy="752129"/>
          </a:xfrm>
          <a:prstGeom prst="rect"/>
        </p:spPr>
        <p:txBody>
          <a:bodyPr bIns="0" lIns="0" rIns="0" rtlCol="0" tIns="13335" vert="horz" wrap="square">
            <a:spAutoFit/>
          </a:bodyPr>
          <a:p>
            <a:pPr marL="12700">
              <a:lnSpc>
                <a:spcPct val="100000"/>
              </a:lnSpc>
              <a:spcBef>
                <a:spcPts val="105"/>
              </a:spcBef>
            </a:pPr>
            <a:r>
              <a:rPr dirty="0" lang="en-US"/>
              <a:t>DISCRIMINATOR</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5" name="object 8"/>
          <p:cNvSpPr txBox="1"/>
          <p:nvPr/>
        </p:nvSpPr>
        <p:spPr>
          <a:xfrm>
            <a:off x="683259" y="6111875"/>
            <a:ext cx="1230630" cy="335280"/>
          </a:xfrm>
          <a:prstGeom prst="rect"/>
        </p:spPr>
        <p:txBody>
          <a:bodyPr bIns="0" lIns="0" rIns="0" rtlCol="0" tIns="16510" vert="horz" wrap="square">
            <a:spAutoFit/>
          </a:bodyPr>
          <a:p>
            <a:pPr marL="12700">
              <a:lnSpc>
                <a:spcPct val="100000"/>
              </a:lnSpc>
              <a:spcBef>
                <a:spcPts val="130"/>
              </a:spcBef>
            </a:pPr>
            <a:r>
              <a:rPr dirty="0" sz="2000" spc="20" u="heavy">
                <a:solidFill>
                  <a:srgbClr val="006FC0"/>
                </a:solidFill>
                <a:uFill>
                  <a:solidFill>
                    <a:srgbClr val="006FC0"/>
                  </a:solidFill>
                </a:uFill>
                <a:latin typeface="Trebuchet MS"/>
                <a:cs typeface="Trebuchet MS"/>
              </a:rPr>
              <a:t>Demo</a:t>
            </a:r>
            <a:r>
              <a:rPr dirty="0" sz="2000" spc="-130" u="heavy">
                <a:solidFill>
                  <a:srgbClr val="006FC0"/>
                </a:solidFill>
                <a:uFill>
                  <a:solidFill>
                    <a:srgbClr val="006FC0"/>
                  </a:solidFill>
                </a:uFill>
                <a:latin typeface="Trebuchet MS"/>
                <a:cs typeface="Trebuchet MS"/>
              </a:rPr>
              <a:t> </a:t>
            </a:r>
            <a:r>
              <a:rPr dirty="0" sz="2000" spc="25" u="heavy">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48686" name="Rectangle 9"/>
          <p:cNvSpPr/>
          <p:nvPr/>
        </p:nvSpPr>
        <p:spPr>
          <a:xfrm>
            <a:off x="685800" y="2057400"/>
            <a:ext cx="8458200" cy="1015663"/>
          </a:xfrm>
          <a:prstGeom prst="rect"/>
        </p:spPr>
        <p:txBody>
          <a:bodyPr wrap="square">
            <a:spAutoFit/>
          </a:bodyPr>
          <a:p>
            <a:r>
              <a:rPr dirty="0" sz="2000" lang="en-IN">
                <a:latin typeface="Arial" pitchFamily="34" charset="0"/>
                <a:cs typeface="Arial" pitchFamily="34" charset="0"/>
              </a:rPr>
              <a:t>The discriminator in a Generative Adversarial Network (GAN) is a neural network that learns to distinguish between real data and data generated by the generator</a:t>
            </a:r>
            <a:endParaRPr dirty="0" sz="2000" lang="en-US"/>
          </a:p>
        </p:txBody>
      </p:sp>
      <p:sp>
        <p:nvSpPr>
          <p:cNvPr id="1048687" name="Rectangle 10"/>
          <p:cNvSpPr/>
          <p:nvPr/>
        </p:nvSpPr>
        <p:spPr>
          <a:xfrm>
            <a:off x="685800" y="3276600"/>
            <a:ext cx="8458200" cy="707886"/>
          </a:xfrm>
          <a:prstGeom prst="rect"/>
        </p:spPr>
        <p:txBody>
          <a:bodyPr wrap="square">
            <a:spAutoFit/>
          </a:bodyPr>
          <a:p>
            <a:pPr>
              <a:buClr>
                <a:schemeClr val="tx1"/>
              </a:buClr>
              <a:buFont typeface="Wingdings" pitchFamily="2" charset="2"/>
              <a:buChar char="q"/>
            </a:pPr>
            <a:r>
              <a:rPr dirty="0" sz="2000" lang="en-IN">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8" name="Title 1"/>
          <p:cNvSpPr>
            <a:spLocks noGrp="1"/>
          </p:cNvSpPr>
          <p:nvPr>
            <p:ph type="title"/>
          </p:nvPr>
        </p:nvSpPr>
        <p:spPr/>
        <p:txBody>
          <a:bodyPr/>
          <a:p>
            <a:r>
              <a:rPr dirty="0" lang="en-US"/>
              <a:t>PROBLEM STATEMENT</a:t>
            </a:r>
          </a:p>
        </p:txBody>
      </p:sp>
      <p:sp>
        <p:nvSpPr>
          <p:cNvPr id="1048689" name="Rectangle 2"/>
          <p:cNvSpPr/>
          <p:nvPr/>
        </p:nvSpPr>
        <p:spPr>
          <a:xfrm>
            <a:off x="838200" y="1676400"/>
            <a:ext cx="6096000" cy="4247317"/>
          </a:xfrm>
          <a:prstGeom prst="rect"/>
        </p:spPr>
        <p:txBody>
          <a:bodyPr>
            <a:spAutoFit/>
          </a:bodyPr>
          <a:p>
            <a:r>
              <a:rPr dirty="0" i="1" lang="en-US"/>
              <a:t> </a:t>
            </a:r>
          </a:p>
          <a:p>
            <a:r>
              <a:rPr dirty="0" i="1" lang="en-US"/>
              <a:t>            </a:t>
            </a:r>
            <a:r>
              <a:rPr dirty="0" i="1" lang="en-US">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dirty="0" lang="en-US">
                <a:latin typeface="Arial" pitchFamily="34" charset="0"/>
                <a:cs typeface="Arial" pitchFamily="34" charset="0"/>
              </a:rPr>
              <a:t>"</a:t>
            </a:r>
            <a:endParaRPr dirty="0" lang="en-IN">
              <a:latin typeface="Arial" pitchFamily="34" charset="0"/>
              <a:cs typeface="Arial" pitchFamily="34" charset="0"/>
            </a:endParaRPr>
          </a:p>
        </p:txBody>
      </p:sp>
      <p:pic>
        <p:nvPicPr>
          <p:cNvPr id="2097171" name="object 2"/>
          <p:cNvPicPr>
            <a:picLocks/>
          </p:cNvPicPr>
          <p:nvPr/>
        </p:nvPicPr>
        <p:blipFill>
          <a:blip xmlns:r="http://schemas.openxmlformats.org/officeDocument/2006/relationships" r:embed="rId1" cstate="print"/>
          <a:stretch>
            <a:fillRect/>
          </a:stretch>
        </p:blipFill>
        <p:spPr>
          <a:xfrm>
            <a:off x="7543800" y="2286000"/>
            <a:ext cx="2695574" cy="32480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0" name="Title 1"/>
          <p:cNvSpPr>
            <a:spLocks noGrp="1"/>
          </p:cNvSpPr>
          <p:nvPr>
            <p:ph type="title"/>
          </p:nvPr>
        </p:nvSpPr>
        <p:spPr>
          <a:xfrm>
            <a:off x="228600" y="762000"/>
            <a:ext cx="10681335" cy="738664"/>
          </a:xfrm>
        </p:spPr>
        <p:txBody>
          <a:bodyPr/>
          <a:p>
            <a:r>
              <a:rPr dirty="0" i="1" lang="en-US" u="sng">
                <a:solidFill>
                  <a:srgbClr val="292C48"/>
                </a:solidFill>
                <a:effectLst>
                  <a:outerShdw algn="tl" blurRad="38100" dir="2700000" dist="38100">
                    <a:srgbClr val="000000">
                      <a:alpha val="43137"/>
                    </a:srgbClr>
                  </a:outerShdw>
                </a:effectLst>
              </a:rPr>
              <a:t>PROPOSED SYSTEM:</a:t>
            </a:r>
            <a:endParaRPr dirty="0" lang="en-US"/>
          </a:p>
        </p:txBody>
      </p:sp>
      <p:sp>
        <p:nvSpPr>
          <p:cNvPr id="1048691" name="Rectangle 2"/>
          <p:cNvSpPr/>
          <p:nvPr/>
        </p:nvSpPr>
        <p:spPr>
          <a:xfrm>
            <a:off x="838200" y="1752600"/>
            <a:ext cx="6096000" cy="3693319"/>
          </a:xfrm>
          <a:prstGeom prst="rect"/>
        </p:spPr>
        <p:txBody>
          <a:bodyPr wrap="square">
            <a:spAutoFit/>
          </a:bodyPr>
          <a:p>
            <a:r>
              <a:rPr dirty="0" lang="en-US"/>
              <a:t> </a:t>
            </a:r>
          </a:p>
          <a:p>
            <a:r>
              <a:rPr b="0" dirty="0" i="1" lang="en-US">
                <a:effectLst/>
                <a:latin typeface="Söhne"/>
              </a:rPr>
              <a:t>                  </a:t>
            </a:r>
            <a:r>
              <a:rPr dirty="0" i="1" lang="en-US">
                <a:latin typeface="Arial" pitchFamily="34" charset="0"/>
                <a:cs typeface="Arial" pitchFamily="34" charset="0"/>
              </a:rPr>
              <a:t>P</a:t>
            </a:r>
            <a:r>
              <a:rPr dirty="0" i="1" lang="en-US">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dirty="0" i="1" lang="en-US">
                <a:solidFill>
                  <a:srgbClr val="0D0D0D"/>
                </a:solidFill>
                <a:effectLst/>
                <a:latin typeface="Arial" pitchFamily="34" charset="0"/>
                <a:cs typeface="Arial" pitchFamily="34" charset="0"/>
              </a:rPr>
              <a:t>.</a:t>
            </a:r>
            <a:endParaRPr dirty="0" lang="en-US"/>
          </a:p>
        </p:txBody>
      </p:sp>
      <p:pic>
        <p:nvPicPr>
          <p:cNvPr id="2097172" name="object 6"/>
          <p:cNvPicPr>
            <a:picLocks/>
          </p:cNvPicPr>
          <p:nvPr/>
        </p:nvPicPr>
        <p:blipFill>
          <a:blip xmlns:r="http://schemas.openxmlformats.org/officeDocument/2006/relationships" r:embed="rId1" cstate="print"/>
          <a:stretch>
            <a:fillRect/>
          </a:stretch>
        </p:blipFill>
        <p:spPr>
          <a:xfrm>
            <a:off x="8305800" y="2438400"/>
            <a:ext cx="2466975" cy="341947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2" name="Title 1"/>
          <p:cNvSpPr>
            <a:spLocks noGrp="1"/>
          </p:cNvSpPr>
          <p:nvPr>
            <p:ph type="title"/>
          </p:nvPr>
        </p:nvSpPr>
        <p:spPr>
          <a:xfrm>
            <a:off x="755332" y="385444"/>
            <a:ext cx="10681335" cy="738664"/>
          </a:xfrm>
        </p:spPr>
        <p:txBody>
          <a:bodyPr/>
          <a:p>
            <a:r>
              <a:rPr dirty="0" i="1" lang="en-US" u="sng">
                <a:solidFill>
                  <a:srgbClr val="292C48"/>
                </a:solidFill>
                <a:effectLst>
                  <a:outerShdw algn="tl" blurRad="38100" dir="2700000" dist="38100">
                    <a:srgbClr val="000000">
                      <a:alpha val="43137"/>
                    </a:srgbClr>
                  </a:outerShdw>
                </a:effectLst>
              </a:rPr>
              <a:t>PROPOSED SOLUTION</a:t>
            </a:r>
            <a:r>
              <a:rPr dirty="0" i="1" lang="en-US" u="sng"/>
              <a:t>:</a:t>
            </a:r>
            <a:endParaRPr dirty="0" lang="en-US"/>
          </a:p>
        </p:txBody>
      </p:sp>
      <p:sp>
        <p:nvSpPr>
          <p:cNvPr id="1048693" name="Rectangle 4"/>
          <p:cNvSpPr/>
          <p:nvPr/>
        </p:nvSpPr>
        <p:spPr>
          <a:xfrm>
            <a:off x="609600" y="1371600"/>
            <a:ext cx="8077200" cy="1938992"/>
          </a:xfrm>
          <a:prstGeom prst="rect"/>
        </p:spPr>
        <p:txBody>
          <a:bodyPr wrap="square">
            <a:spAutoFit/>
          </a:bodyPr>
          <a:p>
            <a:pPr lvl="1">
              <a:buFont typeface="+mj-lt"/>
              <a:buAutoNum type="arabicPeriod"/>
            </a:pPr>
            <a:r>
              <a:rPr b="1" dirty="0" sz="2000" i="1" lang="en-US">
                <a:solidFill>
                  <a:srgbClr val="0D0D0D"/>
                </a:solidFill>
                <a:latin typeface="Arial" pitchFamily="34" charset="0"/>
                <a:cs typeface="Arial" pitchFamily="34" charset="0"/>
              </a:rPr>
              <a:t>Problem solution</a:t>
            </a:r>
            <a:r>
              <a:rPr b="1" dirty="0" sz="2000" i="1" lang="en-US">
                <a:solidFill>
                  <a:srgbClr val="0D0D0D"/>
                </a:solidFill>
                <a:effectLst/>
                <a:latin typeface="Arial" pitchFamily="34" charset="0"/>
                <a:cs typeface="Arial" pitchFamily="34" charset="0"/>
              </a:rPr>
              <a:t>:</a:t>
            </a:r>
            <a:endParaRPr b="0" dirty="0" sz="2000" i="1" lang="en-US">
              <a:solidFill>
                <a:srgbClr val="0D0D0D"/>
              </a:solidFill>
              <a:effectLst/>
              <a:latin typeface="Arial" pitchFamily="34" charset="0"/>
              <a:cs typeface="Arial" pitchFamily="34" charset="0"/>
            </a:endParaRPr>
          </a:p>
          <a:p>
            <a:pPr lvl="2"/>
            <a:r>
              <a:rPr b="0" dirty="0" sz="2000" i="1" lang="en-US">
                <a:solidFill>
                  <a:srgbClr val="0D0D0D"/>
                </a:solidFill>
                <a:effectLst/>
                <a:latin typeface="Arial" pitchFamily="34" charset="0"/>
                <a:cs typeface="Arial" pitchFamily="34" charset="0"/>
              </a:rPr>
              <a:t>      </a:t>
            </a:r>
          </a:p>
          <a:p>
            <a:pPr lvl="2"/>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b="0" dirty="0" sz="2000" i="1" lang="en-US">
              <a:solidFill>
                <a:srgbClr val="0D0D0D"/>
              </a:solidFill>
              <a:effectLst/>
              <a:latin typeface="Arial" pitchFamily="34" charset="0"/>
              <a:cs typeface="Arial" pitchFamily="34" charset="0"/>
            </a:endParaRPr>
          </a:p>
        </p:txBody>
      </p:sp>
      <p:sp>
        <p:nvSpPr>
          <p:cNvPr id="1048694" name="Rectangle 6"/>
          <p:cNvSpPr/>
          <p:nvPr/>
        </p:nvSpPr>
        <p:spPr>
          <a:xfrm>
            <a:off x="914400" y="2971800"/>
            <a:ext cx="7467600" cy="1754326"/>
          </a:xfrm>
          <a:prstGeom prst="rect"/>
        </p:spPr>
        <p:txBody>
          <a:bodyPr wrap="square">
            <a:spAutoFit/>
          </a:bodyPr>
          <a:p>
            <a:pPr>
              <a:buFont typeface="+mj-lt"/>
              <a:buAutoNum type="arabicPeriod"/>
            </a:pPr>
            <a:r>
              <a:rPr b="1" dirty="0" i="1" lang="en-US">
                <a:solidFill>
                  <a:srgbClr val="0D0D0D"/>
                </a:solidFill>
                <a:effectLst/>
                <a:latin typeface="Arial" pitchFamily="34" charset="0"/>
                <a:cs typeface="Arial" pitchFamily="34" charset="0"/>
              </a:rPr>
              <a:t>Overview of GANs:</a:t>
            </a:r>
            <a:endParaRPr dirty="0" i="1" lang="en-US">
              <a:solidFill>
                <a:srgbClr val="0D0D0D"/>
              </a:solidFill>
              <a:latin typeface="Arial" pitchFamily="34" charset="0"/>
              <a:cs typeface="Arial" pitchFamily="34" charset="0"/>
            </a:endParaRPr>
          </a:p>
          <a:p>
            <a:r>
              <a:rPr b="0" dirty="0" i="1" lang="en-US">
                <a:solidFill>
                  <a:srgbClr val="0D0D0D"/>
                </a:solidFill>
                <a:effectLst/>
                <a:latin typeface="Arial" pitchFamily="34" charset="0"/>
                <a:cs typeface="Arial" pitchFamily="34" charset="0"/>
              </a:rPr>
              <a:t>           </a:t>
            </a:r>
          </a:p>
          <a:p>
            <a:r>
              <a:rPr dirty="0" i="1" lang="en-US">
                <a:solidFill>
                  <a:srgbClr val="0D0D0D"/>
                </a:solidFill>
                <a:latin typeface="Arial" pitchFamily="34" charset="0"/>
                <a:cs typeface="Arial" pitchFamily="34" charset="0"/>
              </a:rPr>
              <a:t>            </a:t>
            </a:r>
            <a:r>
              <a:rPr b="0" dirty="0" i="1" lang="en-US">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p:txBody>
      </p:sp>
      <p:sp>
        <p:nvSpPr>
          <p:cNvPr id="1048695" name="Rectangle 7"/>
          <p:cNvSpPr/>
          <p:nvPr/>
        </p:nvSpPr>
        <p:spPr>
          <a:xfrm>
            <a:off x="990600" y="4876800"/>
            <a:ext cx="6096000" cy="1754326"/>
          </a:xfrm>
          <a:prstGeom prst="rect"/>
        </p:spPr>
        <p:txBody>
          <a:bodyPr>
            <a:spAutoFit/>
          </a:bodyPr>
          <a:p>
            <a:r>
              <a:rPr b="1" dirty="0" i="1" lang="en-US">
                <a:solidFill>
                  <a:srgbClr val="0D0D0D"/>
                </a:solidFill>
                <a:effectLst/>
                <a:latin typeface="Arial" pitchFamily="34" charset="0"/>
                <a:cs typeface="Arial" pitchFamily="34" charset="0"/>
              </a:rPr>
              <a:t>3.Data Collection and Preprocessing:</a:t>
            </a:r>
            <a:endParaRPr b="0" dirty="0" i="1" lang="en-US">
              <a:solidFill>
                <a:srgbClr val="0D0D0D"/>
              </a:solidFill>
              <a:effectLst/>
              <a:latin typeface="Arial" pitchFamily="34" charset="0"/>
              <a:cs typeface="Arial" pitchFamily="34" charset="0"/>
            </a:endParaRPr>
          </a:p>
          <a:p>
            <a:r>
              <a:rPr b="0" dirty="0" i="1" lang="en-US">
                <a:solidFill>
                  <a:srgbClr val="0D0D0D"/>
                </a:solidFill>
                <a:effectLst/>
                <a:latin typeface="Arial" pitchFamily="34" charset="0"/>
                <a:cs typeface="Arial" pitchFamily="34" charset="0"/>
              </a:rPr>
              <a:t>           </a:t>
            </a:r>
          </a:p>
          <a:p>
            <a:r>
              <a:rPr dirty="0" i="1" lang="en-US">
                <a:solidFill>
                  <a:srgbClr val="0D0D0D"/>
                </a:solidFill>
                <a:latin typeface="Arial" pitchFamily="34" charset="0"/>
                <a:cs typeface="Arial" pitchFamily="34" charset="0"/>
              </a:rPr>
              <a:t>           </a:t>
            </a:r>
            <a:r>
              <a:rPr b="0" dirty="0" i="1" lang="en-US">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6" name="Title 1"/>
          <p:cNvSpPr>
            <a:spLocks noGrp="1"/>
          </p:cNvSpPr>
          <p:nvPr>
            <p:ph type="title"/>
          </p:nvPr>
        </p:nvSpPr>
        <p:spPr>
          <a:xfrm>
            <a:off x="-685800" y="304800"/>
            <a:ext cx="10681335" cy="758190"/>
          </a:xfrm>
        </p:spPr>
        <p:txBody>
          <a:bodyPr/>
          <a:p>
            <a:r>
              <a:rPr dirty="0" lang="en-US"/>
              <a:t>          </a:t>
            </a:r>
          </a:p>
        </p:txBody>
      </p:sp>
      <p:sp>
        <p:nvSpPr>
          <p:cNvPr id="1048697" name="Rectangle 2"/>
          <p:cNvSpPr/>
          <p:nvPr/>
        </p:nvSpPr>
        <p:spPr>
          <a:xfrm>
            <a:off x="533400" y="838200"/>
            <a:ext cx="9067800" cy="3385542"/>
          </a:xfrm>
          <a:prstGeom prst="rect"/>
        </p:spPr>
        <p:txBody>
          <a:bodyPr wrap="square">
            <a:spAutoFit/>
          </a:bodyPr>
          <a:p>
            <a:endParaRPr b="1" dirty="0" sz="1600" i="1" lang="en-US">
              <a:solidFill>
                <a:srgbClr val="0D0D0D"/>
              </a:solidFill>
              <a:effectLst/>
            </a:endParaRPr>
          </a:p>
          <a:p>
            <a:r>
              <a:rPr b="1" dirty="0" i="1" lang="en-US">
                <a:solidFill>
                  <a:srgbClr val="0D0D0D"/>
                </a:solidFill>
                <a:effectLst/>
                <a:latin typeface="Arial" pitchFamily="34" charset="0"/>
                <a:cs typeface="Arial" pitchFamily="34" charset="0"/>
              </a:rPr>
              <a:t>4.GAN Architecture Design:</a:t>
            </a:r>
          </a:p>
          <a:p>
            <a:r>
              <a:rPr b="1" dirty="0" i="1" lang="en-US">
                <a:solidFill>
                  <a:srgbClr val="0D0D0D"/>
                </a:solidFill>
                <a:latin typeface="Arial" pitchFamily="34" charset="0"/>
                <a:cs typeface="Arial" pitchFamily="34" charset="0"/>
              </a:rPr>
              <a:t>	</a:t>
            </a:r>
            <a:r>
              <a:rPr b="0" dirty="0" i="1" lang="en-US">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b="0" dirty="0" i="1" lang="en-US">
              <a:solidFill>
                <a:srgbClr val="0D0D0D"/>
              </a:solidFill>
              <a:effectLst/>
              <a:latin typeface="Arial" pitchFamily="34" charset="0"/>
              <a:cs typeface="Arial" pitchFamily="34" charset="0"/>
            </a:endParaRPr>
          </a:p>
          <a:p>
            <a:r>
              <a:rPr b="1" dirty="0" i="1" lang="en-US">
                <a:solidFill>
                  <a:srgbClr val="0D0D0D"/>
                </a:solidFill>
                <a:effectLst/>
                <a:latin typeface="Arial" pitchFamily="34" charset="0"/>
                <a:cs typeface="Arial" pitchFamily="34" charset="0"/>
              </a:rPr>
              <a:t>5.Training Process:</a:t>
            </a:r>
            <a:endParaRPr dirty="0" i="1" lang="en-US">
              <a:solidFill>
                <a:srgbClr val="0D0D0D"/>
              </a:solidFill>
              <a:latin typeface="Arial" pitchFamily="34" charset="0"/>
              <a:cs typeface="Arial" pitchFamily="34" charset="0"/>
            </a:endParaRPr>
          </a:p>
          <a:p>
            <a:r>
              <a:rPr b="0" dirty="0" i="1" lang="en-US">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dirty="0" lang="en-IN"/>
          </a:p>
        </p:txBody>
      </p:sp>
      <p:pic>
        <p:nvPicPr>
          <p:cNvPr id="2097173" name="object 6"/>
          <p:cNvPicPr>
            <a:picLocks/>
          </p:cNvPicPr>
          <p:nvPr/>
        </p:nvPicPr>
        <p:blipFill>
          <a:blip xmlns:r="http://schemas.openxmlformats.org/officeDocument/2006/relationships" r:embed="rId1" cstate="print"/>
          <a:stretch>
            <a:fillRect/>
          </a:stretch>
        </p:blipFill>
        <p:spPr>
          <a:xfrm>
            <a:off x="9067800" y="3438525"/>
            <a:ext cx="2466975" cy="341947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8" name="Title 1"/>
          <p:cNvSpPr>
            <a:spLocks noGrp="1"/>
          </p:cNvSpPr>
          <p:nvPr>
            <p:ph type="title"/>
          </p:nvPr>
        </p:nvSpPr>
        <p:spPr/>
        <p:txBody>
          <a:bodyPr/>
          <a:p>
            <a:r>
              <a:rPr dirty="0" lang="en-US"/>
              <a:t>     </a:t>
            </a:r>
          </a:p>
        </p:txBody>
      </p:sp>
      <p:sp>
        <p:nvSpPr>
          <p:cNvPr id="1048699" name="Rectangle 2"/>
          <p:cNvSpPr/>
          <p:nvPr/>
        </p:nvSpPr>
        <p:spPr>
          <a:xfrm>
            <a:off x="1143000" y="1305342"/>
            <a:ext cx="8001000" cy="3416320"/>
          </a:xfrm>
          <a:prstGeom prst="rect"/>
        </p:spPr>
        <p:txBody>
          <a:bodyPr wrap="square">
            <a:spAutoFit/>
          </a:bodyPr>
          <a:p>
            <a:endParaRPr b="1" dirty="0" i="1" lang="en-US">
              <a:solidFill>
                <a:srgbClr val="0D0D0D"/>
              </a:solidFill>
              <a:effectLst/>
            </a:endParaRPr>
          </a:p>
          <a:p>
            <a:r>
              <a:rPr b="1" dirty="0" i="1" lang="en-US">
                <a:solidFill>
                  <a:srgbClr val="0D0D0D"/>
                </a:solidFill>
                <a:effectLst/>
                <a:latin typeface="Arial" pitchFamily="34" charset="0"/>
                <a:cs typeface="Arial" pitchFamily="34" charset="0"/>
              </a:rPr>
              <a:t>6.Training Process:</a:t>
            </a:r>
          </a:p>
          <a:p>
            <a:r>
              <a:rPr b="1" dirty="0" i="1" lang="en-US">
                <a:solidFill>
                  <a:srgbClr val="0D0D0D"/>
                </a:solidFill>
                <a:latin typeface="Arial" pitchFamily="34" charset="0"/>
                <a:cs typeface="Arial" pitchFamily="34" charset="0"/>
              </a:rPr>
              <a:t>	</a:t>
            </a:r>
            <a:r>
              <a:rPr b="0" dirty="0" i="1" lang="en-US">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b="0" dirty="0" i="1" lang="en-US">
              <a:solidFill>
                <a:srgbClr val="0D0D0D"/>
              </a:solidFill>
              <a:effectLst/>
              <a:latin typeface="Arial" pitchFamily="34" charset="0"/>
              <a:cs typeface="Arial" pitchFamily="34" charset="0"/>
            </a:endParaRPr>
          </a:p>
          <a:p>
            <a:r>
              <a:rPr b="1" dirty="0" i="1" lang="en-US">
                <a:solidFill>
                  <a:srgbClr val="0D0D0D"/>
                </a:solidFill>
                <a:effectLst/>
                <a:latin typeface="Arial" pitchFamily="34" charset="0"/>
                <a:cs typeface="Arial" pitchFamily="34" charset="0"/>
              </a:rPr>
              <a:t>7.Evaluation and Validation:</a:t>
            </a:r>
          </a:p>
          <a:p>
            <a:r>
              <a:rPr b="1" dirty="0" i="1" lang="en-US">
                <a:solidFill>
                  <a:srgbClr val="0D0D0D"/>
                </a:solidFill>
                <a:latin typeface="Arial" pitchFamily="34" charset="0"/>
                <a:cs typeface="Arial" pitchFamily="34" charset="0"/>
              </a:rPr>
              <a:t>	</a:t>
            </a:r>
            <a:r>
              <a:rPr b="0" dirty="0" i="1" lang="en-US">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dirty="0" lang="en-IN"/>
          </a:p>
        </p:txBody>
      </p:sp>
      <p:pic>
        <p:nvPicPr>
          <p:cNvPr id="2097174" name="object 2"/>
          <p:cNvPicPr>
            <a:picLocks/>
          </p:cNvPicPr>
          <p:nvPr/>
        </p:nvPicPr>
        <p:blipFill>
          <a:blip xmlns:r="http://schemas.openxmlformats.org/officeDocument/2006/relationships" r:embed="rId1" cstate="print"/>
          <a:stretch>
            <a:fillRect/>
          </a:stretch>
        </p:blipFill>
        <p:spPr>
          <a:xfrm>
            <a:off x="9220200" y="3352800"/>
            <a:ext cx="2695574" cy="324802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Title 1"/>
          <p:cNvSpPr>
            <a:spLocks noGrp="1"/>
          </p:cNvSpPr>
          <p:nvPr>
            <p:ph type="title"/>
          </p:nvPr>
        </p:nvSpPr>
        <p:spPr/>
        <p:txBody>
          <a:bodyPr/>
          <a:p>
            <a:r>
              <a:rPr dirty="0" lang="en-US"/>
              <a:t>      </a:t>
            </a:r>
          </a:p>
        </p:txBody>
      </p:sp>
      <p:sp>
        <p:nvSpPr>
          <p:cNvPr id="1048701" name="Rectangle 2"/>
          <p:cNvSpPr/>
          <p:nvPr/>
        </p:nvSpPr>
        <p:spPr>
          <a:xfrm>
            <a:off x="381000" y="1295400"/>
            <a:ext cx="8763000" cy="3046988"/>
          </a:xfrm>
          <a:prstGeom prst="rect"/>
        </p:spPr>
        <p:txBody>
          <a:bodyPr wrap="square">
            <a:spAutoFit/>
          </a:bodyPr>
          <a:p>
            <a:endParaRPr dirty="0" sz="1200" lang="en-US"/>
          </a:p>
          <a:p>
            <a:r>
              <a:rPr dirty="0" sz="1200" lang="en-US"/>
              <a:t> </a:t>
            </a:r>
            <a:r>
              <a:rPr b="1" dirty="0" lang="en-US"/>
              <a:t>8.</a:t>
            </a:r>
            <a:r>
              <a:rPr b="1" dirty="0" i="1" lang="en-US">
                <a:solidFill>
                  <a:srgbClr val="0D0D0D"/>
                </a:solidFill>
                <a:effectLst/>
              </a:rPr>
              <a:t>Integration with Handwritten Recognition Systems:</a:t>
            </a:r>
          </a:p>
          <a:p>
            <a:r>
              <a:rPr b="1" dirty="0" i="1" lang="en-US">
                <a:solidFill>
                  <a:srgbClr val="0D0D0D"/>
                </a:solidFill>
              </a:rPr>
              <a:t>	</a:t>
            </a:r>
            <a:r>
              <a:rPr b="0" dirty="0" i="1" lang="en-US">
                <a:solidFill>
                  <a:srgbClr val="0D0D0D"/>
                </a:solidFill>
                <a:effectLst/>
              </a:rPr>
              <a:t>Explore how the generated handwritten characters can be integrated into existing recognition systems to augment training data, improving the system's accuracy and robustness.</a:t>
            </a:r>
          </a:p>
          <a:p>
            <a:endParaRPr b="0" dirty="0" i="1" lang="en-US">
              <a:solidFill>
                <a:srgbClr val="0D0D0D"/>
              </a:solidFill>
              <a:effectLst/>
            </a:endParaRPr>
          </a:p>
          <a:p>
            <a:r>
              <a:rPr b="1" dirty="0" i="1" lang="en-US">
                <a:solidFill>
                  <a:srgbClr val="0D0D0D"/>
                </a:solidFill>
                <a:effectLst/>
              </a:rPr>
              <a:t>9.Benefits and Applications:</a:t>
            </a:r>
            <a:endParaRPr dirty="0" i="1" lang="en-US">
              <a:solidFill>
                <a:srgbClr val="0D0D0D"/>
              </a:solidFill>
            </a:endParaRPr>
          </a:p>
          <a:p>
            <a:r>
              <a:rPr b="0" dirty="0" i="1" lang="en-US">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2" name="Title 1"/>
          <p:cNvSpPr>
            <a:spLocks noGrp="1"/>
          </p:cNvSpPr>
          <p:nvPr>
            <p:ph type="title"/>
          </p:nvPr>
        </p:nvSpPr>
        <p:spPr>
          <a:xfrm>
            <a:off x="755332" y="385444"/>
            <a:ext cx="10681335" cy="738664"/>
          </a:xfrm>
        </p:spPr>
        <p:txBody>
          <a:bodyPr/>
          <a:p>
            <a:r>
              <a:rPr dirty="0" i="1" lang="en-US" u="sng">
                <a:solidFill>
                  <a:srgbClr val="292C48"/>
                </a:solidFill>
                <a:effectLst>
                  <a:outerShdw algn="tl" blurRad="38100" dir="2700000" dist="38100">
                    <a:srgbClr val="000000">
                      <a:alpha val="43137"/>
                    </a:srgbClr>
                  </a:outerShdw>
                </a:effectLst>
              </a:rPr>
              <a:t>SYSTEM APPROACH:</a:t>
            </a:r>
            <a:endParaRPr dirty="0" lang="en-US"/>
          </a:p>
        </p:txBody>
      </p:sp>
      <p:sp>
        <p:nvSpPr>
          <p:cNvPr id="1048703" name="Rectangle 2"/>
          <p:cNvSpPr/>
          <p:nvPr/>
        </p:nvSpPr>
        <p:spPr>
          <a:xfrm>
            <a:off x="304800" y="2057400"/>
            <a:ext cx="8610600" cy="2523768"/>
          </a:xfrm>
          <a:prstGeom prst="rect"/>
        </p:spPr>
        <p:txBody>
          <a:bodyPr wrap="square">
            <a:spAutoFit/>
          </a:bodyPr>
          <a:p>
            <a:endParaRPr b="1" dirty="0" sz="2000" i="1" lang="en-IN" u="sng">
              <a:effectLst/>
            </a:endParaRPr>
          </a:p>
          <a:p>
            <a:r>
              <a:rPr b="1" dirty="0" sz="2000" i="1" lang="en-IN" u="sng">
                <a:effectLst/>
                <a:latin typeface="Arial" pitchFamily="34" charset="0"/>
                <a:cs typeface="Arial" pitchFamily="34" charset="0"/>
              </a:rPr>
              <a:t>Hardware Requirements:</a:t>
            </a:r>
            <a:endParaRPr b="1" dirty="0" sz="2000" i="1" lang="en-IN" u="sng">
              <a:solidFill>
                <a:srgbClr val="0D0D0D"/>
              </a:solidFill>
              <a:effectLst/>
              <a:latin typeface="Arial" pitchFamily="34" charset="0"/>
              <a:cs typeface="Arial" pitchFamily="34" charset="0"/>
            </a:endParaRPr>
          </a:p>
          <a:p>
            <a:pPr>
              <a:buFont typeface="Arial" panose="020B0604020202020204" pitchFamily="34" charset="0"/>
              <a:buChar char="•"/>
            </a:pPr>
            <a:r>
              <a:rPr b="0" dirty="0" sz="2000" i="1" lang="en-IN">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b="0" dirty="0" sz="2000" i="1" lang="en-IN">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b="0" dirty="0" sz="2000" i="1" lang="en-IN">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b="0" dirty="0" sz="2000" i="1" lang="en-IN">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b="0" dirty="0" sz="2000" i="1" lang="en-IN">
                <a:solidFill>
                  <a:srgbClr val="0D0D0D"/>
                </a:solidFill>
                <a:effectLst/>
                <a:latin typeface="Arial" pitchFamily="34" charset="0"/>
                <a:cs typeface="Arial" pitchFamily="34" charset="0"/>
              </a:rPr>
              <a:t>High-speed networking infrastructure for data transfer</a:t>
            </a:r>
            <a:r>
              <a:rPr b="0" dirty="0" sz="2000" i="0" lang="en-IN">
                <a:solidFill>
                  <a:srgbClr val="0D0D0D"/>
                </a:solidFill>
                <a:effectLst/>
                <a:latin typeface="Arial" pitchFamily="34" charset="0"/>
                <a:cs typeface="Arial" pitchFamily="34" charset="0"/>
              </a:rPr>
              <a:t>.</a:t>
            </a:r>
          </a:p>
          <a:p>
            <a:endParaRPr dirty="0" lang="en-IN">
              <a:latin typeface="Arial" pitchFamily="34" charset="0"/>
              <a:cs typeface="Arial" pitchFamily="34" charset="0"/>
            </a:endParaRPr>
          </a:p>
        </p:txBody>
      </p:sp>
      <p:grpSp>
        <p:nvGrpSpPr>
          <p:cNvPr id="59" name="object 2"/>
          <p:cNvGrpSpPr/>
          <p:nvPr/>
        </p:nvGrpSpPr>
        <p:grpSpPr>
          <a:xfrm>
            <a:off x="8991600" y="2971800"/>
            <a:ext cx="2762250" cy="3257550"/>
            <a:chOff x="7991475" y="2933700"/>
            <a:chExt cx="2762250" cy="3257550"/>
          </a:xfrm>
        </p:grpSpPr>
        <p:sp>
          <p:nvSpPr>
            <p:cNvPr id="10487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6" name="Title 1"/>
          <p:cNvSpPr>
            <a:spLocks noGrp="1"/>
          </p:cNvSpPr>
          <p:nvPr>
            <p:ph type="title"/>
          </p:nvPr>
        </p:nvSpPr>
        <p:spPr/>
        <p:txBody>
          <a:bodyPr/>
          <a:p>
            <a:r>
              <a:rPr dirty="0" i="1" lang="en-US" u="sng">
                <a:solidFill>
                  <a:srgbClr val="292C48"/>
                </a:solidFill>
                <a:effectLst>
                  <a:outerShdw algn="tl" blurRad="38100" dir="2700000" dist="38100">
                    <a:srgbClr val="000000">
                      <a:alpha val="43137"/>
                    </a:srgbClr>
                  </a:outerShdw>
                </a:effectLst>
              </a:rPr>
              <a:t>SYSTEM APPROACH:</a:t>
            </a:r>
            <a:endParaRPr dirty="0" lang="en-US"/>
          </a:p>
        </p:txBody>
      </p:sp>
      <p:sp>
        <p:nvSpPr>
          <p:cNvPr id="1048707" name="Rectangle 2"/>
          <p:cNvSpPr/>
          <p:nvPr/>
        </p:nvSpPr>
        <p:spPr>
          <a:xfrm>
            <a:off x="1066800" y="1676400"/>
            <a:ext cx="8077200" cy="3139321"/>
          </a:xfrm>
          <a:prstGeom prst="rect"/>
        </p:spPr>
        <p:txBody>
          <a:bodyPr wrap="square">
            <a:spAutoFit/>
          </a:bodyPr>
          <a:p>
            <a:endParaRPr b="1" dirty="0" i="1" lang="en-US" u="sng"/>
          </a:p>
          <a:p>
            <a:r>
              <a:rPr b="1" dirty="0" i="1" lang="en-US" u="sng">
                <a:latin typeface="Arial" pitchFamily="34" charset="0"/>
                <a:cs typeface="Arial" pitchFamily="34" charset="0"/>
              </a:rPr>
              <a:t>Software Requirements:</a:t>
            </a:r>
          </a:p>
          <a:p>
            <a:r>
              <a:rPr b="1" dirty="0" i="1" lang="en-IN">
                <a:solidFill>
                  <a:srgbClr val="0D0D0D"/>
                </a:solidFill>
                <a:latin typeface="Arial" pitchFamily="34" charset="0"/>
                <a:cs typeface="Arial" pitchFamily="34" charset="0"/>
              </a:rPr>
              <a:t>.</a:t>
            </a:r>
            <a:r>
              <a:rPr b="0" dirty="0" i="1" lang="en-IN">
                <a:solidFill>
                  <a:srgbClr val="0D0D0D"/>
                </a:solidFill>
                <a:effectLst/>
                <a:latin typeface="Arial" pitchFamily="34" charset="0"/>
                <a:cs typeface="Arial" pitchFamily="34" charset="0"/>
              </a:rPr>
              <a:t>  </a:t>
            </a:r>
            <a:r>
              <a:rPr b="0" dirty="0" i="1" lang="en-IN" err="1">
                <a:solidFill>
                  <a:srgbClr val="0D0D0D"/>
                </a:solidFill>
                <a:effectLst/>
                <a:latin typeface="Arial" pitchFamily="34" charset="0"/>
                <a:cs typeface="Arial" pitchFamily="34" charset="0"/>
              </a:rPr>
              <a:t>TensorFlow</a:t>
            </a:r>
            <a:r>
              <a:rPr b="0" dirty="0" i="1" lang="en-IN">
                <a:solidFill>
                  <a:srgbClr val="0D0D0D"/>
                </a:solidFill>
                <a:effectLst/>
                <a:latin typeface="Arial" pitchFamily="34" charset="0"/>
                <a:cs typeface="Arial" pitchFamily="34" charset="0"/>
              </a:rPr>
              <a:t> or </a:t>
            </a:r>
            <a:r>
              <a:rPr b="0" dirty="0" i="1" lang="en-IN" err="1">
                <a:solidFill>
                  <a:srgbClr val="0D0D0D"/>
                </a:solidFill>
                <a:effectLst/>
                <a:latin typeface="Arial" pitchFamily="34" charset="0"/>
                <a:cs typeface="Arial" pitchFamily="34" charset="0"/>
              </a:rPr>
              <a:t>PyTorch</a:t>
            </a:r>
            <a:r>
              <a:rPr b="0" dirty="0" i="1" lang="en-IN">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b="0" dirty="0" i="1" lang="en-IN">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b="0" dirty="0" i="1" lang="en-IN">
                <a:solidFill>
                  <a:srgbClr val="0D0D0D"/>
                </a:solidFill>
                <a:effectLst/>
                <a:latin typeface="Arial" pitchFamily="34" charset="0"/>
                <a:cs typeface="Arial" pitchFamily="34" charset="0"/>
              </a:rPr>
              <a:t>CUDA Toolkit and </a:t>
            </a:r>
            <a:r>
              <a:rPr b="0" dirty="0" i="1" lang="en-IN" err="1">
                <a:solidFill>
                  <a:srgbClr val="0D0D0D"/>
                </a:solidFill>
                <a:effectLst/>
                <a:latin typeface="Arial" pitchFamily="34" charset="0"/>
                <a:cs typeface="Arial" pitchFamily="34" charset="0"/>
              </a:rPr>
              <a:t>cuDNN</a:t>
            </a:r>
            <a:r>
              <a:rPr b="0" dirty="0" i="1" lang="en-IN">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b="0" dirty="0" i="1" lang="en-IN">
                <a:solidFill>
                  <a:srgbClr val="0D0D0D"/>
                </a:solidFill>
                <a:effectLst/>
                <a:latin typeface="Arial" pitchFamily="34" charset="0"/>
                <a:cs typeface="Arial" pitchFamily="34" charset="0"/>
              </a:rPr>
              <a:t>Development environment such as </a:t>
            </a:r>
            <a:r>
              <a:rPr b="0" dirty="0" i="1" lang="en-IN" err="1">
                <a:solidFill>
                  <a:srgbClr val="0D0D0D"/>
                </a:solidFill>
                <a:effectLst/>
                <a:latin typeface="Arial" pitchFamily="34" charset="0"/>
                <a:cs typeface="Arial" pitchFamily="34" charset="0"/>
              </a:rPr>
              <a:t>PyCharm</a:t>
            </a:r>
            <a:r>
              <a:rPr b="0" dirty="0" i="1" lang="en-IN">
                <a:solidFill>
                  <a:srgbClr val="0D0D0D"/>
                </a:solidFill>
                <a:effectLst/>
                <a:latin typeface="Arial" pitchFamily="34" charset="0"/>
                <a:cs typeface="Arial" pitchFamily="34" charset="0"/>
              </a:rPr>
              <a:t> or </a:t>
            </a:r>
            <a:r>
              <a:rPr b="0" dirty="0" i="1" lang="en-IN" err="1">
                <a:solidFill>
                  <a:srgbClr val="0D0D0D"/>
                </a:solidFill>
                <a:effectLst/>
                <a:latin typeface="Arial" pitchFamily="34" charset="0"/>
                <a:cs typeface="Arial" pitchFamily="34" charset="0"/>
              </a:rPr>
              <a:t>Jupyter</a:t>
            </a:r>
            <a:r>
              <a:rPr b="0" dirty="0" i="1" lang="en-IN">
                <a:solidFill>
                  <a:srgbClr val="0D0D0D"/>
                </a:solidFill>
                <a:effectLst/>
                <a:latin typeface="Arial" pitchFamily="34" charset="0"/>
                <a:cs typeface="Arial" pitchFamily="34" charset="0"/>
              </a:rPr>
              <a:t> Notebook.</a:t>
            </a:r>
          </a:p>
          <a:p>
            <a:pPr>
              <a:buFont typeface="Arial" panose="020B0604020202020204" pitchFamily="34" charset="0"/>
              <a:buChar char="•"/>
            </a:pPr>
            <a:r>
              <a:rPr b="0" dirty="0" i="1" lang="en-IN">
                <a:solidFill>
                  <a:srgbClr val="0D0D0D"/>
                </a:solidFill>
                <a:effectLst/>
                <a:latin typeface="Arial" pitchFamily="34" charset="0"/>
                <a:cs typeface="Arial" pitchFamily="34" charset="0"/>
              </a:rPr>
              <a:t>Version control with Git and collaboration platforms like </a:t>
            </a:r>
            <a:r>
              <a:rPr b="0" dirty="0" i="1" lang="en-IN" err="1">
                <a:solidFill>
                  <a:srgbClr val="0D0D0D"/>
                </a:solidFill>
                <a:effectLst/>
                <a:latin typeface="Arial" pitchFamily="34" charset="0"/>
                <a:cs typeface="Arial" pitchFamily="34" charset="0"/>
              </a:rPr>
              <a:t>GitHub</a:t>
            </a:r>
            <a:r>
              <a:rPr b="0" dirty="0" i="1" lang="en-IN">
                <a:solidFill>
                  <a:srgbClr val="0D0D0D"/>
                </a:solidFill>
                <a:effectLst/>
                <a:latin typeface="Arial" pitchFamily="34" charset="0"/>
                <a:cs typeface="Arial" pitchFamily="34" charset="0"/>
              </a:rPr>
              <a:t>.</a:t>
            </a:r>
          </a:p>
          <a:p>
            <a:pPr>
              <a:buFont typeface="Arial" panose="020B0604020202020204" pitchFamily="34" charset="0"/>
              <a:buChar char="•"/>
            </a:pPr>
            <a:r>
              <a:rPr b="0" dirty="0" i="1" lang="en-IN">
                <a:solidFill>
                  <a:srgbClr val="0D0D0D"/>
                </a:solidFill>
                <a:effectLst/>
                <a:latin typeface="Arial" pitchFamily="34" charset="0"/>
                <a:cs typeface="Arial" pitchFamily="34" charset="0"/>
              </a:rPr>
              <a:t>Containerization with </a:t>
            </a:r>
            <a:r>
              <a:rPr b="0" dirty="0" i="1" lang="en-IN" err="1">
                <a:solidFill>
                  <a:srgbClr val="0D0D0D"/>
                </a:solidFill>
                <a:effectLst/>
                <a:latin typeface="Arial" pitchFamily="34" charset="0"/>
                <a:cs typeface="Arial" pitchFamily="34" charset="0"/>
              </a:rPr>
              <a:t>Docker</a:t>
            </a:r>
            <a:r>
              <a:rPr b="0" dirty="0" i="1" lang="en-IN">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b="0" dirty="0" i="1" lang="en-IN">
                <a:solidFill>
                  <a:srgbClr val="0D0D0D"/>
                </a:solidFill>
                <a:effectLst/>
                <a:latin typeface="Arial" pitchFamily="34" charset="0"/>
                <a:cs typeface="Arial" pitchFamily="34" charset="0"/>
              </a:rPr>
              <a:t>Testing tools like </a:t>
            </a:r>
            <a:r>
              <a:rPr b="0" dirty="0" i="1" lang="en-IN" err="1">
                <a:solidFill>
                  <a:srgbClr val="0D0D0D"/>
                </a:solidFill>
                <a:effectLst/>
                <a:latin typeface="Arial" pitchFamily="34" charset="0"/>
                <a:cs typeface="Arial" pitchFamily="34" charset="0"/>
              </a:rPr>
              <a:t>PyTest</a:t>
            </a:r>
            <a:r>
              <a:rPr b="0" dirty="0" i="1" lang="en-IN">
                <a:solidFill>
                  <a:srgbClr val="0D0D0D"/>
                </a:solidFill>
                <a:effectLst/>
                <a:latin typeface="Arial" pitchFamily="34" charset="0"/>
                <a:cs typeface="Arial" pitchFamily="34" charset="0"/>
              </a:rPr>
              <a:t> and visualization libraries for monitoring and analysis.</a:t>
            </a:r>
          </a:p>
          <a:p>
            <a:endParaRPr dirty="0" lang="en-IN">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8" name="Title 1"/>
          <p:cNvSpPr>
            <a:spLocks noGrp="1"/>
          </p:cNvSpPr>
          <p:nvPr>
            <p:ph type="title"/>
          </p:nvPr>
        </p:nvSpPr>
        <p:spPr>
          <a:xfrm>
            <a:off x="755332" y="385444"/>
            <a:ext cx="10681335" cy="738664"/>
          </a:xfrm>
        </p:spPr>
        <p:txBody>
          <a:bodyPr/>
          <a:p>
            <a:r>
              <a:rPr dirty="0" i="1" lang="en-US" u="sng">
                <a:solidFill>
                  <a:srgbClr val="292C48"/>
                </a:solidFill>
                <a:effectLst>
                  <a:outerShdw algn="tl" blurRad="38100" dir="2700000" dist="38100">
                    <a:srgbClr val="000000">
                      <a:alpha val="43137"/>
                    </a:srgbClr>
                  </a:outerShdw>
                </a:effectLst>
              </a:rPr>
              <a:t>ALGORITHM:</a:t>
            </a:r>
            <a:endParaRPr dirty="0" lang="en-US"/>
          </a:p>
        </p:txBody>
      </p:sp>
      <p:sp>
        <p:nvSpPr>
          <p:cNvPr id="1048709" name="Rectangle 2"/>
          <p:cNvSpPr/>
          <p:nvPr/>
        </p:nvSpPr>
        <p:spPr>
          <a:xfrm>
            <a:off x="1219200" y="1295399"/>
            <a:ext cx="7924800" cy="3970318"/>
          </a:xfrm>
          <a:prstGeom prst="rect"/>
        </p:spPr>
        <p:txBody>
          <a:bodyPr wrap="square">
            <a:spAutoFit/>
          </a:bodyPr>
          <a:p>
            <a:endParaRPr b="0" dirty="0" i="1" lang="en-IN">
              <a:solidFill>
                <a:srgbClr val="0D0D0D"/>
              </a:solidFill>
              <a:effectLst/>
            </a:endParaRPr>
          </a:p>
          <a:p>
            <a:r>
              <a:rPr b="0" dirty="0" i="1" lang="en-IN">
                <a:solidFill>
                  <a:srgbClr val="0D0D0D"/>
                </a:solidFill>
                <a:effectLst/>
                <a:latin typeface="Arial" pitchFamily="34" charset="0"/>
                <a:cs typeface="Arial" pitchFamily="34" charset="0"/>
              </a:rPr>
              <a:t>Here's a concise algorithm for a Handwritten Model using GAN:</a:t>
            </a:r>
          </a:p>
          <a:p>
            <a:endParaRPr b="0" dirty="0" i="1" lang="en-IN">
              <a:solidFill>
                <a:srgbClr val="0D0D0D"/>
              </a:solidFill>
              <a:effectLst/>
              <a:latin typeface="Arial" pitchFamily="34" charset="0"/>
              <a:cs typeface="Arial" pitchFamily="34" charset="0"/>
            </a:endParaRPr>
          </a:p>
          <a:p>
            <a:r>
              <a:rPr b="1" dirty="0" i="1" lang="en-IN">
                <a:solidFill>
                  <a:srgbClr val="0D0D0D"/>
                </a:solidFill>
                <a:latin typeface="Arial" pitchFamily="34" charset="0"/>
                <a:cs typeface="Arial" pitchFamily="34" charset="0"/>
              </a:rPr>
              <a:t>	1</a:t>
            </a:r>
            <a:r>
              <a:rPr dirty="0" i="1" lang="en-IN">
                <a:solidFill>
                  <a:srgbClr val="0D0D0D"/>
                </a:solidFill>
                <a:latin typeface="Arial" pitchFamily="34" charset="0"/>
                <a:cs typeface="Arial" pitchFamily="34" charset="0"/>
              </a:rPr>
              <a:t>.</a:t>
            </a:r>
            <a:r>
              <a:rPr b="1" dirty="0" i="1" lang="en-IN">
                <a:solidFill>
                  <a:srgbClr val="0D0D0D"/>
                </a:solidFill>
                <a:effectLst/>
                <a:latin typeface="Arial" pitchFamily="34" charset="0"/>
                <a:cs typeface="Arial" pitchFamily="34" charset="0"/>
              </a:rPr>
              <a:t>Initialize Parameters: </a:t>
            </a:r>
            <a:r>
              <a:rPr b="0" dirty="0" i="1" lang="en-IN">
                <a:solidFill>
                  <a:srgbClr val="0D0D0D"/>
                </a:solidFill>
                <a:effectLst/>
                <a:latin typeface="Arial" pitchFamily="34" charset="0"/>
                <a:cs typeface="Arial" pitchFamily="34" charset="0"/>
              </a:rPr>
              <a:t>Set </a:t>
            </a:r>
            <a:r>
              <a:rPr b="0" dirty="0" i="1" lang="en-IN" err="1">
                <a:solidFill>
                  <a:srgbClr val="0D0D0D"/>
                </a:solidFill>
                <a:effectLst/>
                <a:latin typeface="Arial" pitchFamily="34" charset="0"/>
                <a:cs typeface="Arial" pitchFamily="34" charset="0"/>
              </a:rPr>
              <a:t>hyperparameters</a:t>
            </a:r>
            <a:r>
              <a:rPr b="0" dirty="0" i="1" lang="en-IN">
                <a:solidFill>
                  <a:srgbClr val="0D0D0D"/>
                </a:solidFill>
                <a:effectLst/>
                <a:latin typeface="Arial" pitchFamily="34" charset="0"/>
                <a:cs typeface="Arial" pitchFamily="34" charset="0"/>
              </a:rPr>
              <a:t> and define network architectures for generator and discriminator.</a:t>
            </a:r>
          </a:p>
          <a:p>
            <a:endParaRPr b="0" dirty="0" i="1" lang="en-IN">
              <a:solidFill>
                <a:srgbClr val="0D0D0D"/>
              </a:solidFill>
              <a:effectLst/>
              <a:latin typeface="Arial" pitchFamily="34" charset="0"/>
              <a:cs typeface="Arial" pitchFamily="34" charset="0"/>
            </a:endParaRPr>
          </a:p>
          <a:p>
            <a:r>
              <a:rPr b="1" dirty="0" i="1" lang="en-IN">
                <a:solidFill>
                  <a:srgbClr val="0D0D0D"/>
                </a:solidFill>
                <a:effectLst/>
                <a:latin typeface="Arial" pitchFamily="34" charset="0"/>
                <a:cs typeface="Arial" pitchFamily="34" charset="0"/>
              </a:rPr>
              <a:t>	2.Data Pre-processing: </a:t>
            </a:r>
            <a:r>
              <a:rPr b="0" dirty="0" i="1" lang="en-IN">
                <a:solidFill>
                  <a:srgbClr val="0D0D0D"/>
                </a:solidFill>
                <a:effectLst/>
                <a:latin typeface="Arial" pitchFamily="34" charset="0"/>
                <a:cs typeface="Arial" pitchFamily="34" charset="0"/>
              </a:rPr>
              <a:t>Normalize and augment handwritten character images.</a:t>
            </a:r>
          </a:p>
          <a:p>
            <a:endParaRPr b="0" dirty="0" i="1" lang="en-IN">
              <a:solidFill>
                <a:srgbClr val="0D0D0D"/>
              </a:solidFill>
              <a:effectLst/>
              <a:latin typeface="Arial" pitchFamily="34" charset="0"/>
              <a:cs typeface="Arial" pitchFamily="34" charset="0"/>
            </a:endParaRPr>
          </a:p>
          <a:p>
            <a:r>
              <a:rPr b="1" dirty="0" i="1" lang="en-IN">
                <a:solidFill>
                  <a:srgbClr val="0D0D0D"/>
                </a:solidFill>
                <a:effectLst/>
                <a:latin typeface="Arial" pitchFamily="34" charset="0"/>
                <a:cs typeface="Arial" pitchFamily="34" charset="0"/>
              </a:rPr>
              <a:t>	3.Define Generator and Discriminator: </a:t>
            </a:r>
            <a:r>
              <a:rPr b="0" dirty="0" i="1" lang="en-IN">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b="0" dirty="0" i="1" lang="en-IN">
              <a:solidFill>
                <a:srgbClr val="0D0D0D"/>
              </a:solidFill>
              <a:effectLst/>
            </a:endParaRP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6" name="object 2"/>
          <p:cNvSpPr/>
          <p:nvPr/>
        </p:nvSpPr>
        <p:spPr>
          <a:xfrm>
            <a:off x="0" y="-3048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ctr" anchorCtr="1" bIns="0" lIns="0" rIns="0" rtlCol="0" tIns="0" wrap="square"/>
          <a:p>
            <a:pPr lvl="0"/>
            <a:r>
              <a:rPr b="1" dirty="0" sz="3800" i="1" lang="en-US">
                <a:solidFill>
                  <a:srgbClr val="2A1F43"/>
                </a:solidFill>
                <a:latin typeface="Algerian" pitchFamily="82" charset="0"/>
                <a:cs typeface="Arabic Typesetting" pitchFamily="66" charset="-78"/>
              </a:rPr>
              <a:t>HAND WRITTEN  DIGIT RECOGNITION USING</a:t>
            </a:r>
          </a:p>
          <a:p>
            <a:pPr lvl="0"/>
            <a:r>
              <a:rPr b="1" dirty="0" sz="3800" i="1" lang="en-US">
                <a:solidFill>
                  <a:srgbClr val="2A1F43"/>
                </a:solidFill>
                <a:latin typeface="Algerian" pitchFamily="82" charset="0"/>
                <a:cs typeface="Arabic Typesetting" pitchFamily="66" charset="-78"/>
              </a:rPr>
              <a:t>    GENERATIVE  ADVERSARIAL NETWORK </a:t>
            </a:r>
          </a:p>
        </p:txBody>
      </p:sp>
      <p:grpSp>
        <p:nvGrpSpPr>
          <p:cNvPr id="38"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lang="en-US"/>
              <a:t>    </a:t>
            </a:r>
            <a:endParaRPr sz="425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1"/>
          <p:cNvSpPr txBox="1"/>
          <p:nvPr/>
        </p:nvSpPr>
        <p:spPr>
          <a:xfrm>
            <a:off x="739775" y="6473337"/>
            <a:ext cx="1798955" cy="3625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0" name="Title 1"/>
          <p:cNvSpPr>
            <a:spLocks noGrp="1"/>
          </p:cNvSpPr>
          <p:nvPr>
            <p:ph type="title"/>
          </p:nvPr>
        </p:nvSpPr>
        <p:spPr/>
        <p:txBody>
          <a:bodyPr/>
          <a:p>
            <a:r>
              <a:rPr dirty="0" lang="en-US"/>
              <a:t>     </a:t>
            </a:r>
          </a:p>
        </p:txBody>
      </p:sp>
      <p:sp>
        <p:nvSpPr>
          <p:cNvPr id="1048711" name="Rectangle 2"/>
          <p:cNvSpPr/>
          <p:nvPr/>
        </p:nvSpPr>
        <p:spPr>
          <a:xfrm>
            <a:off x="914400" y="1720840"/>
            <a:ext cx="8229600" cy="3139321"/>
          </a:xfrm>
          <a:prstGeom prst="rect"/>
        </p:spPr>
        <p:txBody>
          <a:bodyPr wrap="square">
            <a:spAutoFit/>
          </a:bodyPr>
          <a:p>
            <a:endParaRPr b="1" dirty="0" i="1" lang="en-IN">
              <a:solidFill>
                <a:srgbClr val="0D0D0D"/>
              </a:solidFill>
            </a:endParaRPr>
          </a:p>
          <a:p>
            <a:r>
              <a:rPr b="1" dirty="0" i="1" lang="en-IN">
                <a:solidFill>
                  <a:srgbClr val="0D0D0D"/>
                </a:solidFill>
              </a:rPr>
              <a:t>	</a:t>
            </a:r>
            <a:r>
              <a:rPr b="1" dirty="0" i="1" lang="en-IN">
                <a:solidFill>
                  <a:srgbClr val="0D0D0D"/>
                </a:solidFill>
                <a:latin typeface="Arial" pitchFamily="34" charset="0"/>
                <a:cs typeface="Arial" pitchFamily="34" charset="0"/>
              </a:rPr>
              <a:t>4.Training Loop: </a:t>
            </a:r>
            <a:r>
              <a:rPr dirty="0" i="1" lang="en-IN">
                <a:solidFill>
                  <a:srgbClr val="0D0D0D"/>
                </a:solidFill>
                <a:latin typeface="Arial" pitchFamily="34" charset="0"/>
                <a:cs typeface="Arial" pitchFamily="34" charset="0"/>
              </a:rPr>
              <a:t>Train discriminator to distinguish real from synthetic </a:t>
            </a:r>
            <a:r>
              <a:rPr dirty="0" i="1" lang="en-IN" err="1">
                <a:solidFill>
                  <a:srgbClr val="0D0D0D"/>
                </a:solidFill>
                <a:latin typeface="Arial" pitchFamily="34" charset="0"/>
                <a:cs typeface="Arial" pitchFamily="34" charset="0"/>
              </a:rPr>
              <a:t>characters.Train</a:t>
            </a:r>
            <a:r>
              <a:rPr dirty="0" i="1" lang="en-IN">
                <a:solidFill>
                  <a:srgbClr val="0D0D0D"/>
                </a:solidFill>
                <a:latin typeface="Arial" pitchFamily="34" charset="0"/>
                <a:cs typeface="Arial" pitchFamily="34" charset="0"/>
              </a:rPr>
              <a:t> generator to fool discriminator into producing realistic characters.</a:t>
            </a:r>
          </a:p>
          <a:p>
            <a:endParaRPr dirty="0" i="1" lang="en-IN">
              <a:solidFill>
                <a:srgbClr val="0D0D0D"/>
              </a:solidFill>
              <a:latin typeface="Arial" pitchFamily="34" charset="0"/>
              <a:cs typeface="Arial" pitchFamily="34" charset="0"/>
            </a:endParaRPr>
          </a:p>
          <a:p>
            <a:r>
              <a:rPr b="1" dirty="0" i="1" lang="en-IN">
                <a:solidFill>
                  <a:srgbClr val="0D0D0D"/>
                </a:solidFill>
                <a:latin typeface="Arial" pitchFamily="34" charset="0"/>
                <a:cs typeface="Arial" pitchFamily="34" charset="0"/>
              </a:rPr>
              <a:t>	5.Evaluation: </a:t>
            </a:r>
            <a:r>
              <a:rPr dirty="0" i="1" lang="en-IN">
                <a:solidFill>
                  <a:srgbClr val="0D0D0D"/>
                </a:solidFill>
                <a:latin typeface="Arial" pitchFamily="34" charset="0"/>
                <a:cs typeface="Arial" pitchFamily="34" charset="0"/>
              </a:rPr>
              <a:t>Assess generated characters using evaluation </a:t>
            </a:r>
            <a:r>
              <a:rPr dirty="0" i="1" lang="en-IN" err="1">
                <a:solidFill>
                  <a:srgbClr val="0D0D0D"/>
                </a:solidFill>
                <a:latin typeface="Arial" pitchFamily="34" charset="0"/>
                <a:cs typeface="Arial" pitchFamily="34" charset="0"/>
              </a:rPr>
              <a:t>metrics.Fine</a:t>
            </a:r>
            <a:r>
              <a:rPr dirty="0" i="1" lang="en-IN">
                <a:solidFill>
                  <a:srgbClr val="0D0D0D"/>
                </a:solidFill>
                <a:latin typeface="Arial" pitchFamily="34" charset="0"/>
                <a:cs typeface="Arial" pitchFamily="34" charset="0"/>
              </a:rPr>
              <a:t>-tune model if necessary.</a:t>
            </a:r>
          </a:p>
          <a:p>
            <a:endParaRPr dirty="0" i="1" lang="en-IN">
              <a:solidFill>
                <a:srgbClr val="0D0D0D"/>
              </a:solidFill>
              <a:latin typeface="Arial" pitchFamily="34" charset="0"/>
              <a:cs typeface="Arial" pitchFamily="34" charset="0"/>
            </a:endParaRPr>
          </a:p>
          <a:p>
            <a:r>
              <a:rPr b="1" dirty="0" i="1" lang="en-IN">
                <a:solidFill>
                  <a:srgbClr val="0D0D0D"/>
                </a:solidFill>
                <a:latin typeface="Arial" pitchFamily="34" charset="0"/>
                <a:cs typeface="Arial" pitchFamily="34" charset="0"/>
              </a:rPr>
              <a:t>	6.Integration with Recognition System (Optional): </a:t>
            </a:r>
            <a:r>
              <a:rPr dirty="0" i="1" lang="en-IN">
                <a:solidFill>
                  <a:srgbClr val="0D0D0D"/>
                </a:solidFill>
                <a:latin typeface="Arial" pitchFamily="34" charset="0"/>
                <a:cs typeface="Arial" pitchFamily="34" charset="0"/>
              </a:rPr>
              <a:t>Integrate generated characters with recognition system for training data augmentation</a:t>
            </a:r>
            <a:r>
              <a:rPr dirty="0" lang="en-IN">
                <a:solidFill>
                  <a:srgbClr val="0D0D0D"/>
                </a:solidFill>
                <a:latin typeface="Arial" pitchFamily="34" charset="0"/>
                <a:cs typeface="Arial" pitchFamily="34" charset="0"/>
              </a:rPr>
              <a:t>.</a:t>
            </a:r>
          </a:p>
          <a:p>
            <a:endParaRPr dirty="0" lang="en-IN"/>
          </a:p>
        </p:txBody>
      </p:sp>
      <p:grpSp>
        <p:nvGrpSpPr>
          <p:cNvPr id="63" name="object 2"/>
          <p:cNvGrpSpPr/>
          <p:nvPr/>
        </p:nvGrpSpPr>
        <p:grpSpPr>
          <a:xfrm>
            <a:off x="8991600" y="2971800"/>
            <a:ext cx="2762250" cy="3257550"/>
            <a:chOff x="7991475" y="2933700"/>
            <a:chExt cx="2762250" cy="3257550"/>
          </a:xfrm>
        </p:grpSpPr>
        <p:sp>
          <p:nvSpPr>
            <p:cNvPr id="10487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4" name="Title 1"/>
          <p:cNvSpPr>
            <a:spLocks noGrp="1"/>
          </p:cNvSpPr>
          <p:nvPr>
            <p:ph type="title"/>
          </p:nvPr>
        </p:nvSpPr>
        <p:spPr>
          <a:xfrm>
            <a:off x="755332" y="385444"/>
            <a:ext cx="10681335" cy="738664"/>
          </a:xfrm>
        </p:spPr>
        <p:txBody>
          <a:bodyPr/>
          <a:p>
            <a:r>
              <a:rPr dirty="0" i="1" lang="en-US" u="sng">
                <a:solidFill>
                  <a:srgbClr val="292C48"/>
                </a:solidFill>
                <a:effectLst>
                  <a:outerShdw algn="tl" blurRad="38100" dir="2700000" dist="38100">
                    <a:srgbClr val="000000">
                      <a:alpha val="43137"/>
                    </a:srgbClr>
                  </a:outerShdw>
                </a:effectLst>
              </a:rPr>
              <a:t>DEPLOYMENT:</a:t>
            </a:r>
            <a:endParaRPr dirty="0" lang="en-US"/>
          </a:p>
        </p:txBody>
      </p:sp>
      <p:sp>
        <p:nvSpPr>
          <p:cNvPr id="1048715" name="Rectangle 2"/>
          <p:cNvSpPr/>
          <p:nvPr/>
        </p:nvSpPr>
        <p:spPr>
          <a:xfrm>
            <a:off x="1066800" y="1397675"/>
            <a:ext cx="8077200" cy="3777957"/>
          </a:xfrm>
          <a:prstGeom prst="rect"/>
        </p:spPr>
        <p:txBody>
          <a:bodyPr wrap="square">
            <a:spAutoFit/>
          </a:bodyPr>
          <a:p>
            <a:pPr>
              <a:buFont typeface="+mj-lt"/>
              <a:buAutoNum type="arabicPeriod"/>
            </a:pPr>
            <a:endParaRPr b="1" dirty="0" i="1" lang="en-IN">
              <a:solidFill>
                <a:srgbClr val="0D0D0D"/>
              </a:solidFill>
            </a:endParaRPr>
          </a:p>
          <a:p>
            <a:r>
              <a:rPr b="1" dirty="0" i="1" lang="en-IN">
                <a:solidFill>
                  <a:srgbClr val="0D0D0D"/>
                </a:solidFill>
                <a:latin typeface="Arial" pitchFamily="34" charset="0"/>
                <a:cs typeface="Arial" pitchFamily="34" charset="0"/>
              </a:rPr>
              <a:t>	 </a:t>
            </a:r>
            <a:r>
              <a:rPr b="1" dirty="0" sz="1850" i="1" lang="en-IN">
                <a:solidFill>
                  <a:srgbClr val="0D0D0D"/>
                </a:solidFill>
                <a:effectLst/>
                <a:latin typeface="Arial" pitchFamily="34" charset="0"/>
                <a:cs typeface="Arial" pitchFamily="34" charset="0"/>
              </a:rPr>
              <a:t>1. Model Training:</a:t>
            </a:r>
            <a:endParaRPr b="0" dirty="0" sz="1850" i="1" lang="en-IN">
              <a:solidFill>
                <a:srgbClr val="0D0D0D"/>
              </a:solidFill>
              <a:effectLst/>
              <a:latin typeface="Arial" pitchFamily="34" charset="0"/>
              <a:cs typeface="Arial" pitchFamily="34" charset="0"/>
            </a:endParaRPr>
          </a:p>
          <a:p>
            <a:pPr lvl="1"/>
            <a:r>
              <a:rPr b="0" dirty="0" sz="1850" i="1" lang="en-IN">
                <a:solidFill>
                  <a:srgbClr val="0D0D0D"/>
                </a:solidFill>
                <a:effectLst/>
                <a:latin typeface="Arial" pitchFamily="34" charset="0"/>
                <a:cs typeface="Arial" pitchFamily="34" charset="0"/>
              </a:rPr>
              <a:t> 	Train the GAN model on a high-performance computing (HPC) system using GPUs for accelerated training.</a:t>
            </a:r>
          </a:p>
          <a:p>
            <a:pPr lvl="1"/>
            <a:endParaRPr b="0" dirty="0" sz="1850" i="1" lang="en-IN">
              <a:solidFill>
                <a:srgbClr val="0D0D0D"/>
              </a:solidFill>
              <a:effectLst/>
              <a:latin typeface="Arial" pitchFamily="34" charset="0"/>
              <a:cs typeface="Arial" pitchFamily="34" charset="0"/>
            </a:endParaRPr>
          </a:p>
          <a:p>
            <a:r>
              <a:rPr dirty="0" sz="1850" i="1" lang="en-IN">
                <a:solidFill>
                  <a:srgbClr val="0D0D0D"/>
                </a:solidFill>
                <a:latin typeface="Arial" pitchFamily="34" charset="0"/>
                <a:cs typeface="Arial" pitchFamily="34" charset="0"/>
              </a:rPr>
              <a:t>  	 2. </a:t>
            </a:r>
            <a:r>
              <a:rPr b="1" dirty="0" sz="1850" i="1" lang="en-IN">
                <a:solidFill>
                  <a:srgbClr val="0D0D0D"/>
                </a:solidFill>
                <a:effectLst/>
                <a:latin typeface="Arial" pitchFamily="34" charset="0"/>
                <a:cs typeface="Arial" pitchFamily="34" charset="0"/>
              </a:rPr>
              <a:t>Model Optimization:</a:t>
            </a:r>
            <a:endParaRPr b="0" dirty="0" sz="1850" i="1" lang="en-IN">
              <a:solidFill>
                <a:srgbClr val="0D0D0D"/>
              </a:solidFill>
              <a:effectLst/>
              <a:latin typeface="Arial" pitchFamily="34" charset="0"/>
              <a:cs typeface="Arial" pitchFamily="34" charset="0"/>
            </a:endParaRPr>
          </a:p>
          <a:p>
            <a:pPr lvl="1"/>
            <a:r>
              <a:rPr b="0" dirty="0" sz="1850" i="1" lang="en-IN">
                <a:solidFill>
                  <a:srgbClr val="0D0D0D"/>
                </a:solidFill>
                <a:effectLst/>
                <a:latin typeface="Arial" pitchFamily="34" charset="0"/>
                <a:cs typeface="Arial" pitchFamily="34" charset="0"/>
              </a:rPr>
              <a:t> 	Optimize the trained model for inference speed and resource efficiency.</a:t>
            </a:r>
          </a:p>
          <a:p>
            <a:pPr lvl="1"/>
            <a:endParaRPr b="0" dirty="0" sz="1850" i="1" lang="en-IN">
              <a:solidFill>
                <a:srgbClr val="0D0D0D"/>
              </a:solidFill>
              <a:effectLst/>
              <a:latin typeface="Arial" pitchFamily="34" charset="0"/>
              <a:cs typeface="Arial" pitchFamily="34" charset="0"/>
            </a:endParaRPr>
          </a:p>
          <a:p>
            <a:r>
              <a:rPr dirty="0" sz="1850" i="1" lang="en-IN">
                <a:solidFill>
                  <a:srgbClr val="0D0D0D"/>
                </a:solidFill>
                <a:latin typeface="Arial" pitchFamily="34" charset="0"/>
                <a:cs typeface="Arial" pitchFamily="34" charset="0"/>
              </a:rPr>
              <a:t>	3.</a:t>
            </a:r>
            <a:r>
              <a:rPr b="1" dirty="0" sz="1850" i="1" lang="en-IN">
                <a:solidFill>
                  <a:srgbClr val="0D0D0D"/>
                </a:solidFill>
                <a:effectLst/>
                <a:latin typeface="Arial" pitchFamily="34" charset="0"/>
                <a:cs typeface="Arial" pitchFamily="34" charset="0"/>
              </a:rPr>
              <a:t>Containerization:</a:t>
            </a:r>
            <a:endParaRPr b="0" dirty="0" sz="1850" i="1" lang="en-IN">
              <a:solidFill>
                <a:srgbClr val="0D0D0D"/>
              </a:solidFill>
              <a:effectLst/>
              <a:latin typeface="Arial" pitchFamily="34" charset="0"/>
              <a:cs typeface="Arial" pitchFamily="34" charset="0"/>
            </a:endParaRPr>
          </a:p>
          <a:p>
            <a:pPr lvl="1"/>
            <a:r>
              <a:rPr b="0" dirty="0" sz="1850" i="1" lang="en-IN">
                <a:solidFill>
                  <a:srgbClr val="0D0D0D"/>
                </a:solidFill>
                <a:effectLst/>
                <a:latin typeface="Arial" pitchFamily="34" charset="0"/>
                <a:cs typeface="Arial" pitchFamily="34" charset="0"/>
              </a:rPr>
              <a:t> 	Package the optimized model into a </a:t>
            </a:r>
            <a:r>
              <a:rPr b="0" dirty="0" sz="1850" i="1" lang="en-IN" err="1">
                <a:solidFill>
                  <a:srgbClr val="0D0D0D"/>
                </a:solidFill>
                <a:effectLst/>
                <a:latin typeface="Arial" pitchFamily="34" charset="0"/>
                <a:cs typeface="Arial" pitchFamily="34" charset="0"/>
              </a:rPr>
              <a:t>Docker</a:t>
            </a:r>
            <a:r>
              <a:rPr b="0" dirty="0" sz="1850" i="1" lang="en-IN">
                <a:solidFill>
                  <a:srgbClr val="0D0D0D"/>
                </a:solidFill>
                <a:effectLst/>
                <a:latin typeface="Arial" pitchFamily="34" charset="0"/>
                <a:cs typeface="Arial" pitchFamily="34" charset="0"/>
              </a:rPr>
              <a:t> container for easy deployment and portability.</a:t>
            </a:r>
          </a:p>
          <a:p>
            <a:endParaRPr dirty="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Title 1"/>
          <p:cNvSpPr>
            <a:spLocks noGrp="1"/>
          </p:cNvSpPr>
          <p:nvPr>
            <p:ph type="title"/>
          </p:nvPr>
        </p:nvSpPr>
        <p:spPr/>
        <p:txBody>
          <a:bodyPr/>
          <a:p>
            <a:r>
              <a:rPr dirty="0" lang="en-US"/>
              <a:t>     </a:t>
            </a:r>
          </a:p>
        </p:txBody>
      </p:sp>
      <p:grpSp>
        <p:nvGrpSpPr>
          <p:cNvPr id="66" name="object 2"/>
          <p:cNvGrpSpPr/>
          <p:nvPr/>
        </p:nvGrpSpPr>
        <p:grpSpPr>
          <a:xfrm>
            <a:off x="8991600" y="2971800"/>
            <a:ext cx="2762250" cy="3257550"/>
            <a:chOff x="7991475" y="2933700"/>
            <a:chExt cx="2762250" cy="3257550"/>
          </a:xfrm>
        </p:grpSpPr>
        <p:sp>
          <p:nvSpPr>
            <p:cNvPr id="10487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719" name="Rectangle 6"/>
          <p:cNvSpPr/>
          <p:nvPr/>
        </p:nvSpPr>
        <p:spPr>
          <a:xfrm>
            <a:off x="685800" y="1066801"/>
            <a:ext cx="8458200" cy="3693319"/>
          </a:xfrm>
          <a:prstGeom prst="rect"/>
        </p:spPr>
        <p:txBody>
          <a:bodyPr wrap="square">
            <a:spAutoFit/>
          </a:bodyPr>
          <a:p>
            <a:endParaRPr b="1" dirty="0" i="1" lang="en-US">
              <a:solidFill>
                <a:srgbClr val="0D0D0D"/>
              </a:solidFill>
            </a:endParaRPr>
          </a:p>
          <a:p>
            <a:r>
              <a:rPr b="1" dirty="0" i="1" lang="en-US">
                <a:solidFill>
                  <a:srgbClr val="0D0D0D"/>
                </a:solidFill>
                <a:latin typeface="Arial" pitchFamily="34" charset="0"/>
                <a:cs typeface="Arial" pitchFamily="34" charset="0"/>
              </a:rPr>
              <a:t>        4.Deployment Platform:</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Choose a deployment platform such as cloud services (e.g., AWS, Azure) or on-premises servers.</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5.Scalability Considerations:</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Ensure the deployment infrastructure can handle varying workloads and scale horizontally if needed.</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6.API Integration (Optional):</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Expose the GAN model through an API for seamless integration with other systems or applications.</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20" name="Title 1"/>
          <p:cNvSpPr>
            <a:spLocks noGrp="1"/>
          </p:cNvSpPr>
          <p:nvPr>
            <p:ph type="title"/>
          </p:nvPr>
        </p:nvSpPr>
        <p:spPr/>
        <p:txBody>
          <a:bodyPr/>
          <a:p>
            <a:r>
              <a:rPr dirty="0" lang="en-US"/>
              <a:t>    </a:t>
            </a:r>
          </a:p>
        </p:txBody>
      </p:sp>
      <p:sp>
        <p:nvSpPr>
          <p:cNvPr id="1048721" name="Rectangle 2"/>
          <p:cNvSpPr/>
          <p:nvPr/>
        </p:nvSpPr>
        <p:spPr>
          <a:xfrm>
            <a:off x="838200" y="1313036"/>
            <a:ext cx="8305800" cy="3954929"/>
          </a:xfrm>
          <a:prstGeom prst="rect"/>
        </p:spPr>
        <p:txBody>
          <a:bodyPr wrap="square">
            <a:spAutoFit/>
          </a:bodyPr>
          <a:p>
            <a:endParaRPr b="1" dirty="0" sz="1700" i="1" lang="en-US">
              <a:solidFill>
                <a:srgbClr val="0D0D0D"/>
              </a:solidFill>
              <a:effectLst/>
            </a:endParaRPr>
          </a:p>
          <a:p>
            <a:r>
              <a:rPr b="1" dirty="0" i="1" lang="en-US">
                <a:solidFill>
                  <a:srgbClr val="0D0D0D"/>
                </a:solidFill>
                <a:latin typeface="Arial" pitchFamily="34" charset="0"/>
                <a:cs typeface="Arial" pitchFamily="34" charset="0"/>
              </a:rPr>
              <a:t>     7.Monitoring and Maintenance:</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8.Security Considerations:</a:t>
            </a:r>
          </a:p>
          <a:p>
            <a:r>
              <a:rPr dirty="0" i="1" lang="en-US">
                <a:solidFill>
                  <a:srgbClr val="0D0D0D"/>
                </a:solidFill>
                <a:latin typeface="Arial" pitchFamily="34" charset="0"/>
                <a:cs typeface="Arial" pitchFamily="34" charset="0"/>
              </a:rPr>
              <a:t>      Implement security measures such as access control and encryption to protect the deployed model and data.</a:t>
            </a:r>
          </a:p>
          <a:p>
            <a:r>
              <a:rPr b="1" dirty="0" i="1" lang="en-US">
                <a:solidFill>
                  <a:srgbClr val="0D0D0D"/>
                </a:solidFill>
                <a:latin typeface="Arial" pitchFamily="34" charset="0"/>
                <a:cs typeface="Arial" pitchFamily="34" charset="0"/>
              </a:rPr>
              <a:t>     </a:t>
            </a:r>
          </a:p>
          <a:p>
            <a:r>
              <a:rPr b="1" dirty="0" i="1" lang="en-US">
                <a:solidFill>
                  <a:srgbClr val="0D0D0D"/>
                </a:solidFill>
                <a:latin typeface="Arial" pitchFamily="34" charset="0"/>
                <a:cs typeface="Arial" pitchFamily="34" charset="0"/>
              </a:rPr>
              <a:t>     9.Testing and Validation:</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Conduct thorough testing to ensure the deployed model performs as expected in a production environment.</a:t>
            </a:r>
          </a:p>
          <a:p>
            <a:endParaRPr dirty="0" lang="en-IN"/>
          </a:p>
        </p:txBody>
      </p:sp>
      <p:pic>
        <p:nvPicPr>
          <p:cNvPr id="2097178" name="object 6"/>
          <p:cNvPicPr>
            <a:picLocks/>
          </p:cNvPicPr>
          <p:nvPr/>
        </p:nvPicPr>
        <p:blipFill>
          <a:blip xmlns:r="http://schemas.openxmlformats.org/officeDocument/2006/relationships" r:embed="rId1" cstate="print"/>
          <a:stretch>
            <a:fillRect/>
          </a:stretch>
        </p:blipFill>
        <p:spPr>
          <a:xfrm>
            <a:off x="9067800" y="3438525"/>
            <a:ext cx="2466975" cy="3419475"/>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2" name="Title 1"/>
          <p:cNvSpPr>
            <a:spLocks noGrp="1"/>
          </p:cNvSpPr>
          <p:nvPr>
            <p:ph type="title"/>
          </p:nvPr>
        </p:nvSpPr>
        <p:spPr/>
        <p:txBody>
          <a:bodyPr/>
          <a:p>
            <a:r>
              <a:rPr dirty="0" lang="en-US"/>
              <a:t>    </a:t>
            </a:r>
          </a:p>
        </p:txBody>
      </p:sp>
      <p:sp>
        <p:nvSpPr>
          <p:cNvPr id="1048723" name="Title 1"/>
          <p:cNvSpPr txBox="1"/>
          <p:nvPr/>
        </p:nvSpPr>
        <p:spPr>
          <a:xfrm>
            <a:off x="219074" y="778190"/>
            <a:ext cx="10515600" cy="583800"/>
          </a:xfrm>
          <a:prstGeom prst="rect"/>
        </p:spPr>
        <p:txBody>
          <a:bodyPr bIns="0" lIns="0" rIns="0" tIns="0" wrap="square">
            <a:spAutoFit/>
          </a:bodyPr>
          <a:p>
            <a:pPr defTabSz="914400" eaLnBrk="1" fontAlgn="auto" hangingPunct="1" indent="0" latinLnBrk="0" lvl="0" marL="0" marR="0">
              <a:lnSpc>
                <a:spcPct val="100000"/>
              </a:lnSpc>
              <a:spcBef>
                <a:spcPts val="0"/>
              </a:spcBef>
              <a:spcAft>
                <a:spcPts val="0"/>
              </a:spcAft>
              <a:buClrTx/>
              <a:buSzTx/>
              <a:buFontTx/>
              <a:buNone/>
            </a:pPr>
            <a:r>
              <a:rPr baseline="0" b="1" cap="none" sz="3200" i="1" kern="0" kumimoji="0" lang="en-US" noProof="0" normalizeH="0" spc="0" strike="noStrike" u="none">
                <a:ln>
                  <a:noFill/>
                </a:ln>
                <a:solidFill>
                  <a:srgbClr val="292C48"/>
                </a:solidFill>
                <a:effectLst>
                  <a:outerShdw algn="tl" blurRad="38100" dir="2700000" dist="38100">
                    <a:srgbClr val="000000">
                      <a:alpha val="43137"/>
                    </a:srgbClr>
                  </a:outerShdw>
                </a:effectLst>
                <a:uLnTx/>
                <a:uFillTx/>
                <a:latin typeface="Trebuchet MS"/>
                <a:ea typeface="+mj-ea"/>
                <a:cs typeface="Trebuchet MS"/>
              </a:rPr>
              <a:t>RESULT:</a:t>
            </a:r>
            <a:endParaRPr baseline="0" b="1" cap="none" dirty="0" sz="3200" i="1" kern="0" kumimoji="0" lang="en-IN" noProof="0" normalizeH="0" spc="0" strike="noStrike" u="none">
              <a:ln>
                <a:noFill/>
              </a:ln>
              <a:solidFill>
                <a:srgbClr val="292C48"/>
              </a:solidFill>
              <a:effectLst>
                <a:outerShdw algn="tl" blurRad="38100" dir="2700000" dist="38100">
                  <a:srgbClr val="000000">
                    <a:alpha val="43137"/>
                  </a:srgbClr>
                </a:outerShdw>
              </a:effectLst>
              <a:uLnTx/>
              <a:uFillTx/>
              <a:latin typeface="Trebuchet MS"/>
              <a:ea typeface="+mj-ea"/>
              <a:cs typeface="Trebuchet MS"/>
            </a:endParaRPr>
          </a:p>
        </p:txBody>
      </p:sp>
      <p:pic>
        <p:nvPicPr>
          <p:cNvPr id="2097179" name="Content Placeholder 9"/>
          <p:cNvPicPr>
            <a:picLocks noChangeAspect="1"/>
          </p:cNvPicPr>
          <p:nvPr/>
        </p:nvPicPr>
        <p:blipFill>
          <a:blip xmlns:r="http://schemas.openxmlformats.org/officeDocument/2006/relationships" r:embed="rId1"/>
          <a:stretch>
            <a:fillRect/>
          </a:stretch>
        </p:blipFill>
        <p:spPr>
          <a:xfrm>
            <a:off x="228600" y="1524000"/>
            <a:ext cx="10186279" cy="4750116"/>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4" name="Title 1"/>
          <p:cNvSpPr>
            <a:spLocks noGrp="1"/>
          </p:cNvSpPr>
          <p:nvPr>
            <p:ph type="title"/>
          </p:nvPr>
        </p:nvSpPr>
        <p:spPr/>
        <p:txBody>
          <a:bodyPr/>
          <a:p>
            <a:r>
              <a:rPr dirty="0" lang="en-US"/>
              <a:t>RESULT:</a:t>
            </a:r>
          </a:p>
        </p:txBody>
      </p:sp>
      <p:pic>
        <p:nvPicPr>
          <p:cNvPr id="2097180" name="Content Placeholder 4"/>
          <p:cNvPicPr>
            <a:picLocks noChangeAspect="1"/>
          </p:cNvPicPr>
          <p:nvPr/>
        </p:nvPicPr>
        <p:blipFill>
          <a:blip xmlns:r="http://schemas.openxmlformats.org/officeDocument/2006/relationships" r:embed="rId1"/>
          <a:stretch>
            <a:fillRect/>
          </a:stretch>
        </p:blipFill>
        <p:spPr>
          <a:xfrm>
            <a:off x="2244010" y="1624519"/>
            <a:ext cx="7703983" cy="4387074"/>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25" name="Title 1"/>
          <p:cNvSpPr>
            <a:spLocks noGrp="1"/>
          </p:cNvSpPr>
          <p:nvPr>
            <p:ph type="title"/>
          </p:nvPr>
        </p:nvSpPr>
        <p:spPr/>
        <p:txBody>
          <a:bodyPr/>
          <a:p>
            <a:r>
              <a:rPr dirty="0" lang="en-US"/>
              <a:t>CONCLUSION:</a:t>
            </a:r>
          </a:p>
        </p:txBody>
      </p:sp>
      <p:sp>
        <p:nvSpPr>
          <p:cNvPr id="1048726" name="Rectangle 2"/>
          <p:cNvSpPr/>
          <p:nvPr/>
        </p:nvSpPr>
        <p:spPr>
          <a:xfrm>
            <a:off x="990600" y="1676400"/>
            <a:ext cx="8001000" cy="3662541"/>
          </a:xfrm>
          <a:prstGeom prst="rect"/>
        </p:spPr>
        <p:txBody>
          <a:bodyPr wrap="square">
            <a:spAutoFit/>
          </a:bodyPr>
          <a:p>
            <a:r>
              <a:rPr b="0" dirty="0" sz="1600" i="0" lang="en-US">
                <a:solidFill>
                  <a:srgbClr val="0D0D0D"/>
                </a:solidFill>
                <a:effectLst/>
              </a:rPr>
              <a:t> 	</a:t>
            </a:r>
          </a:p>
          <a:p>
            <a:r>
              <a:rPr b="0" dirty="0" i="1" lang="en-US">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2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ctr" anchorCtr="1" bIns="0" lIns="0" rIns="0" rtlCol="0" tIns="0" wrap="square"/>
          <a:p>
            <a:pPr>
              <a:buFont typeface="Wingdings" pitchFamily="2" charset="2"/>
              <a:buChar char="q"/>
            </a:pPr>
            <a:r>
              <a:rPr dirty="0" lang="en-US">
                <a:latin typeface="Arial" pitchFamily="34" charset="0"/>
                <a:cs typeface="Arial" pitchFamily="34" charset="0"/>
              </a:rPr>
              <a:t> Objective</a:t>
            </a:r>
          </a:p>
          <a:p>
            <a:pPr>
              <a:buFont typeface="Wingdings" pitchFamily="2" charset="2"/>
              <a:buChar char="q"/>
            </a:pPr>
            <a:r>
              <a:rPr dirty="0" lang="en-US">
                <a:latin typeface="Arial" pitchFamily="34" charset="0"/>
                <a:cs typeface="Arial" pitchFamily="34" charset="0"/>
              </a:rPr>
              <a:t> Real time application</a:t>
            </a:r>
          </a:p>
          <a:p>
            <a:pPr>
              <a:buFont typeface="Wingdings" pitchFamily="2" charset="2"/>
              <a:buChar char="q"/>
            </a:pPr>
            <a:r>
              <a:rPr dirty="0" lang="en-US">
                <a:latin typeface="Arial" pitchFamily="34" charset="0"/>
                <a:cs typeface="Arial" pitchFamily="34" charset="0"/>
              </a:rPr>
              <a:t> Generator and discriminator</a:t>
            </a:r>
          </a:p>
          <a:p>
            <a:pPr>
              <a:buFont typeface="Wingdings" pitchFamily="2" charset="2"/>
              <a:buChar char="q"/>
            </a:pPr>
            <a:r>
              <a:rPr dirty="0" i="1" lang="en-US">
                <a:latin typeface="Arial" pitchFamily="34" charset="0"/>
                <a:cs typeface="Arial" pitchFamily="34" charset="0"/>
              </a:rPr>
              <a:t> Problem Statement</a:t>
            </a:r>
          </a:p>
          <a:p>
            <a:pPr>
              <a:buFont typeface="Wingdings" pitchFamily="2" charset="2"/>
              <a:buChar char="q"/>
            </a:pPr>
            <a:r>
              <a:rPr dirty="0" lang="en-US">
                <a:latin typeface="Arial" pitchFamily="34" charset="0"/>
                <a:cs typeface="Arial" pitchFamily="34" charset="0"/>
              </a:rPr>
              <a:t>Generative Adversarial Network</a:t>
            </a:r>
          </a:p>
          <a:p>
            <a:pPr>
              <a:buFont typeface="Wingdings" pitchFamily="2" charset="2"/>
              <a:buChar char="q"/>
            </a:pPr>
            <a:r>
              <a:rPr b="1" dirty="0" i="1" lang="en-US">
                <a:latin typeface="Arial" pitchFamily="34" charset="0"/>
                <a:cs typeface="Arial" pitchFamily="34" charset="0"/>
              </a:rPr>
              <a:t> </a:t>
            </a:r>
            <a:r>
              <a:rPr dirty="0" i="1" lang="en-US">
                <a:latin typeface="Arial" pitchFamily="34" charset="0"/>
                <a:cs typeface="Arial" pitchFamily="34" charset="0"/>
              </a:rPr>
              <a:t>Proposed System/Solution</a:t>
            </a:r>
          </a:p>
          <a:p>
            <a:pPr>
              <a:buFont typeface="Wingdings" pitchFamily="2" charset="2"/>
              <a:buChar char="q"/>
            </a:pPr>
            <a:r>
              <a:rPr b="1" dirty="0" i="1" lang="en-US">
                <a:latin typeface="Arial" pitchFamily="34" charset="0"/>
                <a:cs typeface="Arial" pitchFamily="34" charset="0"/>
              </a:rPr>
              <a:t> </a:t>
            </a:r>
            <a:r>
              <a:rPr dirty="0" i="1" lang="en-US">
                <a:latin typeface="Arial" pitchFamily="34" charset="0"/>
                <a:cs typeface="Arial" pitchFamily="34" charset="0"/>
              </a:rPr>
              <a:t>System Development Approach</a:t>
            </a:r>
          </a:p>
          <a:p>
            <a:pPr>
              <a:buFont typeface="Wingdings" pitchFamily="2" charset="2"/>
              <a:buChar char="q"/>
            </a:pPr>
            <a:r>
              <a:rPr b="1" dirty="0" i="1" lang="en-US">
                <a:latin typeface="Arial" pitchFamily="34" charset="0"/>
                <a:cs typeface="Arial" pitchFamily="34" charset="0"/>
              </a:rPr>
              <a:t> </a:t>
            </a:r>
            <a:r>
              <a:rPr dirty="0" i="1" lang="en-US">
                <a:latin typeface="Arial" pitchFamily="34" charset="0"/>
                <a:cs typeface="Arial" pitchFamily="34" charset="0"/>
              </a:rPr>
              <a:t>Algorithm and Deployment</a:t>
            </a:r>
          </a:p>
          <a:p>
            <a:pPr>
              <a:buFont typeface="Wingdings" pitchFamily="2" charset="2"/>
              <a:buChar char="q"/>
            </a:pPr>
            <a:r>
              <a:rPr dirty="0" i="1" lang="en-US">
                <a:latin typeface="Arial" pitchFamily="34" charset="0"/>
                <a:cs typeface="Arial" pitchFamily="34" charset="0"/>
              </a:rPr>
              <a:t> Result</a:t>
            </a:r>
          </a:p>
          <a:p>
            <a:pPr>
              <a:buFont typeface="Wingdings" pitchFamily="2" charset="2"/>
              <a:buChar char="q"/>
            </a:pPr>
            <a:r>
              <a:rPr dirty="0" i="1" lang="en-US">
                <a:latin typeface="Arial" pitchFamily="34" charset="0"/>
                <a:cs typeface="Arial" pitchFamily="34" charset="0"/>
              </a:rPr>
              <a:t> Conclusion</a:t>
            </a:r>
          </a:p>
          <a:p>
            <a:pPr>
              <a:buFont typeface="Wingdings" pitchFamily="2" charset="2"/>
              <a:buChar char="q"/>
            </a:pPr>
            <a:r>
              <a:rPr dirty="0" i="1" lang="en-US">
                <a:latin typeface="Arial" pitchFamily="34" charset="0"/>
                <a:cs typeface="Arial" pitchFamily="34" charset="0"/>
              </a:rPr>
              <a:t> References</a:t>
            </a:r>
            <a:endParaRPr dirty="0" i="1" lang="en-IN">
              <a:latin typeface="Arial" pitchFamily="34" charset="0"/>
              <a:cs typeface="Arial" pitchFamily="34" charset="0"/>
            </a:endParaRPr>
          </a:p>
        </p:txBody>
      </p:sp>
      <p:grpSp>
        <p:nvGrpSpPr>
          <p:cNvPr id="41"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4" y="445388"/>
            <a:ext cx="2689225" cy="788034"/>
          </a:xfrm>
          <a:prstGeom prst="rect"/>
        </p:spPr>
        <p:txBody>
          <a:bodyPr bIns="0" lIns="0" rIns="0" rtlCol="0" tIns="13335" vert="horz" wrap="square">
            <a:spAutoFit/>
          </a:bodyPr>
          <a:p>
            <a:pPr marL="12700">
              <a:lnSpc>
                <a:spcPct val="100000"/>
              </a:lnSpc>
              <a:spcBef>
                <a:spcPts val="105"/>
              </a:spcBef>
            </a:pPr>
            <a:r>
              <a:rPr dirty="0" lang="en-US"/>
              <a:t>OUTLINE</a:t>
            </a:r>
            <a:endParaRPr dirty="0"/>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991600" y="2971800"/>
            <a:ext cx="2762250" cy="3257550"/>
            <a:chOff x="7991475" y="2933700"/>
            <a:chExt cx="2762250" cy="325755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7"/>
          <p:cNvSpPr txBox="1">
            <a:spLocks noGrp="1"/>
          </p:cNvSpPr>
          <p:nvPr>
            <p:ph type="title"/>
          </p:nvPr>
        </p:nvSpPr>
        <p:spPr>
          <a:xfrm>
            <a:off x="228600" y="304800"/>
            <a:ext cx="7166928" cy="1057910"/>
          </a:xfrm>
          <a:prstGeom prst="rect"/>
        </p:spPr>
        <p:txBody>
          <a:bodyPr bIns="0" lIns="0" rIns="0" rtlCol="0" tIns="16510" vert="horz" wrap="square">
            <a:spAutoFit/>
          </a:bodyPr>
          <a:p>
            <a:pPr marL="12700">
              <a:lnSpc>
                <a:spcPct val="100000"/>
              </a:lnSpc>
              <a:spcBef>
                <a:spcPts val="130"/>
              </a:spcBef>
              <a:tabLst>
                <a:tab algn="l" pos="2727960"/>
              </a:tabLst>
            </a:pPr>
            <a:r>
              <a:rPr dirty="0" sz="3200" lang="en-US"/>
              <a:t>GENERATIVE ADVERSARIAL NETWORK </a:t>
            </a:r>
            <a:endParaRPr sz="32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9"/>
          <p:cNvSpPr txBox="1"/>
          <p:nvPr/>
        </p:nvSpPr>
        <p:spPr>
          <a:xfrm>
            <a:off x="739775" y="6473337"/>
            <a:ext cx="1798955" cy="3625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5" name="Rectangle 12"/>
          <p:cNvSpPr/>
          <p:nvPr/>
        </p:nvSpPr>
        <p:spPr>
          <a:xfrm>
            <a:off x="1447800" y="922526"/>
            <a:ext cx="6096000" cy="5425440"/>
          </a:xfrm>
          <a:prstGeom prst="rect"/>
          <a:ln>
            <a:solidFill>
              <a:schemeClr val="bg1"/>
            </a:solidFill>
          </a:ln>
        </p:spPr>
        <p:txBody>
          <a:bodyPr anchor="ctr" anchorCtr="0" lIns="0" rIns="0">
            <a:spAutoFit/>
          </a:bodyPr>
          <a:p>
            <a:pPr lvl="2"/>
            <a:r>
              <a:rPr dirty="0" sz="2200" lang="en-IN">
                <a:latin typeface="Arial" pitchFamily="34" charset="0"/>
                <a:cs typeface="Arial" pitchFamily="34" charset="0"/>
              </a:rPr>
              <a:t> A Generative Adversarial Network (GAN) is a class of machine learning frameworks introduced by Ian </a:t>
            </a:r>
            <a:r>
              <a:rPr dirty="0" sz="2200" lang="en-IN" err="1">
                <a:latin typeface="Arial" pitchFamily="34" charset="0"/>
                <a:cs typeface="Arial" pitchFamily="34" charset="0"/>
              </a:rPr>
              <a:t>Goodfellow</a:t>
            </a:r>
            <a:r>
              <a:rPr dirty="0" sz="2200" lang="en-IN">
                <a:latin typeface="Arial" pitchFamily="34" charset="0"/>
                <a:cs typeface="Arial" pitchFamily="34" charset="0"/>
              </a:rPr>
              <a:t> and his colleagues in 2014. </a:t>
            </a:r>
          </a:p>
          <a:p>
            <a:pPr lvl="2"/>
            <a:endParaRPr dirty="0" sz="2200" lang="en-IN">
              <a:latin typeface="Arial" pitchFamily="34" charset="0"/>
              <a:cs typeface="Arial" pitchFamily="34" charset="0"/>
            </a:endParaRPr>
          </a:p>
          <a:p>
            <a:pPr lvl="2">
              <a:buFont typeface="Wingdings" pitchFamily="2" charset="2"/>
              <a:buChar char="§"/>
            </a:pPr>
            <a:r>
              <a:rPr dirty="0" sz="2200" lang="en-IN">
                <a:latin typeface="Arial" pitchFamily="34" charset="0"/>
                <a:cs typeface="Arial" pitchFamily="34" charset="0"/>
              </a:rPr>
              <a:t> GANs are composed of two neural networks, a generator and a discriminator, which are trained simultaneously through adversarial training.</a:t>
            </a:r>
          </a:p>
          <a:p>
            <a:pPr lvl="2"/>
            <a:endParaRPr dirty="0" sz="2200" lang="en-IN">
              <a:latin typeface="Arial" pitchFamily="34" charset="0"/>
              <a:cs typeface="Arial" pitchFamily="34" charset="0"/>
            </a:endParaRPr>
          </a:p>
          <a:p>
            <a:pPr lvl="2">
              <a:buFont typeface="Wingdings" pitchFamily="2" charset="2"/>
              <a:buChar char="§"/>
            </a:pPr>
            <a:r>
              <a:rPr dirty="0" sz="2200" lang="en-IN"/>
              <a:t> </a:t>
            </a:r>
            <a:r>
              <a:rPr dirty="0" sz="2200" lang="en-IN">
                <a:latin typeface="Arial" pitchFamily="34" charset="0"/>
                <a:cs typeface="Arial" pitchFamily="34" charset="0"/>
              </a:rPr>
              <a:t>GANs have been used for a variety of applications, including image generation, style transfer, super-resolution,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9296400" y="243840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lang="en-US"/>
              <a:t>GAN ARCHITECTURE</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3625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2" name="Content Placeholder 3" descr="WhatsApp Image 2024-03-29 at 8.44.35 PM.jpeg"/>
          <p:cNvPicPr>
            <a:picLocks noChangeAspect="1"/>
          </p:cNvPicPr>
          <p:nvPr/>
        </p:nvPicPr>
        <p:blipFill>
          <a:blip xmlns:r="http://schemas.openxmlformats.org/officeDocument/2006/relationships" r:embed="rId3"/>
          <a:stretch>
            <a:fillRect/>
          </a:stretch>
        </p:blipFill>
        <p:spPr>
          <a:xfrm>
            <a:off x="914400" y="1676400"/>
            <a:ext cx="8530046" cy="385354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lang="en-US"/>
              <a:t>OBJECTIVE</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7"/>
          <p:cNvSpPr txBox="1"/>
          <p:nvPr/>
        </p:nvSpPr>
        <p:spPr>
          <a:xfrm>
            <a:off x="739775" y="6473337"/>
            <a:ext cx="1798955" cy="3625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8" name="Rectangle 8"/>
          <p:cNvSpPr/>
          <p:nvPr/>
        </p:nvSpPr>
        <p:spPr>
          <a:xfrm>
            <a:off x="1219200" y="1981200"/>
            <a:ext cx="7315200" cy="4384040"/>
          </a:xfrm>
          <a:prstGeom prst="rect"/>
        </p:spPr>
        <p:txBody>
          <a:bodyPr wrap="square">
            <a:spAutoFit/>
          </a:bodyPr>
          <a:p>
            <a:pPr>
              <a:buFont typeface="Wingdings" pitchFamily="2" charset="2"/>
              <a:buChar char="Ø"/>
            </a:pPr>
            <a:r>
              <a:rPr dirty="0" sz="2000" lang="en-IN">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dirty="0" sz="2000" lang="en-IN">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dirty="0" sz="2000" lang="en-IN">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dirty="0" sz="2000" lang="en-IN">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010400" y="2057400"/>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US"/>
              <a:t>REAL TIME APPLICATION</a:t>
            </a:r>
            <a:endParaRPr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5" name="Rectangle 10"/>
          <p:cNvSpPr/>
          <p:nvPr/>
        </p:nvSpPr>
        <p:spPr>
          <a:xfrm>
            <a:off x="1676400" y="1905000"/>
            <a:ext cx="4419600" cy="2554545"/>
          </a:xfrm>
          <a:prstGeom prst="rect"/>
        </p:spPr>
        <p:txBody>
          <a:bodyPr wrap="square">
            <a:spAutoFit/>
          </a:bodyPr>
          <a:p>
            <a:pPr>
              <a:buClr>
                <a:schemeClr val="tx1"/>
              </a:buClr>
              <a:buFont typeface="Wingdings" pitchFamily="2" charset="2"/>
              <a:buChar char="Ø"/>
            </a:pPr>
            <a:r>
              <a:rPr dirty="0" sz="2000" lang="en-IN">
                <a:latin typeface="Arial" pitchFamily="34" charset="0"/>
                <a:cs typeface="Arial" pitchFamily="34" charset="0"/>
              </a:rPr>
              <a:t>Image Editing and Augmentation*</a:t>
            </a:r>
          </a:p>
          <a:p>
            <a:pPr>
              <a:buClr>
                <a:schemeClr val="tx1"/>
              </a:buClr>
              <a:buFont typeface="Wingdings" pitchFamily="2" charset="2"/>
              <a:buChar char="Ø"/>
            </a:pPr>
            <a:r>
              <a:rPr dirty="0" sz="2000" lang="en-IN">
                <a:latin typeface="Arial" pitchFamily="34" charset="0"/>
                <a:cs typeface="Arial" pitchFamily="34" charset="0"/>
              </a:rPr>
              <a:t>Medical Image Analysis</a:t>
            </a:r>
          </a:p>
          <a:p>
            <a:pPr>
              <a:buClrTx/>
              <a:buFont typeface="Wingdings" pitchFamily="2" charset="2"/>
              <a:buChar char="Ø"/>
            </a:pPr>
            <a:r>
              <a:rPr dirty="0" sz="2000" lang="en-IN">
                <a:latin typeface="Arial" pitchFamily="34" charset="0"/>
                <a:cs typeface="Arial" pitchFamily="34" charset="0"/>
              </a:rPr>
              <a:t>Text-to-Image Synthesis</a:t>
            </a:r>
          </a:p>
          <a:p>
            <a:pPr>
              <a:buClrTx/>
              <a:buFont typeface="Wingdings" pitchFamily="2" charset="2"/>
              <a:buChar char="Ø"/>
            </a:pPr>
            <a:r>
              <a:rPr dirty="0" sz="2000" lang="en-IN">
                <a:latin typeface="Arial" pitchFamily="34" charset="0"/>
                <a:cs typeface="Arial" pitchFamily="34" charset="0"/>
              </a:rPr>
              <a:t>Drug Discovery</a:t>
            </a:r>
          </a:p>
          <a:p>
            <a:pPr>
              <a:buClrTx/>
              <a:buFont typeface="Wingdings" pitchFamily="2" charset="2"/>
              <a:buChar char="Ø"/>
            </a:pPr>
            <a:r>
              <a:rPr dirty="0" sz="2000" lang="en-IN">
                <a:latin typeface="Arial" pitchFamily="34" charset="0"/>
                <a:cs typeface="Arial" pitchFamily="34" charset="0"/>
              </a:rPr>
              <a:t>Video Generation and Prediction</a:t>
            </a:r>
          </a:p>
          <a:p>
            <a:pPr>
              <a:buClrTx/>
              <a:buFont typeface="Wingdings" pitchFamily="2" charset="2"/>
              <a:buChar char="Ø"/>
            </a:pPr>
            <a:r>
              <a:rPr dirty="0" sz="2000" lang="en-IN">
                <a:latin typeface="Arial" pitchFamily="34" charset="0"/>
                <a:cs typeface="Arial" pitchFamily="34" charset="0"/>
              </a:rPr>
              <a:t>Anomaly Detection</a:t>
            </a:r>
          </a:p>
          <a:p>
            <a:pPr>
              <a:buClrTx/>
              <a:buFont typeface="Wingdings" pitchFamily="2" charset="2"/>
              <a:buChar char="Ø"/>
            </a:pPr>
            <a:r>
              <a:rPr dirty="0" sz="2000" lang="en-IN">
                <a:latin typeface="Arial" pitchFamily="34" charset="0"/>
                <a:cs typeface="Arial" pitchFamily="34" charset="0"/>
              </a:rPr>
              <a:t>Style Transfer in Fashion</a:t>
            </a:r>
          </a:p>
          <a:p>
            <a:r>
              <a:rPr dirty="0" sz="2000" lang="en-IN">
                <a:latin typeface="Arial" pitchFamily="34" charset="0"/>
                <a:cs typeface="Arial" pitchFamily="34" charset="0"/>
              </a:rPr>
              <a:t>Image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9220200" y="3200400"/>
            <a:ext cx="2466975" cy="3419475"/>
          </a:xfrm>
          <a:prstGeom prst="rect"/>
        </p:spPr>
      </p:pic>
      <p:sp>
        <p:nvSpPr>
          <p:cNvPr id="1048670" name="object 7"/>
          <p:cNvSpPr txBox="1">
            <a:spLocks noGrp="1"/>
          </p:cNvSpPr>
          <p:nvPr>
            <p:ph type="title"/>
          </p:nvPr>
        </p:nvSpPr>
        <p:spPr>
          <a:xfrm>
            <a:off x="152400" y="609600"/>
            <a:ext cx="4800600" cy="670696"/>
          </a:xfrm>
          <a:prstGeom prst="rect"/>
        </p:spPr>
        <p:txBody>
          <a:bodyPr bIns="0" lIns="0" rIns="0" rtlCol="0" tIns="16510" vert="horz" wrap="square">
            <a:spAutoFit/>
          </a:bodyPr>
          <a:p>
            <a:pPr algn="ctr" marL="12700">
              <a:lnSpc>
                <a:spcPct val="100000"/>
              </a:lnSpc>
              <a:spcBef>
                <a:spcPts val="130"/>
              </a:spcBef>
            </a:pPr>
            <a:r>
              <a:rPr dirty="0" sz="4250" lang="en-US"/>
              <a:t>GENERATOR</a:t>
            </a:r>
            <a:endParaRPr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72" name="Rectangle 8"/>
          <p:cNvSpPr/>
          <p:nvPr/>
        </p:nvSpPr>
        <p:spPr>
          <a:xfrm>
            <a:off x="1219200" y="2057400"/>
            <a:ext cx="7010400" cy="2246769"/>
          </a:xfrm>
          <a:prstGeom prst="rect"/>
        </p:spPr>
        <p:txBody>
          <a:bodyPr wrap="square">
            <a:spAutoFit/>
          </a:bodyPr>
          <a:p>
            <a:pPr>
              <a:buClr>
                <a:schemeClr val="tx1"/>
              </a:buClr>
              <a:buFont typeface="Arial" pitchFamily="34" charset="0"/>
              <a:buChar char="●"/>
            </a:pPr>
            <a:r>
              <a:rPr dirty="0" sz="2000" lang="en-IN">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dirty="0" sz="2000" lang="en-IN">
              <a:latin typeface="Arial" pitchFamily="34" charset="0"/>
              <a:cs typeface="Arial" pitchFamily="34" charset="0"/>
            </a:endParaRPr>
          </a:p>
          <a:p>
            <a:pPr>
              <a:buClr>
                <a:schemeClr val="tx1"/>
              </a:buClr>
              <a:buFont typeface="Trebuchet MS" pitchFamily="34" charset="0"/>
              <a:buChar char="●"/>
            </a:pPr>
            <a:r>
              <a:rPr dirty="0" sz="2000" lang="en-IN">
                <a:latin typeface="Arial" pitchFamily="34" charset="0"/>
                <a:cs typeface="Arial" pitchFamily="34" charset="0"/>
              </a:rPr>
              <a:t> It learns to map this noise to the data distribution of the training set, effectively creating new data that is similar to the real data. </a:t>
            </a:r>
          </a:p>
        </p:txBody>
      </p:sp>
      <p:pic>
        <p:nvPicPr>
          <p:cNvPr id="2097167" name="object 6"/>
          <p:cNvPicPr>
            <a:picLocks/>
          </p:cNvPicPr>
          <p:nvPr/>
        </p:nvPicPr>
        <p:blipFill>
          <a:blip xmlns:r="http://schemas.openxmlformats.org/officeDocument/2006/relationships" r:embed="rId1" cstate="print"/>
          <a:stretch>
            <a:fillRect/>
          </a:stretch>
        </p:blipFill>
        <p:spPr>
          <a:xfrm>
            <a:off x="9372600" y="33528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p:nvPr/>
        </p:nvSpPr>
        <p:spPr>
          <a:xfrm>
            <a:off x="739775" y="1367853"/>
            <a:ext cx="2811780" cy="300355"/>
          </a:xfrm>
          <a:prstGeom prst="rect"/>
        </p:spPr>
        <p:txBody>
          <a:bodyPr bIns="0" lIns="0" rIns="0" rtlCol="0" tIns="12700" vert="horz" wrap="square">
            <a:spAutoFit/>
          </a:bodyPr>
          <a:p>
            <a:pPr marL="12700">
              <a:lnSpc>
                <a:spcPct val="100000"/>
              </a:lnSpc>
              <a:spcBef>
                <a:spcPts val="100"/>
              </a:spcBef>
            </a:pPr>
            <a:endParaRPr sz="1800">
              <a:latin typeface="Trebuchet MS"/>
              <a:cs typeface="Trebuchet MS"/>
            </a:endParaRP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2097169" name="Content Placeholder 3" descr="WhatsApp Image 2024-03-29 at 9.15.58 PM.jpeg"/>
          <p:cNvPicPr>
            <a:picLocks noChangeAspect="1"/>
          </p:cNvPicPr>
          <p:nvPr/>
        </p:nvPicPr>
        <p:blipFill>
          <a:blip xmlns:r="http://schemas.openxmlformats.org/officeDocument/2006/relationships" r:embed="rId2"/>
          <a:stretch>
            <a:fillRect/>
          </a:stretch>
        </p:blipFill>
        <p:spPr>
          <a:xfrm>
            <a:off x="685800" y="1371600"/>
            <a:ext cx="8216537" cy="4101737"/>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dc:creator>SM-G610F</dc:creator>
  <cp:lastModifiedBy>Dhiraj Chouhan</cp:lastModifiedBy>
  <dcterms:created xsi:type="dcterms:W3CDTF">2024-04-02T18:12:43Z</dcterms:created>
  <dcterms:modified xsi:type="dcterms:W3CDTF">2024-04-03T08:16:20Z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9cf4a90f177946d9a4e454baf8170aa0</vt:lpwstr>
  </property>
</Properties>
</file>