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80" r:id="rId2"/>
    <p:sldId id="281" r:id="rId3"/>
    <p:sldId id="282" r:id="rId4"/>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32" autoAdjust="0"/>
    <p:restoredTop sz="94660"/>
  </p:normalViewPr>
  <p:slideViewPr>
    <p:cSldViewPr snapToGrid="0">
      <p:cViewPr varScale="1">
        <p:scale>
          <a:sx n="24" d="100"/>
          <a:sy n="24" d="100"/>
        </p:scale>
        <p:origin x="74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99184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14277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46555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92904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Encapsulation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Encapsulation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2" y="2799186"/>
            <a:ext cx="22989849" cy="1513212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challenge, you need to create a class named Printer.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fields on this class are as follows:</a:t>
            </a:r>
          </a:p>
          <a:p>
            <a:pPr marL="857250" indent="-857250" algn="l">
              <a:spcAft>
                <a:spcPts val="5022"/>
              </a:spcAft>
              <a:buFont typeface="Arial" panose="020B0604020202020204" pitchFamily="34" charset="0"/>
              <a:buChar char="•"/>
            </a:pPr>
            <a:r>
              <a:rPr lang="en-US" sz="6400" b="1" dirty="0" err="1">
                <a:latin typeface="Roboto Mono" panose="00000009000000000000" pitchFamily="49" charset="0"/>
                <a:ea typeface="Roboto Mono" panose="00000009000000000000" pitchFamily="49" charset="0"/>
                <a:cs typeface="Open Sans" panose="020B0606030504020204" pitchFamily="34" charset="0"/>
              </a:rPr>
              <a:t>tonerLevel</a:t>
            </a:r>
            <a:r>
              <a:rPr lang="en-US" sz="6400" dirty="0">
                <a:latin typeface="Open Sans" panose="020B0606030504020204" pitchFamily="34" charset="0"/>
                <a:ea typeface="Open Sans" panose="020B0606030504020204" pitchFamily="34" charset="0"/>
                <a:cs typeface="Open Sans" panose="020B0606030504020204" pitchFamily="34" charset="0"/>
              </a:rPr>
              <a:t>, which is the percentage of toner left in the toner cartridge.</a:t>
            </a:r>
          </a:p>
          <a:p>
            <a:pPr marL="857250" indent="-857250" algn="l">
              <a:spcAft>
                <a:spcPts val="5022"/>
              </a:spcAft>
              <a:buFont typeface="Arial" panose="020B0604020202020204" pitchFamily="34" charset="0"/>
              <a:buChar char="•"/>
            </a:pPr>
            <a:r>
              <a:rPr lang="en-US" sz="6400" b="1" dirty="0" err="1">
                <a:latin typeface="Roboto Mono" panose="00000009000000000000" pitchFamily="49" charset="0"/>
                <a:ea typeface="Roboto Mono" panose="00000009000000000000" pitchFamily="49" charset="0"/>
                <a:cs typeface="Open Sans" panose="020B0606030504020204" pitchFamily="34" charset="0"/>
              </a:rPr>
              <a:t>pagesPrinted</a:t>
            </a:r>
            <a:r>
              <a:rPr lang="en-US" sz="6400" dirty="0">
                <a:latin typeface="Open Sans" panose="020B0606030504020204" pitchFamily="34" charset="0"/>
                <a:ea typeface="Open Sans" panose="020B0606030504020204" pitchFamily="34" charset="0"/>
                <a:cs typeface="Open Sans" panose="020B0606030504020204" pitchFamily="34" charset="0"/>
              </a:rPr>
              <a:t>, which is the count of total pages printed.</a:t>
            </a:r>
          </a:p>
          <a:p>
            <a:pPr marL="857250" indent="-857250" algn="l">
              <a:spcAft>
                <a:spcPts val="5022"/>
              </a:spcAft>
              <a:buFont typeface="Arial" panose="020B0604020202020204" pitchFamily="34" charset="0"/>
              <a:buChar char="•"/>
            </a:pPr>
            <a:r>
              <a:rPr lang="en-US" sz="6400" b="1" dirty="0">
                <a:latin typeface="Roboto Mono" panose="00000009000000000000" pitchFamily="49" charset="0"/>
                <a:ea typeface="Roboto Mono" panose="00000009000000000000" pitchFamily="49" charset="0"/>
                <a:cs typeface="Open Sans" panose="020B0606030504020204" pitchFamily="34" charset="0"/>
              </a:rPr>
              <a:t>duplex</a:t>
            </a:r>
            <a:r>
              <a:rPr lang="en-US" sz="6400" dirty="0">
                <a:latin typeface="Open Sans" panose="020B0606030504020204" pitchFamily="34" charset="0"/>
                <a:ea typeface="Open Sans" panose="020B0606030504020204" pitchFamily="34" charset="0"/>
                <a:cs typeface="Open Sans" panose="020B0606030504020204" pitchFamily="34" charset="0"/>
              </a:rPr>
              <a:t>, which is an indicator of whether the printer will print on both sides of a sheet of paper.  True means it can, False means it can only print on one side of paper.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You'll want to initialize your printer by specifying a starting toner amount and whether the printer has duplex capabilities, or not.</a:t>
            </a:r>
          </a:p>
        </p:txBody>
      </p:sp>
      <p:pic>
        <p:nvPicPr>
          <p:cNvPr id="4" name="Picture 3" descr="Table&#10;&#10;Description automatically generated with medium confidence">
            <a:extLst>
              <a:ext uri="{FF2B5EF4-FFF2-40B4-BE49-F238E27FC236}">
                <a16:creationId xmlns:a16="http://schemas.microsoft.com/office/drawing/2014/main" id="{54BD0B1F-DC61-08CB-ACBE-55AE723D857E}"/>
              </a:ext>
            </a:extLst>
          </p:cNvPr>
          <p:cNvPicPr>
            <a:picLocks noChangeAspect="1"/>
          </p:cNvPicPr>
          <p:nvPr/>
        </p:nvPicPr>
        <p:blipFill>
          <a:blip r:embed="rId4">
            <a:alphaModFix/>
            <a:extLst>
              <a:ext uri="{28A0092B-C50C-407E-A947-70E740481C1C}">
                <a14:useLocalDpi xmlns:a14="http://schemas.microsoft.com/office/drawing/2010/main" val="0"/>
              </a:ext>
            </a:extLst>
          </a:blip>
          <a:stretch>
            <a:fillRect/>
          </a:stretch>
        </p:blipFill>
        <p:spPr>
          <a:xfrm>
            <a:off x="24163592" y="6436820"/>
            <a:ext cx="11796584" cy="7710688"/>
          </a:xfrm>
          <a:prstGeom prst="rect">
            <a:avLst/>
          </a:prstGeom>
        </p:spPr>
      </p:pic>
    </p:spTree>
    <p:extLst>
      <p:ext uri="{BB962C8B-B14F-4D97-AF65-F5344CB8AC3E}">
        <p14:creationId xmlns:p14="http://schemas.microsoft.com/office/powerpoint/2010/main" val="1831422554"/>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929041"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Encapsulation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Encapsulation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2964128"/>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 the Printer class, you want to create two methods, which the calling code should be able to access.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methods are:</a:t>
            </a:r>
          </a:p>
          <a:p>
            <a:pPr marL="857250" indent="-857250" algn="l">
              <a:spcAft>
                <a:spcPts val="5022"/>
              </a:spcAft>
              <a:buFont typeface="Arial" panose="020B0604020202020204" pitchFamily="34" charset="0"/>
              <a:buChar char="•"/>
            </a:pPr>
            <a:r>
              <a:rPr lang="en-US" sz="6400" dirty="0" err="1">
                <a:latin typeface="Roboto Mono" panose="00000009000000000000" pitchFamily="49" charset="0"/>
                <a:ea typeface="Roboto Mono" panose="00000009000000000000" pitchFamily="49" charset="0"/>
                <a:cs typeface="Open Sans" panose="020B0606030504020204" pitchFamily="34" charset="0"/>
              </a:rPr>
              <a:t>addToner</a:t>
            </a:r>
            <a:r>
              <a:rPr lang="en-US" sz="6400" dirty="0">
                <a:latin typeface="Roboto Mono" panose="00000009000000000000" pitchFamily="49" charset="0"/>
                <a:ea typeface="Roboto Mono" panose="00000009000000000000" pitchFamily="49" charset="0"/>
                <a:cs typeface="Open Sans" panose="020B0606030504020204" pitchFamily="34" charset="0"/>
              </a:rPr>
              <a:t>()</a:t>
            </a:r>
            <a:r>
              <a:rPr lang="en-US" sz="6400" dirty="0">
                <a:latin typeface="Open Sans" panose="020B0606030504020204" pitchFamily="34" charset="0"/>
                <a:ea typeface="Open Sans" panose="020B0606030504020204" pitchFamily="34" charset="0"/>
                <a:cs typeface="Open Sans" panose="020B0606030504020204" pitchFamily="34" charset="0"/>
              </a:rPr>
              <a:t> which takes a </a:t>
            </a:r>
            <a:r>
              <a:rPr lang="en-US" sz="6400" dirty="0" err="1">
                <a:latin typeface="Open Sans" panose="020B0606030504020204" pitchFamily="34" charset="0"/>
                <a:ea typeface="Open Sans" panose="020B0606030504020204" pitchFamily="34" charset="0"/>
                <a:cs typeface="Open Sans" panose="020B0606030504020204" pitchFamily="34" charset="0"/>
              </a:rPr>
              <a:t>tonerAmount</a:t>
            </a:r>
            <a:r>
              <a:rPr lang="en-US" sz="6400" dirty="0">
                <a:latin typeface="Open Sans" panose="020B0606030504020204" pitchFamily="34" charset="0"/>
                <a:ea typeface="Open Sans" panose="020B0606030504020204" pitchFamily="34" charset="0"/>
                <a:cs typeface="Open Sans" panose="020B0606030504020204" pitchFamily="34" charset="0"/>
              </a:rPr>
              <a:t> argument.</a:t>
            </a:r>
          </a:p>
          <a:p>
            <a:pPr marL="1936800" indent="-857250" algn="l">
              <a:spcAft>
                <a:spcPts val="5022"/>
              </a:spcAft>
              <a:buFont typeface="Arial" panose="020B0604020202020204" pitchFamily="34" charset="0"/>
              <a:buChar char="•"/>
            </a:pPr>
            <a:r>
              <a:rPr lang="en-US" sz="6400" dirty="0" err="1">
                <a:latin typeface="Open Sans" panose="020B0606030504020204" pitchFamily="34" charset="0"/>
                <a:ea typeface="Open Sans" panose="020B0606030504020204" pitchFamily="34" charset="0"/>
                <a:cs typeface="Open Sans" panose="020B0606030504020204" pitchFamily="34" charset="0"/>
              </a:rPr>
              <a:t>tonerAmount</a:t>
            </a:r>
            <a:r>
              <a:rPr lang="en-US" sz="6400" dirty="0">
                <a:latin typeface="Open Sans" panose="020B0606030504020204" pitchFamily="34" charset="0"/>
                <a:ea typeface="Open Sans" panose="020B0606030504020204" pitchFamily="34" charset="0"/>
                <a:cs typeface="Open Sans" panose="020B0606030504020204" pitchFamily="34" charset="0"/>
              </a:rPr>
              <a:t> is added to the </a:t>
            </a:r>
            <a:r>
              <a:rPr lang="en-US" sz="6400" dirty="0" err="1">
                <a:latin typeface="Open Sans" panose="020B0606030504020204" pitchFamily="34" charset="0"/>
                <a:ea typeface="Open Sans" panose="020B0606030504020204" pitchFamily="34" charset="0"/>
                <a:cs typeface="Open Sans" panose="020B0606030504020204" pitchFamily="34" charset="0"/>
              </a:rPr>
              <a:t>tonerLevel</a:t>
            </a:r>
            <a:r>
              <a:rPr lang="en-US" sz="6400" dirty="0">
                <a:latin typeface="Open Sans" panose="020B0606030504020204" pitchFamily="34" charset="0"/>
                <a:ea typeface="Open Sans" panose="020B0606030504020204" pitchFamily="34" charset="0"/>
                <a:cs typeface="Open Sans" panose="020B0606030504020204" pitchFamily="34" charset="0"/>
              </a:rPr>
              <a:t> field.</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a:t>
            </a:r>
            <a:r>
              <a:rPr lang="en-US" sz="6400" dirty="0" err="1">
                <a:latin typeface="Open Sans" panose="020B0606030504020204" pitchFamily="34" charset="0"/>
                <a:ea typeface="Open Sans" panose="020B0606030504020204" pitchFamily="34" charset="0"/>
                <a:cs typeface="Open Sans" panose="020B0606030504020204" pitchFamily="34" charset="0"/>
              </a:rPr>
              <a:t>tonerLevel</a:t>
            </a:r>
            <a:r>
              <a:rPr lang="en-US" sz="6400" dirty="0">
                <a:latin typeface="Open Sans" panose="020B0606030504020204" pitchFamily="34" charset="0"/>
                <a:ea typeface="Open Sans" panose="020B0606030504020204" pitchFamily="34" charset="0"/>
                <a:cs typeface="Open Sans" panose="020B0606030504020204" pitchFamily="34" charset="0"/>
              </a:rPr>
              <a:t> should never exceed 100 percent or ever get below 0 percent. </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If the amount being added makes the level fall outside that range, return a -1 from the method, otherwise return the actual toner level after adding the amount passed to the method.</a:t>
            </a:r>
          </a:p>
        </p:txBody>
      </p:sp>
    </p:spTree>
    <p:extLst>
      <p:ext uri="{BB962C8B-B14F-4D97-AF65-F5344CB8AC3E}">
        <p14:creationId xmlns:p14="http://schemas.microsoft.com/office/powerpoint/2010/main" val="164485819"/>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5929041"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Encapsulation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Encapsulation Challenge</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marL="857250" indent="-857250" algn="l">
              <a:spcAft>
                <a:spcPts val="5022"/>
              </a:spcAft>
              <a:buFont typeface="Arial" panose="020B0604020202020204" pitchFamily="34" charset="0"/>
              <a:buChar char="•"/>
            </a:pPr>
            <a:r>
              <a:rPr lang="en-US" sz="6400" dirty="0">
                <a:latin typeface="Roboto Mono" panose="00000009000000000000" pitchFamily="49" charset="0"/>
                <a:ea typeface="Roboto Mono" panose="00000009000000000000" pitchFamily="49" charset="0"/>
                <a:cs typeface="Open Sans" panose="020B0606030504020204" pitchFamily="34" charset="0"/>
              </a:rPr>
              <a:t>printPages()</a:t>
            </a:r>
            <a:r>
              <a:rPr lang="en-US" sz="6400" dirty="0">
                <a:latin typeface="Open Sans" panose="020B0606030504020204" pitchFamily="34" charset="0"/>
                <a:ea typeface="Open Sans" panose="020B0606030504020204" pitchFamily="34" charset="0"/>
                <a:cs typeface="Open Sans" panose="020B0606030504020204" pitchFamily="34" charset="0"/>
              </a:rPr>
              <a:t> which should take pages to be printed as the argument.</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It should determine how many sheets of paper will be printed. It should take into account the duplex value set for the printer. It should return the calculated number of sheets of paper.</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sheet number should also be added to the </a:t>
            </a:r>
            <a:r>
              <a:rPr lang="en-US" sz="6400" dirty="0" err="1">
                <a:latin typeface="Open Sans" panose="020B0606030504020204" pitchFamily="34" charset="0"/>
                <a:ea typeface="Open Sans" panose="020B0606030504020204" pitchFamily="34" charset="0"/>
                <a:cs typeface="Open Sans" panose="020B0606030504020204" pitchFamily="34" charset="0"/>
              </a:rPr>
              <a:t>pagesPrinted</a:t>
            </a:r>
            <a:r>
              <a:rPr lang="en-US" sz="6400" dirty="0">
                <a:latin typeface="Open Sans" panose="020B0606030504020204" pitchFamily="34" charset="0"/>
                <a:ea typeface="Open Sans" panose="020B0606030504020204" pitchFamily="34" charset="0"/>
                <a:cs typeface="Open Sans" panose="020B0606030504020204" pitchFamily="34" charset="0"/>
              </a:rPr>
              <a:t> field. </a:t>
            </a:r>
          </a:p>
          <a:p>
            <a:pPr marL="193680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If it's a duplex printer, print a message that it's a duplex printer.</a:t>
            </a:r>
          </a:p>
        </p:txBody>
      </p:sp>
    </p:spTree>
    <p:extLst>
      <p:ext uri="{BB962C8B-B14F-4D97-AF65-F5344CB8AC3E}">
        <p14:creationId xmlns:p14="http://schemas.microsoft.com/office/powerpoint/2010/main" val="1877943403"/>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668</TotalTime>
  <Words>297</Words>
  <Application>Microsoft Office PowerPoint</Application>
  <PresentationFormat>Custom</PresentationFormat>
  <Paragraphs>25</Paragraphs>
  <Slides>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Helvetica</vt:lpstr>
      <vt:lpstr>Helvetica Light</vt:lpstr>
      <vt:lpstr>Helvetica Neue</vt:lpstr>
      <vt:lpstr>Open Sans</vt:lpstr>
      <vt:lpstr>Roboto Mono</vt:lpstr>
      <vt:lpstr>White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Pratheevraj Kalyanasundaram</cp:lastModifiedBy>
  <cp:revision>169</cp:revision>
  <dcterms:modified xsi:type="dcterms:W3CDTF">2025-08-16T18:28:46Z</dcterms:modified>
</cp:coreProperties>
</file>