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89" r:id="rId2"/>
    <p:sldId id="290" r:id="rId3"/>
    <p:sldId id="291" r:id="rId4"/>
    <p:sldId id="292" r:id="rId5"/>
    <p:sldId id="293" r:id="rId6"/>
    <p:sldId id="294" r:id="rId7"/>
    <p:sldId id="295" r:id="rId8"/>
    <p:sldId id="296" r:id="rId9"/>
    <p:sldId id="297" r:id="rId10"/>
    <p:sldId id="298" r:id="rId11"/>
    <p:sldId id="299" r:id="rId12"/>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32" autoAdjust="0"/>
    <p:restoredTop sz="94660"/>
  </p:normalViewPr>
  <p:slideViewPr>
    <p:cSldViewPr snapToGrid="0">
      <p:cViewPr varScale="1">
        <p:scale>
          <a:sx n="24" d="100"/>
          <a:sy n="24"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84843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136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213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1224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93143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0482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1777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7932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503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7171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1813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702381"/>
            <a:ext cx="34430900" cy="1508105"/>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8800" dirty="0">
                <a:latin typeface="Open Sans" panose="020B0606030504020204" pitchFamily="34" charset="0"/>
                <a:ea typeface="Open Sans" panose="020B0606030504020204" pitchFamily="34" charset="0"/>
                <a:cs typeface="Open Sans" panose="020B0606030504020204" pitchFamily="34" charset="0"/>
              </a:rPr>
              <a:t>Welcome to the Object-Oriented Programming Master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Congratulations, you've made it to the </a:t>
            </a:r>
            <a:r>
              <a:rPr lang="en-US" sz="6400" b="1" dirty="0">
                <a:latin typeface="Open Sans" panose="020B0606030504020204" pitchFamily="34" charset="0"/>
                <a:ea typeface="Open Sans" panose="020B0606030504020204" pitchFamily="34" charset="0"/>
                <a:cs typeface="Open Sans" panose="020B0606030504020204" pitchFamily="34" charset="0"/>
              </a:rPr>
              <a:t>object-oriented programming</a:t>
            </a:r>
            <a:r>
              <a:rPr lang="en-US" sz="6400" dirty="0">
                <a:latin typeface="Open Sans" panose="020B0606030504020204" pitchFamily="34" charset="0"/>
                <a:ea typeface="Open Sans" panose="020B0606030504020204" pitchFamily="34" charset="0"/>
                <a:cs typeface="Open Sans" panose="020B0606030504020204" pitchFamily="34" charset="0"/>
              </a:rPr>
              <a:t> master challenge.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challenge, you're going to build a complete application using all the </a:t>
            </a:r>
            <a:r>
              <a:rPr lang="en-US" sz="6400" b="1" dirty="0">
                <a:latin typeface="Open Sans" panose="020B0606030504020204" pitchFamily="34" charset="0"/>
                <a:ea typeface="Open Sans" panose="020B0606030504020204" pitchFamily="34" charset="0"/>
                <a:cs typeface="Open Sans" panose="020B0606030504020204" pitchFamily="34" charset="0"/>
              </a:rPr>
              <a:t>principles of object-oriented programming </a:t>
            </a:r>
            <a:r>
              <a:rPr lang="en-US" sz="6400" dirty="0">
                <a:latin typeface="Open Sans" panose="020B0606030504020204" pitchFamily="34" charset="0"/>
                <a:ea typeface="Open Sans" panose="020B0606030504020204" pitchFamily="34" charset="0"/>
                <a:cs typeface="Open Sans" panose="020B0606030504020204" pitchFamily="34" charset="0"/>
              </a:rPr>
              <a:t>that we have covered in the last two sections of this course.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challenge is to write an application for a food restaurant.  Let's start by finding out some details about the restaurant and what is required.</a:t>
            </a:r>
          </a:p>
        </p:txBody>
      </p:sp>
    </p:spTree>
    <p:extLst>
      <p:ext uri="{BB962C8B-B14F-4D97-AF65-F5344CB8AC3E}">
        <p14:creationId xmlns:p14="http://schemas.microsoft.com/office/powerpoint/2010/main" val="18706571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BF80F72-F42B-CE99-EB16-29D5A0CAD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524" y="4060714"/>
            <a:ext cx="18725556" cy="12452573"/>
          </a:xfrm>
          <a:prstGeom prst="rect">
            <a:avLst/>
          </a:prstGeom>
        </p:spPr>
      </p:pic>
      <p:sp>
        <p:nvSpPr>
          <p:cNvPr id="126" name="Shape 126"/>
          <p:cNvSpPr/>
          <p:nvPr/>
        </p:nvSpPr>
        <p:spPr>
          <a:xfrm>
            <a:off x="952498" y="459786"/>
            <a:ext cx="18548347"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Initial Design Considerations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92"/>
            <a:ext cx="16701023" cy="151321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Item has the method, </a:t>
            </a:r>
            <a:r>
              <a:rPr lang="en-US" sz="6400" dirty="0" err="1">
                <a:latin typeface="Open Sans" panose="020B0606030504020204" pitchFamily="34" charset="0"/>
                <a:ea typeface="Open Sans" panose="020B0606030504020204" pitchFamily="34" charset="0"/>
                <a:cs typeface="Open Sans" panose="020B0606030504020204" pitchFamily="34" charset="0"/>
              </a:rPr>
              <a:t>getBasePrice</a:t>
            </a:r>
            <a:r>
              <a:rPr lang="en-US" sz="6400" dirty="0">
                <a:latin typeface="Open Sans" panose="020B0606030504020204" pitchFamily="34" charset="0"/>
                <a:ea typeface="Open Sans" panose="020B0606030504020204" pitchFamily="34" charset="0"/>
                <a:cs typeface="Open Sans" panose="020B0606030504020204" pitchFamily="34" charset="0"/>
              </a:rPr>
              <a:t>, which is really just a getter method for the price, but the name is more descriptive.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Item also has </a:t>
            </a:r>
            <a:r>
              <a:rPr lang="en-US" sz="6400" dirty="0" err="1">
                <a:latin typeface="Open Sans" panose="020B0606030504020204" pitchFamily="34" charset="0"/>
                <a:ea typeface="Open Sans" panose="020B0606030504020204" pitchFamily="34" charset="0"/>
                <a:cs typeface="Open Sans" panose="020B0606030504020204" pitchFamily="34" charset="0"/>
              </a:rPr>
              <a:t>getAdjustedPrice</a:t>
            </a:r>
            <a:r>
              <a:rPr lang="en-US" sz="6400" dirty="0">
                <a:latin typeface="Open Sans" panose="020B0606030504020204" pitchFamily="34" charset="0"/>
                <a:ea typeface="Open Sans" panose="020B0606030504020204" pitchFamily="34" charset="0"/>
                <a:cs typeface="Open Sans" panose="020B0606030504020204" pitchFamily="34" charset="0"/>
              </a:rPr>
              <a:t> and the </a:t>
            </a:r>
            <a:r>
              <a:rPr lang="en-US" sz="6400" dirty="0" err="1">
                <a:latin typeface="Open Sans" panose="020B0606030504020204" pitchFamily="34" charset="0"/>
                <a:ea typeface="Open Sans" panose="020B0606030504020204" pitchFamily="34" charset="0"/>
                <a:cs typeface="Open Sans" panose="020B0606030504020204" pitchFamily="34" charset="0"/>
              </a:rPr>
              <a:t>printItem</a:t>
            </a:r>
            <a:r>
              <a:rPr lang="en-US" sz="6400" dirty="0">
                <a:latin typeface="Open Sans" panose="020B0606030504020204" pitchFamily="34" charset="0"/>
                <a:ea typeface="Open Sans" panose="020B0606030504020204" pitchFamily="34" charset="0"/>
                <a:cs typeface="Open Sans" panose="020B0606030504020204" pitchFamily="34" charset="0"/>
              </a:rPr>
              <a:t> method.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These methods will exhibit different behavior based on the runtime type, and we know that's </a:t>
            </a:r>
            <a:r>
              <a:rPr lang="en-US" sz="6400" b="1" dirty="0">
                <a:latin typeface="Open Sans" panose="020B0606030504020204" pitchFamily="34" charset="0"/>
                <a:ea typeface="Open Sans" panose="020B0606030504020204" pitchFamily="34" charset="0"/>
                <a:cs typeface="Open Sans" panose="020B0606030504020204" pitchFamily="34" charset="0"/>
              </a:rPr>
              <a:t>polymorphism</a:t>
            </a:r>
            <a:r>
              <a:rPr lang="en-US" sz="6400" dirty="0">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1435282295"/>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BF80F72-F42B-CE99-EB16-29D5A0CAD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524" y="4060714"/>
            <a:ext cx="18725556" cy="12452573"/>
          </a:xfrm>
          <a:prstGeom prst="rect">
            <a:avLst/>
          </a:prstGeom>
        </p:spPr>
      </p:pic>
      <p:sp>
        <p:nvSpPr>
          <p:cNvPr id="126" name="Shape 126"/>
          <p:cNvSpPr/>
          <p:nvPr/>
        </p:nvSpPr>
        <p:spPr>
          <a:xfrm>
            <a:off x="952498" y="459786"/>
            <a:ext cx="1854834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Initial Design Considerations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92"/>
            <a:ext cx="16701023" cy="15132110"/>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the burger, the toppings or extras are individual attributes and also have the type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I'm going to use the </a:t>
            </a:r>
            <a:r>
              <a:rPr lang="en-US" sz="6400" dirty="0" err="1">
                <a:latin typeface="Open Sans" panose="020B0606030504020204" pitchFamily="34" charset="0"/>
                <a:ea typeface="Open Sans" panose="020B0606030504020204" pitchFamily="34" charset="0"/>
                <a:cs typeface="Open Sans" panose="020B0606030504020204" pitchFamily="34" charset="0"/>
              </a:rPr>
              <a:t>MealOrder</a:t>
            </a:r>
            <a:r>
              <a:rPr lang="en-US" sz="6400" dirty="0">
                <a:latin typeface="Open Sans" panose="020B0606030504020204" pitchFamily="34" charset="0"/>
                <a:ea typeface="Open Sans" panose="020B0606030504020204" pitchFamily="34" charset="0"/>
                <a:cs typeface="Open Sans" panose="020B0606030504020204" pitchFamily="34" charset="0"/>
              </a:rPr>
              <a:t> class to hide some of the implementation details from the calling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means I'm going to use </a:t>
            </a:r>
            <a:r>
              <a:rPr lang="en-US" sz="6400" b="1" dirty="0">
                <a:latin typeface="Open Sans" panose="020B0606030504020204" pitchFamily="34" charset="0"/>
                <a:ea typeface="Open Sans" panose="020B0606030504020204" pitchFamily="34" charset="0"/>
                <a:cs typeface="Open Sans" panose="020B0606030504020204" pitchFamily="34" charset="0"/>
              </a:rPr>
              <a:t>encapsulation</a:t>
            </a:r>
            <a:r>
              <a:rPr lang="en-US" sz="6400" dirty="0">
                <a:latin typeface="Open Sans" panose="020B0606030504020204" pitchFamily="34" charset="0"/>
                <a:ea typeface="Open Sans" panose="020B0606030504020204" pitchFamily="34" charset="0"/>
                <a:cs typeface="Open Sans" panose="020B0606030504020204" pitchFamily="34" charset="0"/>
              </a:rPr>
              <a:t> techniques on </a:t>
            </a:r>
            <a:r>
              <a:rPr lang="en-US" sz="6400" dirty="0" err="1">
                <a:latin typeface="Open Sans" panose="020B0606030504020204" pitchFamily="34" charset="0"/>
                <a:ea typeface="Open Sans" panose="020B0606030504020204" pitchFamily="34" charset="0"/>
                <a:cs typeface="Open Sans" panose="020B0606030504020204" pitchFamily="34" charset="0"/>
              </a:rPr>
              <a:t>MealOrder</a:t>
            </a:r>
            <a:r>
              <a:rPr lang="en-US" sz="6400" dirty="0">
                <a:latin typeface="Open Sans" panose="020B0606030504020204" pitchFamily="34" charset="0"/>
                <a:ea typeface="Open Sans" panose="020B0606030504020204" pitchFamily="34" charset="0"/>
                <a:cs typeface="Open Sans" panose="020B0606030504020204" pitchFamily="34" charset="0"/>
              </a:rPr>
              <a:t> and Item.</a:t>
            </a:r>
          </a:p>
        </p:txBody>
      </p:sp>
    </p:spTree>
    <p:extLst>
      <p:ext uri="{BB962C8B-B14F-4D97-AF65-F5344CB8AC3E}">
        <p14:creationId xmlns:p14="http://schemas.microsoft.com/office/powerpoint/2010/main" val="155059731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1456328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Bill runs a fast-food hamburger restaurant and sells hamburger meals.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His meal orders are composed of three items, the hamburger, the drink, and the side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challenge is to write an application to let Bill select the type of burgers and some of the additional items or extras that can be added to the burgers, as well as the actual pricing.</a:t>
            </a:r>
          </a:p>
        </p:txBody>
      </p:sp>
    </p:spTree>
    <p:extLst>
      <p:ext uri="{BB962C8B-B14F-4D97-AF65-F5344CB8AC3E}">
        <p14:creationId xmlns:p14="http://schemas.microsoft.com/office/powerpoint/2010/main" val="208230645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meal order.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should be composed of exactly one burger, one drink, and one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most common meal order should be created without any arguments, like a regular burger, a small coke, and fries, for example.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should be able to create other meal orders by specifying different burgers, drinks, and side items.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drink and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drink should have at least a type, size, and price, and the price of the drink should change for each size.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side item needs at least a type and price.</a:t>
            </a:r>
          </a:p>
        </p:txBody>
      </p:sp>
    </p:spTree>
    <p:extLst>
      <p:ext uri="{BB962C8B-B14F-4D97-AF65-F5344CB8AC3E}">
        <p14:creationId xmlns:p14="http://schemas.microsoft.com/office/powerpoint/2010/main" val="242475201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burgers.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Every hamburger should have a burger type, a base price, and up to a maximum of three extra toppings.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constructor should include only the burger type and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Extra Toppings on a burger need to be added somehow and priced according to their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bonus.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deluxe burger meal with a deluxe burger that has a set price, so that any additional toppings do not change the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should have room for an additional two toppings.</a:t>
            </a:r>
          </a:p>
        </p:txBody>
      </p:sp>
    </p:spTree>
    <p:extLst>
      <p:ext uri="{BB962C8B-B14F-4D97-AF65-F5344CB8AC3E}">
        <p14:creationId xmlns:p14="http://schemas.microsoft.com/office/powerpoint/2010/main" val="713541294"/>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492830"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functionality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Your main method should have code to do the following:</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default meal that uses the no arguments constructor.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meal with a burger and the drink and side item of your choice, with up to 3 extra toppings.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meal with a deluxe burger where all items, drink, side item, and up to 5 extra toppings are included in the burger price.</a:t>
            </a:r>
          </a:p>
        </p:txBody>
      </p:sp>
    </p:spTree>
    <p:extLst>
      <p:ext uri="{BB962C8B-B14F-4D97-AF65-F5344CB8AC3E}">
        <p14:creationId xmlns:p14="http://schemas.microsoft.com/office/powerpoint/2010/main" val="142874233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6492830"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functionality</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For each meal order, you'll want to perform these functions: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Add some additional toppings to the burger.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Change the size of the drink.</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Print the itemized list. This should include the price of the burger, any extra toppings, the drink price based on size, and the side item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Print the total due amount for the meal.</a:t>
            </a:r>
          </a:p>
        </p:txBody>
      </p:sp>
    </p:spTree>
    <p:extLst>
      <p:ext uri="{BB962C8B-B14F-4D97-AF65-F5344CB8AC3E}">
        <p14:creationId xmlns:p14="http://schemas.microsoft.com/office/powerpoint/2010/main" val="1869473634"/>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40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meal order.</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This should be composed of exactly one burger, one drink, and one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most common meal order should be created without any arguments, like a regular burger, a small coke, and fries, for example.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You should be able to create other meal orders by specifying different burgers, drinks, and side items.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a drink and side item.</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drink should have at least a type, size, and price, and the price of the drink should change for each size.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side item needs at least a type and price.</a:t>
            </a:r>
          </a:p>
        </p:txBody>
      </p:sp>
    </p:spTree>
    <p:extLst>
      <p:ext uri="{BB962C8B-B14F-4D97-AF65-F5344CB8AC3E}">
        <p14:creationId xmlns:p14="http://schemas.microsoft.com/office/powerpoint/2010/main" val="294028189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3100876"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Bill's Burger Challenge - The objects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3645398"/>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need burgers.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Every hamburger should have a burger type, a base price, and up to a maximum of three extra toppings.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constructor should include only the burger type and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Extra Toppings on a burger need to be added somehow and priced according to their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bonus.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Create a deluxe burger meal with a deluxe burger that has a set price, so that any additional toppings do not change the price.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The deluxe burger should have room for an additional two toppings.</a:t>
            </a:r>
          </a:p>
        </p:txBody>
      </p:sp>
    </p:spTree>
    <p:extLst>
      <p:ext uri="{BB962C8B-B14F-4D97-AF65-F5344CB8AC3E}">
        <p14:creationId xmlns:p14="http://schemas.microsoft.com/office/powerpoint/2010/main" val="190388872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iagram&#10;&#10;Description automatically generated">
            <a:extLst>
              <a:ext uri="{FF2B5EF4-FFF2-40B4-BE49-F238E27FC236}">
                <a16:creationId xmlns:a16="http://schemas.microsoft.com/office/drawing/2014/main" id="{1BF80F72-F42B-CE99-EB16-29D5A0CAD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3524" y="4060714"/>
            <a:ext cx="18725556" cy="12452573"/>
          </a:xfrm>
          <a:prstGeom prst="rect">
            <a:avLst/>
          </a:prstGeom>
        </p:spPr>
      </p:pic>
      <p:sp>
        <p:nvSpPr>
          <p:cNvPr id="126" name="Shape 126"/>
          <p:cNvSpPr/>
          <p:nvPr/>
        </p:nvSpPr>
        <p:spPr>
          <a:xfrm>
            <a:off x="952498" y="459786"/>
            <a:ext cx="18548347"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Initial Design Considerations</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4"/>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308050"/>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4500" dirty="0">
                <a:latin typeface="Open Sans" panose="020B0606030504020204" pitchFamily="34" charset="0"/>
                <a:ea typeface="Open Sans" panose="020B0606030504020204" pitchFamily="34" charset="0"/>
                <a:cs typeface="Open Sans" panose="020B0606030504020204" pitchFamily="34" charset="0"/>
              </a:rPr>
              <a:t>OOP Master Challenge Exercise, Part 1</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2799192"/>
            <a:ext cx="16701023" cy="15132110"/>
          </a:xfrm>
          <a:prstGeom prst="rect">
            <a:avLst/>
          </a:prstGeom>
        </p:spPr>
        <p:txBody>
          <a:bodyPr wrap="square">
            <a:normAutofit lnSpcReduction="10000"/>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Let's start with the diagram of my design.</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diagram doesn't include the </a:t>
            </a:r>
            <a:r>
              <a:rPr lang="en-US" sz="6400" dirty="0" err="1">
                <a:latin typeface="Open Sans" panose="020B0606030504020204" pitchFamily="34" charset="0"/>
                <a:ea typeface="Open Sans" panose="020B0606030504020204" pitchFamily="34" charset="0"/>
                <a:cs typeface="Open Sans" panose="020B0606030504020204" pitchFamily="34" charset="0"/>
              </a:rPr>
              <a:t>DeluxeBurger</a:t>
            </a:r>
            <a:r>
              <a:rPr lang="en-US" sz="6400" dirty="0">
                <a:latin typeface="Open Sans" panose="020B0606030504020204" pitchFamily="34" charset="0"/>
                <a:ea typeface="Open Sans" panose="020B0606030504020204" pitchFamily="34" charset="0"/>
                <a:cs typeface="Open Sans" panose="020B0606030504020204" pitchFamily="34" charset="0"/>
              </a:rPr>
              <a:t> class. We'll look at that a bit later.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my solution, the </a:t>
            </a:r>
            <a:r>
              <a:rPr lang="en-US" sz="6400" dirty="0" err="1">
                <a:latin typeface="Open Sans" panose="020B0606030504020204" pitchFamily="34" charset="0"/>
                <a:ea typeface="Open Sans" panose="020B0606030504020204" pitchFamily="34" charset="0"/>
                <a:cs typeface="Open Sans" panose="020B0606030504020204" pitchFamily="34" charset="0"/>
              </a:rPr>
              <a:t>MealOrder</a:t>
            </a:r>
            <a:r>
              <a:rPr lang="en-US" sz="6400" dirty="0">
                <a:latin typeface="Open Sans" panose="020B0606030504020204" pitchFamily="34" charset="0"/>
                <a:ea typeface="Open Sans" panose="020B0606030504020204" pitchFamily="34" charset="0"/>
                <a:cs typeface="Open Sans" panose="020B0606030504020204" pitchFamily="34" charset="0"/>
              </a:rPr>
              <a:t> class uses </a:t>
            </a:r>
            <a:r>
              <a:rPr lang="en-US" sz="6400" b="1" dirty="0">
                <a:latin typeface="Open Sans" panose="020B0606030504020204" pitchFamily="34" charset="0"/>
                <a:ea typeface="Open Sans" panose="020B0606030504020204" pitchFamily="34" charset="0"/>
                <a:cs typeface="Open Sans" panose="020B0606030504020204" pitchFamily="34" charset="0"/>
              </a:rPr>
              <a:t>composition</a:t>
            </a:r>
            <a:r>
              <a:rPr lang="en-US" sz="6400" dirty="0">
                <a:latin typeface="Open Sans" panose="020B0606030504020204" pitchFamily="34" charset="0"/>
                <a:ea typeface="Open Sans" panose="020B0606030504020204" pitchFamily="34" charset="0"/>
                <a:cs typeface="Open Sans" panose="020B0606030504020204" pitchFamily="34" charset="0"/>
              </a:rPr>
              <a:t> in the design. It's composed of a burger as well as a drink and a side, which will just be Items.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I've used </a:t>
            </a:r>
            <a:r>
              <a:rPr lang="en-US" sz="6400" b="1" dirty="0">
                <a:latin typeface="Open Sans" panose="020B0606030504020204" pitchFamily="34" charset="0"/>
                <a:ea typeface="Open Sans" panose="020B0606030504020204" pitchFamily="34" charset="0"/>
                <a:cs typeface="Open Sans" panose="020B0606030504020204" pitchFamily="34" charset="0"/>
              </a:rPr>
              <a:t>inheritance</a:t>
            </a:r>
            <a:r>
              <a:rPr lang="en-US" sz="6400" dirty="0">
                <a:latin typeface="Open Sans" panose="020B0606030504020204" pitchFamily="34" charset="0"/>
                <a:ea typeface="Open Sans" panose="020B0606030504020204" pitchFamily="34" charset="0"/>
                <a:cs typeface="Open Sans" panose="020B0606030504020204" pitchFamily="34" charset="0"/>
              </a:rPr>
              <a:t> for the Item and Burger relationships, which means Burger is an Item.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Every Item has a name, type, price or base price, and a size.</a:t>
            </a:r>
          </a:p>
        </p:txBody>
      </p:sp>
    </p:spTree>
    <p:extLst>
      <p:ext uri="{BB962C8B-B14F-4D97-AF65-F5344CB8AC3E}">
        <p14:creationId xmlns:p14="http://schemas.microsoft.com/office/powerpoint/2010/main" val="2634690255"/>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970</TotalTime>
  <Words>1064</Words>
  <Application>Microsoft Office PowerPoint</Application>
  <PresentationFormat>Custom</PresentationFormat>
  <Paragraphs>87</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Helvetica</vt:lpstr>
      <vt:lpstr>Helvetica Light</vt:lpstr>
      <vt:lpstr>Helvetica Neue</vt:lpstr>
      <vt:lpstr>Open Sans</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Pratheevraj Kalyanasundaram</cp:lastModifiedBy>
  <cp:revision>171</cp:revision>
  <dcterms:modified xsi:type="dcterms:W3CDTF">2025-08-17T18:10:55Z</dcterms:modified>
</cp:coreProperties>
</file>