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99500" autoAdjust="0"/>
  </p:normalViewPr>
  <p:slideViewPr>
    <p:cSldViewPr snapToGrid="0">
      <p:cViewPr>
        <p:scale>
          <a:sx n="151" d="100"/>
          <a:sy n="15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Relationship Id="rId6" Type="http://schemas.openxmlformats.org/officeDocument/2006/relationships/image" Target="../media/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Relationship Id="rId6" Type="http://schemas.openxmlformats.org/officeDocument/2006/relationships/image" Target="../media/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Relationship Id="rId6" Type="http://schemas.openxmlformats.org/officeDocument/2006/relationships/image" Target="../media/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showMasterSp="0" type="title" preserve="1">
  <p:cSld name="标题幻灯片">
    <p:bg>
      <p:bgPr>
        <a:blipFill>
          <a:blip xmlns:r="http://schemas.openxmlformats.org/officeDocument/2006/relationships" r:embed="rId2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rcRect l="3613"/>
          <a:stretch>
            <a:fillRect/>
          </a:stretch>
        </p:blipFill>
        <p:spPr>
          <a:xfrm rot="0">
            <a:off x="0" y="2669685"/>
            <a:ext cx="4037012" cy="41883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rcRect l="35640"/>
          <a:stretch>
            <a:fillRect/>
          </a:stretch>
        </p:blipFill>
        <p:spPr>
          <a:xfrm rot="0">
            <a:off x="0" y="2892347"/>
            <a:ext cx="1522412" cy="236545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" name="椭圆"/>
          <p:cNvSpPr>
            <a:spLocks/>
          </p:cNvSpPr>
          <p:nvPr/>
        </p:nvSpPr>
        <p:spPr>
          <a:xfrm rot="0">
            <a:off x="8609012" y="1676400"/>
            <a:ext cx="2819400" cy="2819400"/>
          </a:xfrm>
          <a:prstGeom prst="ellipse"/>
          <a:gradFill rotWithShape="1">
            <a:gsLst>
              <a:gs pos="0">
                <a:srgbClr val="1E5155">
                  <a:lumMod val="60000"/>
                  <a:lumOff val="40000"/>
                  <a:alpha val="6666"/>
                </a:srgbClr>
              </a:gs>
              <a:gs pos="69000">
                <a:srgbClr val="1E5155">
                  <a:lumMod val="60000"/>
                  <a:lumOff val="40000"/>
                  <a:alpha val="0"/>
                </a:srgbClr>
              </a:gs>
              <a:gs pos="36000">
                <a:srgbClr val="1E5155">
                  <a:lumMod val="60000"/>
                  <a:lumOff val="40000"/>
                  <a:alpha val="5882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mpd="sng" cap="flat">
            <a:noFill/>
            <a:prstDash val="solid"/>
            <a:round/>
          </a:ln>
        </p:spPr>
      </p:sp>
      <p:pic>
        <p:nvPicPr>
          <p:cNvPr id="2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5" cstate="print"/>
          <a:srcRect t="28813"/>
          <a:stretch>
            <a:fillRect/>
          </a:stretch>
        </p:blipFill>
        <p:spPr>
          <a:xfrm rot="0">
            <a:off x="7999412" y="0"/>
            <a:ext cx="1603387" cy="114140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9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6" cstate="print"/>
          <a:srcRect b="23320"/>
          <a:stretch>
            <a:fillRect/>
          </a:stretch>
        </p:blipFill>
        <p:spPr>
          <a:xfrm rot="0">
            <a:off x="8605878" y="6096000"/>
            <a:ext cx="993734" cy="7620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 rot="0">
            <a:off x="1154955" y="1447800"/>
            <a:ext cx="8825659" cy="33295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7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 rot="0">
            <a:off x="1154955" y="4777380"/>
            <a:ext cx="8825659" cy="8614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all" spc="0" baseline="0">
                <a:solidFill>
                  <a:srgbClr val="8ACFD6"/>
                </a:solidFill>
                <a:latin typeface="Century Gothic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all" spc="0" baseline="0">
              <a:solidFill>
                <a:srgbClr val="8ACFD6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10155640" y="1790701"/>
            <a:ext cx="990598" cy="30479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 rot="0">
            <a:off x="8951573" y="3225297"/>
            <a:ext cx="3859794" cy="3048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10352541" y="295729"/>
            <a:ext cx="838198" cy="767686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8491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6440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1002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36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rcRect xmlns:a="http://schemas.openxmlformats.org/drawingml/2006/main" l="3613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2669685"/>
            <a:ext cx="4037012" cy="4188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35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rcRect xmlns:a="http://schemas.openxmlformats.org/drawingml/2006/main" l="35640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2892347"/>
            <a:ext cx="1522412" cy="23654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4" name="椭圆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609012" y="1676400"/>
            <a:ext cx="2819400" cy="2819400"/>
          </a:xfrm>
          <a:prstGeom xmlns:a="http://schemas.openxmlformats.org/drawingml/2006/main" prst="ellipse"/>
          <a:gradFill xmlns:a="http://schemas.openxmlformats.org/drawingml/2006/main" rotWithShape="1">
            <a:gsLst>
              <a:gs pos="0">
                <a:srgbClr val="1E5155">
                  <a:lumMod val="60000"/>
                  <a:lumOff val="40000"/>
                  <a:alpha val="6666"/>
                </a:srgbClr>
              </a:gs>
              <a:gs pos="69000">
                <a:srgbClr val="1E5155">
                  <a:lumMod val="60000"/>
                  <a:lumOff val="40000"/>
                  <a:alpha val="0"/>
                </a:srgbClr>
              </a:gs>
              <a:gs pos="36000">
                <a:srgbClr val="1E5155">
                  <a:lumMod val="60000"/>
                  <a:lumOff val="40000"/>
                  <a:alpha val="5882"/>
                </a:srgbClr>
              </a:gs>
            </a:gsLst>
            <a:path path="circle">
              <a:fillToRect l="50000" t="50000" r="50000" b="50000"/>
            </a:path>
            <a:tileRect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pic>
        <p:nvPicPr>
          <p:cNvPr id="33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rcRect xmlns:a="http://schemas.openxmlformats.org/drawingml/2006/main" t="28813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9412" y="0"/>
            <a:ext cx="1603387" cy="11414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32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6" cstate="print"/>
          <a:srcRect xmlns:a="http://schemas.openxmlformats.org/drawingml/2006/main" b="23320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8605878" y="6096000"/>
            <a:ext cx="993734" cy="762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46111" y="452718"/>
            <a:ext cx="9404723" cy="14005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103312" y="2052918"/>
            <a:ext cx="8946541" cy="41954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155640" y="1790701"/>
            <a:ext cx="990598" cy="304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8951573" y="3225297"/>
            <a:ext cx="3859794" cy="304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6325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7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rcRect xmlns:a="http://schemas.openxmlformats.org/drawingml/2006/main" l="3613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2669685"/>
            <a:ext cx="4037012" cy="4188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46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rcRect xmlns:a="http://schemas.openxmlformats.org/drawingml/2006/main" l="35640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2892347"/>
            <a:ext cx="1522412" cy="23654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45" name="椭圆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609012" y="1676400"/>
            <a:ext cx="2819400" cy="2819400"/>
          </a:xfrm>
          <a:prstGeom xmlns:a="http://schemas.openxmlformats.org/drawingml/2006/main" prst="ellipse"/>
          <a:gradFill xmlns:a="http://schemas.openxmlformats.org/drawingml/2006/main" rotWithShape="1">
            <a:gsLst>
              <a:gs pos="0">
                <a:srgbClr val="1E5155">
                  <a:lumMod val="60000"/>
                  <a:lumOff val="40000"/>
                  <a:alpha val="6666"/>
                </a:srgbClr>
              </a:gs>
              <a:gs pos="69000">
                <a:srgbClr val="1E5155">
                  <a:lumMod val="60000"/>
                  <a:lumOff val="40000"/>
                  <a:alpha val="0"/>
                </a:srgbClr>
              </a:gs>
              <a:gs pos="36000">
                <a:srgbClr val="1E5155">
                  <a:lumMod val="60000"/>
                  <a:lumOff val="40000"/>
                  <a:alpha val="5882"/>
                </a:srgbClr>
              </a:gs>
            </a:gsLst>
            <a:path path="circle">
              <a:fillToRect l="50000" t="50000" r="50000" b="50000"/>
            </a:path>
            <a:tileRect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pic>
        <p:nvPicPr>
          <p:cNvPr id="44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rcRect xmlns:a="http://schemas.openxmlformats.org/drawingml/2006/main" t="28813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9412" y="0"/>
            <a:ext cx="1603387" cy="11414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43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6" cstate="print"/>
          <a:srcRect xmlns:a="http://schemas.openxmlformats.org/drawingml/2006/main" b="23320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8605878" y="6096000"/>
            <a:ext cx="993734" cy="762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4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155640" y="1790701"/>
            <a:ext cx="990598" cy="304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8951573" y="3225297"/>
            <a:ext cx="3859794" cy="304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00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1094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8374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8651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6920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83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1284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4319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0591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5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 noChangeAspect="1"/>
          </p:cNvPicPr>
          <p:nvPr/>
        </p:nvPicPr>
        <p:blipFill>
          <a:blip r:embed="rId2" cstate="print"/>
          <a:srcRect l="3613"/>
          <a:stretch>
            <a:fillRect/>
          </a:stretch>
        </p:blipFill>
        <p:spPr>
          <a:xfrm rot="0">
            <a:off x="0" y="2669685"/>
            <a:ext cx="4037012" cy="41883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" name="图片"/>
          <p:cNvPicPr>
            <a:picLocks noChangeAspect="1"/>
          </p:cNvPicPr>
          <p:nvPr/>
        </p:nvPicPr>
        <p:blipFill>
          <a:blip r:embed="rId3" cstate="print"/>
          <a:srcRect l="35640"/>
          <a:stretch>
            <a:fillRect/>
          </a:stretch>
        </p:blipFill>
        <p:spPr>
          <a:xfrm rot="0">
            <a:off x="0" y="2892347"/>
            <a:ext cx="1522412" cy="236545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" name="椭圆"/>
          <p:cNvSpPr>
            <a:spLocks/>
          </p:cNvSpPr>
          <p:nvPr/>
        </p:nvSpPr>
        <p:spPr>
          <a:xfrm rot="0">
            <a:off x="8609012" y="1676400"/>
            <a:ext cx="2819400" cy="2819400"/>
          </a:xfrm>
          <a:prstGeom prst="ellipse"/>
          <a:gradFill rotWithShape="1">
            <a:gsLst>
              <a:gs pos="0">
                <a:srgbClr val="1E5155">
                  <a:lumMod val="60000"/>
                  <a:lumOff val="40000"/>
                  <a:alpha val="6666"/>
                </a:srgbClr>
              </a:gs>
              <a:gs pos="69000">
                <a:srgbClr val="1E5155">
                  <a:lumMod val="60000"/>
                  <a:lumOff val="40000"/>
                  <a:alpha val="0"/>
                </a:srgbClr>
              </a:gs>
              <a:gs pos="36000">
                <a:srgbClr val="1E5155">
                  <a:lumMod val="60000"/>
                  <a:lumOff val="40000"/>
                  <a:alpha val="5882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mpd="sng" cap="flat">
            <a:noFill/>
            <a:prstDash val="solid"/>
            <a:round/>
          </a:ln>
        </p:spPr>
      </p:sp>
      <p:pic>
        <p:nvPicPr>
          <p:cNvPr id="5" name="图片"/>
          <p:cNvPicPr>
            <a:picLocks noChangeAspect="1"/>
          </p:cNvPicPr>
          <p:nvPr/>
        </p:nvPicPr>
        <p:blipFill>
          <a:blip r:embed="rId4" cstate="print"/>
          <a:srcRect t="28813"/>
          <a:stretch>
            <a:fillRect/>
          </a:stretch>
        </p:blipFill>
        <p:spPr>
          <a:xfrm rot="0">
            <a:off x="7999412" y="0"/>
            <a:ext cx="1603387" cy="114140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" name="图片"/>
          <p:cNvPicPr>
            <a:picLocks noChangeAspect="1"/>
          </p:cNvPicPr>
          <p:nvPr/>
        </p:nvPicPr>
        <p:blipFill>
          <a:blip r:embed="rId5" cstate="print"/>
          <a:srcRect b="23320"/>
          <a:stretch>
            <a:fillRect/>
          </a:stretch>
        </p:blipFill>
        <p:spPr>
          <a:xfrm rot="0">
            <a:off x="8605878" y="6096000"/>
            <a:ext cx="993734" cy="7620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46111" y="452718"/>
            <a:ext cx="9404723" cy="14005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1103312" y="2052918"/>
            <a:ext cx="8946541" cy="41954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2"/>
          </p:nvPr>
        </p:nvSpPr>
        <p:spPr>
          <a:xfrm rot="5400000">
            <a:off x="10155640" y="1790701"/>
            <a:ext cx="990598" cy="3047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100" b="0" i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10/11/2023</a:t>
            </a:fld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3"/>
          </p:nvPr>
        </p:nvSpPr>
        <p:spPr>
          <a:xfrm rot="5400000">
            <a:off x="8951573" y="3225297"/>
            <a:ext cx="3859794" cy="30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10352541" y="295729"/>
            <a:ext cx="838198" cy="7676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200" b="0" i="0" kern="1200">
          <a:solidFill>
            <a:schemeClr val="tx2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20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8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6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5pPr>
      <a:lvl6pPr marL="2505964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ctrTitle"/>
          </p:nvPr>
        </p:nvSpPr>
        <p:spPr>
          <a:xfrm rot="0">
            <a:off x="423610" y="-408140"/>
            <a:ext cx="8019506" cy="39199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宋体" pitchFamily="0" charset="0"/>
                <a:cs typeface="Lucida Sans"/>
              </a:rPr>
              <a:t>Measure Energy Consumption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5527817" y="4885732"/>
            <a:ext cx="6067835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NAME		:</a:t>
            </a: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PRATHEESH KEVIN K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REG.NO       	: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212921104036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DEPT/SEM	: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CSE/V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COLLEGE	                   :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2129-SJCE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2010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title"/>
          </p:nvPr>
        </p:nvSpPr>
        <p:spPr>
          <a:xfrm rot="0">
            <a:off x="646111" y="452718"/>
            <a:ext cx="9849611" cy="13760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宋体" pitchFamily="0" charset="0"/>
                <a:cs typeface="Lucida Sans"/>
              </a:rPr>
              <a:t>PROJECT TITLE: Innovation Project For Measure Energy Consumption</a:t>
            </a:r>
            <a:endParaRPr lang="zh-CN" altLang="en-US" sz="4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 rot="0">
            <a:off x="1103312" y="2052918"/>
            <a:ext cx="8946541" cy="41954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Lucida Sans"/>
              </a:rPr>
              <a:t>Creating an innovation project to measure energy consumption can be a valuable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Lucida Sans"/>
              </a:rPr>
              <a:t>endeavor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Lucida Sans"/>
              </a:rPr>
              <a:t>, helping individuals and organizations become more energy-efficient and reduce their environmental footprint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Lucida Sans"/>
              </a:rPr>
              <a:t>Project Overview: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Lucida Sans"/>
              </a:rPr>
              <a:t> The Smart Energy Monitoring and Conservation System (SEMCS) aims to develop an innovative solution to measure and manage energy consumption efficiently and sustainably.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009002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"/>
          <p:cNvSpPr>
            <a:spLocks/>
          </p:cNvSpPr>
          <p:nvPr/>
        </p:nvSpPr>
        <p:spPr>
          <a:xfrm rot="0">
            <a:off x="281245" y="275847"/>
            <a:ext cx="3912184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Rockwell" pitchFamily="18" charset="0"/>
                <a:ea typeface="宋体" pitchFamily="0" charset="0"/>
                <a:cs typeface="Century Gothic" pitchFamily="0" charset="0"/>
              </a:rPr>
              <a:t>Project Phases: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Rockwell" pitchFamily="18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9" name="燕尾形"/>
          <p:cNvSpPr>
            <a:spLocks/>
          </p:cNvSpPr>
          <p:nvPr/>
        </p:nvSpPr>
        <p:spPr>
          <a:xfrm rot="0">
            <a:off x="1277322" y="1531576"/>
            <a:ext cx="1750645" cy="675749"/>
          </a:xfrm>
          <a:prstGeom prst="chevron">
            <a:avLst>
              <a:gd name="adj" fmla="val 40000"/>
            </a:avLst>
          </a:prstGeom>
          <a:solidFill>
            <a:srgbClr val="50B8C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0" name="圆角矩形"/>
          <p:cNvSpPr>
            <a:spLocks/>
          </p:cNvSpPr>
          <p:nvPr/>
        </p:nvSpPr>
        <p:spPr>
          <a:xfrm rot="0">
            <a:off x="1744161" y="1700513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51" name="矩形"/>
          <p:cNvSpPr>
            <a:spLocks/>
          </p:cNvSpPr>
          <p:nvPr/>
        </p:nvSpPr>
        <p:spPr>
          <a:xfrm rot="0">
            <a:off x="1763952" y="1720305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1) Project Planning and Research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52" name="燕尾形"/>
          <p:cNvSpPr>
            <a:spLocks/>
          </p:cNvSpPr>
          <p:nvPr/>
        </p:nvSpPr>
        <p:spPr>
          <a:xfrm rot="0">
            <a:off x="3276949" y="1531576"/>
            <a:ext cx="1750644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3" name="圆角矩形"/>
          <p:cNvSpPr>
            <a:spLocks/>
          </p:cNvSpPr>
          <p:nvPr/>
        </p:nvSpPr>
        <p:spPr>
          <a:xfrm rot="0">
            <a:off x="3743788" y="1700513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54" name="矩形"/>
          <p:cNvSpPr>
            <a:spLocks/>
          </p:cNvSpPr>
          <p:nvPr/>
        </p:nvSpPr>
        <p:spPr>
          <a:xfrm rot="0">
            <a:off x="3763580" y="1720305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2) Hardware Development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55" name="燕尾形"/>
          <p:cNvSpPr>
            <a:spLocks/>
          </p:cNvSpPr>
          <p:nvPr/>
        </p:nvSpPr>
        <p:spPr>
          <a:xfrm rot="0">
            <a:off x="5276576" y="1531576"/>
            <a:ext cx="1750644" cy="675749"/>
          </a:xfrm>
          <a:prstGeom prst="chevron">
            <a:avLst>
              <a:gd name="adj" fmla="val 40000"/>
            </a:avLst>
          </a:prstGeom>
          <a:solidFill>
            <a:srgbClr val="50B8C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6" name="圆角矩形"/>
          <p:cNvSpPr>
            <a:spLocks/>
          </p:cNvSpPr>
          <p:nvPr/>
        </p:nvSpPr>
        <p:spPr>
          <a:xfrm rot="0">
            <a:off x="5743415" y="1700513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57" name="矩形"/>
          <p:cNvSpPr>
            <a:spLocks/>
          </p:cNvSpPr>
          <p:nvPr/>
        </p:nvSpPr>
        <p:spPr>
          <a:xfrm rot="0">
            <a:off x="5763207" y="1720305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3) Software Development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58" name="燕尾形"/>
          <p:cNvSpPr>
            <a:spLocks/>
          </p:cNvSpPr>
          <p:nvPr/>
        </p:nvSpPr>
        <p:spPr>
          <a:xfrm rot="0">
            <a:off x="3720137" y="3209648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FC00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9" name="圆角矩形"/>
          <p:cNvSpPr>
            <a:spLocks/>
          </p:cNvSpPr>
          <p:nvPr/>
        </p:nvSpPr>
        <p:spPr>
          <a:xfrm rot="0">
            <a:off x="4186977" y="3378585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60" name="矩形"/>
          <p:cNvSpPr>
            <a:spLocks/>
          </p:cNvSpPr>
          <p:nvPr/>
        </p:nvSpPr>
        <p:spPr>
          <a:xfrm rot="0">
            <a:off x="4206769" y="3398377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4) Data Analytics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61" name="燕尾形"/>
          <p:cNvSpPr>
            <a:spLocks/>
          </p:cNvSpPr>
          <p:nvPr/>
        </p:nvSpPr>
        <p:spPr>
          <a:xfrm rot="0">
            <a:off x="5719765" y="3209648"/>
            <a:ext cx="1750644" cy="675749"/>
          </a:xfrm>
          <a:prstGeom prst="chevron">
            <a:avLst>
              <a:gd name="adj" fmla="val 40000"/>
            </a:avLst>
          </a:prstGeom>
          <a:solidFill>
            <a:srgbClr val="00B0F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2" name="圆角矩形"/>
          <p:cNvSpPr>
            <a:spLocks/>
          </p:cNvSpPr>
          <p:nvPr/>
        </p:nvSpPr>
        <p:spPr>
          <a:xfrm rot="0">
            <a:off x="6186603" y="3378585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63" name="矩形"/>
          <p:cNvSpPr>
            <a:spLocks/>
          </p:cNvSpPr>
          <p:nvPr/>
        </p:nvSpPr>
        <p:spPr>
          <a:xfrm rot="0">
            <a:off x="6206396" y="3398377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5) User Engagement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64" name="燕尾形"/>
          <p:cNvSpPr>
            <a:spLocks/>
          </p:cNvSpPr>
          <p:nvPr/>
        </p:nvSpPr>
        <p:spPr>
          <a:xfrm rot="0">
            <a:off x="7719391" y="3209648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FC00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5" name="圆角矩形"/>
          <p:cNvSpPr>
            <a:spLocks/>
          </p:cNvSpPr>
          <p:nvPr/>
        </p:nvSpPr>
        <p:spPr>
          <a:xfrm rot="0">
            <a:off x="8186231" y="3378585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66" name="矩形"/>
          <p:cNvSpPr>
            <a:spLocks/>
          </p:cNvSpPr>
          <p:nvPr/>
        </p:nvSpPr>
        <p:spPr>
          <a:xfrm rot="0">
            <a:off x="8206023" y="3398377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6)</a:t>
            </a: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Integration with Smart Devices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67" name="燕尾形"/>
          <p:cNvSpPr>
            <a:spLocks/>
          </p:cNvSpPr>
          <p:nvPr/>
        </p:nvSpPr>
        <p:spPr>
          <a:xfrm rot="0">
            <a:off x="5544521" y="4993193"/>
            <a:ext cx="1750644" cy="675749"/>
          </a:xfrm>
          <a:prstGeom prst="chevron">
            <a:avLst>
              <a:gd name="adj" fmla="val 40000"/>
            </a:avLst>
          </a:prstGeom>
          <a:solidFill>
            <a:srgbClr val="50B8C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8" name="圆角矩形"/>
          <p:cNvSpPr>
            <a:spLocks/>
          </p:cNvSpPr>
          <p:nvPr/>
        </p:nvSpPr>
        <p:spPr>
          <a:xfrm rot="0">
            <a:off x="6011360" y="5162131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69" name="矩形"/>
          <p:cNvSpPr>
            <a:spLocks/>
          </p:cNvSpPr>
          <p:nvPr/>
        </p:nvSpPr>
        <p:spPr>
          <a:xfrm rot="0">
            <a:off x="6031151" y="5181922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7)</a:t>
            </a: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Security and Privacy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70" name="燕尾形"/>
          <p:cNvSpPr>
            <a:spLocks/>
          </p:cNvSpPr>
          <p:nvPr/>
        </p:nvSpPr>
        <p:spPr>
          <a:xfrm rot="0">
            <a:off x="7544148" y="4993193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FFF0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1" name="圆角矩形"/>
          <p:cNvSpPr>
            <a:spLocks/>
          </p:cNvSpPr>
          <p:nvPr/>
        </p:nvSpPr>
        <p:spPr>
          <a:xfrm rot="0">
            <a:off x="8010986" y="5162131"/>
            <a:ext cx="1478323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72" name="矩形"/>
          <p:cNvSpPr>
            <a:spLocks/>
          </p:cNvSpPr>
          <p:nvPr/>
        </p:nvSpPr>
        <p:spPr>
          <a:xfrm rot="0">
            <a:off x="8030778" y="5181922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8)</a:t>
            </a: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Testing and Quality Assurance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73" name="燕尾形"/>
          <p:cNvSpPr>
            <a:spLocks/>
          </p:cNvSpPr>
          <p:nvPr/>
        </p:nvSpPr>
        <p:spPr>
          <a:xfrm rot="0">
            <a:off x="9543775" y="4993193"/>
            <a:ext cx="1750644" cy="675749"/>
          </a:xfrm>
          <a:prstGeom prst="chevron">
            <a:avLst>
              <a:gd name="adj" fmla="val 40000"/>
            </a:avLst>
          </a:prstGeom>
          <a:solidFill>
            <a:srgbClr val="B11713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4" name="圆角矩形"/>
          <p:cNvSpPr>
            <a:spLocks/>
          </p:cNvSpPr>
          <p:nvPr/>
        </p:nvSpPr>
        <p:spPr>
          <a:xfrm rot="0">
            <a:off x="10010614" y="5162131"/>
            <a:ext cx="1478323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75" name="矩形"/>
          <p:cNvSpPr>
            <a:spLocks/>
          </p:cNvSpPr>
          <p:nvPr/>
        </p:nvSpPr>
        <p:spPr>
          <a:xfrm rot="0">
            <a:off x="10030406" y="5181922"/>
            <a:ext cx="1438738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9)</a:t>
            </a: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Pilot Deployment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493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燕尾形"/>
          <p:cNvSpPr>
            <a:spLocks/>
          </p:cNvSpPr>
          <p:nvPr/>
        </p:nvSpPr>
        <p:spPr>
          <a:xfrm rot="0">
            <a:off x="1052035" y="1020119"/>
            <a:ext cx="1750645" cy="675749"/>
          </a:xfrm>
          <a:prstGeom prst="chevron">
            <a:avLst>
              <a:gd name="adj" fmla="val 40000"/>
            </a:avLst>
          </a:prstGeom>
          <a:solidFill>
            <a:srgbClr val="00B05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7" name="圆角矩形"/>
          <p:cNvSpPr>
            <a:spLocks/>
          </p:cNvSpPr>
          <p:nvPr/>
        </p:nvSpPr>
        <p:spPr>
          <a:xfrm rot="0">
            <a:off x="1518874" y="1189056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78" name="矩形"/>
          <p:cNvSpPr>
            <a:spLocks/>
          </p:cNvSpPr>
          <p:nvPr/>
        </p:nvSpPr>
        <p:spPr>
          <a:xfrm rot="0">
            <a:off x="1538666" y="1208848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10)</a:t>
            </a: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Scale-Up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79" name="燕尾形"/>
          <p:cNvSpPr>
            <a:spLocks/>
          </p:cNvSpPr>
          <p:nvPr/>
        </p:nvSpPr>
        <p:spPr>
          <a:xfrm rot="0">
            <a:off x="3051662" y="1020119"/>
            <a:ext cx="1750644" cy="675749"/>
          </a:xfrm>
          <a:prstGeom prst="chevron">
            <a:avLst>
              <a:gd name="adj" fmla="val 40000"/>
            </a:avLst>
          </a:prstGeom>
          <a:solidFill>
            <a:srgbClr val="D8D8D8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0" name="圆角矩形"/>
          <p:cNvSpPr>
            <a:spLocks/>
          </p:cNvSpPr>
          <p:nvPr/>
        </p:nvSpPr>
        <p:spPr>
          <a:xfrm rot="0">
            <a:off x="3518501" y="1189056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81" name="矩形"/>
          <p:cNvSpPr>
            <a:spLocks/>
          </p:cNvSpPr>
          <p:nvPr/>
        </p:nvSpPr>
        <p:spPr>
          <a:xfrm rot="0">
            <a:off x="3538293" y="1208848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11)</a:t>
            </a: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Marketing and Outreach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82" name="燕尾形"/>
          <p:cNvSpPr>
            <a:spLocks/>
          </p:cNvSpPr>
          <p:nvPr/>
        </p:nvSpPr>
        <p:spPr>
          <a:xfrm rot="0">
            <a:off x="5051289" y="1020119"/>
            <a:ext cx="1750644" cy="675749"/>
          </a:xfrm>
          <a:prstGeom prst="chevron">
            <a:avLst>
              <a:gd name="adj" fmla="val 40000"/>
            </a:avLst>
          </a:prstGeom>
          <a:solidFill>
            <a:srgbClr val="B79015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3" name="圆角矩形"/>
          <p:cNvSpPr>
            <a:spLocks/>
          </p:cNvSpPr>
          <p:nvPr/>
        </p:nvSpPr>
        <p:spPr>
          <a:xfrm rot="0">
            <a:off x="5518128" y="1189056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84" name="矩形"/>
          <p:cNvSpPr>
            <a:spLocks/>
          </p:cNvSpPr>
          <p:nvPr/>
        </p:nvSpPr>
        <p:spPr>
          <a:xfrm rot="0">
            <a:off x="5537919" y="1208848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12)</a:t>
            </a: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Monitoring and Maintenance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85" name="燕尾形"/>
          <p:cNvSpPr>
            <a:spLocks/>
          </p:cNvSpPr>
          <p:nvPr/>
        </p:nvSpPr>
        <p:spPr>
          <a:xfrm rot="0">
            <a:off x="3123790" y="2887386"/>
            <a:ext cx="1750645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6" name="圆角矩形"/>
          <p:cNvSpPr>
            <a:spLocks/>
          </p:cNvSpPr>
          <p:nvPr/>
        </p:nvSpPr>
        <p:spPr>
          <a:xfrm rot="0">
            <a:off x="3590630" y="3056323"/>
            <a:ext cx="1478323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87" name="矩形"/>
          <p:cNvSpPr>
            <a:spLocks/>
          </p:cNvSpPr>
          <p:nvPr/>
        </p:nvSpPr>
        <p:spPr>
          <a:xfrm rot="0">
            <a:off x="3610422" y="3076116"/>
            <a:ext cx="1438738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13) Data Analysis and Reporting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88" name="燕尾形"/>
          <p:cNvSpPr>
            <a:spLocks/>
          </p:cNvSpPr>
          <p:nvPr/>
        </p:nvSpPr>
        <p:spPr>
          <a:xfrm rot="0">
            <a:off x="5123418" y="2887386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2908E"/>
          </a:solidFill>
          <a:ln w="19050" cmpd="sng" cap="rnd">
            <a:solidFill>
              <a:srgbClr val="F8C09E"/>
            </a:solidFill>
            <a:prstDash val="solid"/>
            <a:round/>
          </a:ln>
        </p:spPr>
      </p:sp>
      <p:sp>
        <p:nvSpPr>
          <p:cNvPr id="89" name="圆角矩形"/>
          <p:cNvSpPr>
            <a:spLocks/>
          </p:cNvSpPr>
          <p:nvPr/>
        </p:nvSpPr>
        <p:spPr>
          <a:xfrm rot="0">
            <a:off x="5590257" y="3056323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90" name="矩形"/>
          <p:cNvSpPr>
            <a:spLocks/>
          </p:cNvSpPr>
          <p:nvPr/>
        </p:nvSpPr>
        <p:spPr>
          <a:xfrm rot="0">
            <a:off x="5610049" y="3076116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14) Future Developments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91" name="燕尾形"/>
          <p:cNvSpPr>
            <a:spLocks/>
          </p:cNvSpPr>
          <p:nvPr/>
        </p:nvSpPr>
        <p:spPr>
          <a:xfrm rot="0">
            <a:off x="7123045" y="2887386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4A16E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92" name="圆角矩形"/>
          <p:cNvSpPr>
            <a:spLocks/>
          </p:cNvSpPr>
          <p:nvPr/>
        </p:nvSpPr>
        <p:spPr>
          <a:xfrm rot="0">
            <a:off x="7589883" y="3056323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609675" y="3076116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15) Evaluation and Documentation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81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"/>
          <p:cNvSpPr>
            <a:spLocks/>
          </p:cNvSpPr>
          <p:nvPr/>
        </p:nvSpPr>
        <p:spPr>
          <a:xfrm rot="0">
            <a:off x="430695" y="1789044"/>
            <a:ext cx="11330609" cy="1805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Remember that an energy monitoring and conservation system like SEMCS can have a significant positive impact on both individuals and organizations. It can help reduce energy bills, lower carbon footprints, and contribute to a more sustainable future.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46222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FFFFFF"/>
      </a:dk1>
      <a:lt1>
        <a:srgbClr val="000000"/>
      </a:lt1>
      <a:dk2>
        <a:srgbClr val="EBEBEB"/>
      </a:dk2>
      <a:lt2>
        <a:srgbClr val="1E5155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Io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175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MEASURE ENERGY CONSUMPTION</dc:title>
  <dc:creator>Prince Thomas J</dc:creator>
  <cp:lastModifiedBy>root</cp:lastModifiedBy>
  <cp:revision>15</cp:revision>
  <dcterms:created xsi:type="dcterms:W3CDTF">2023-10-08T12:53:54Z</dcterms:created>
  <dcterms:modified xsi:type="dcterms:W3CDTF">2023-10-11T12:29:48Z</dcterms:modified>
</cp:coreProperties>
</file>