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1"/>
  </p:notesMasterIdLst>
  <p:sldIdLst>
    <p:sldId id="256" r:id="rId2"/>
    <p:sldId id="295" r:id="rId3"/>
    <p:sldId id="296" r:id="rId4"/>
    <p:sldId id="297" r:id="rId5"/>
    <p:sldId id="298" r:id="rId6"/>
    <p:sldId id="299" r:id="rId7"/>
    <p:sldId id="300" r:id="rId8"/>
    <p:sldId id="258" r:id="rId9"/>
    <p:sldId id="301" r:id="rId10"/>
    <p:sldId id="266" r:id="rId11"/>
    <p:sldId id="302" r:id="rId12"/>
    <p:sldId id="303" r:id="rId13"/>
    <p:sldId id="265" r:id="rId14"/>
    <p:sldId id="304" r:id="rId15"/>
    <p:sldId id="305" r:id="rId16"/>
    <p:sldId id="306" r:id="rId17"/>
    <p:sldId id="307" r:id="rId18"/>
    <p:sldId id="308" r:id="rId19"/>
    <p:sldId id="278" r:id="rId20"/>
  </p:sldIdLst>
  <p:sldSz cx="9144000" cy="5143500" type="screen16x9"/>
  <p:notesSz cx="6858000" cy="9144000"/>
  <p:embeddedFontLst>
    <p:embeddedFont>
      <p:font typeface="Microsoft Sans Serif" panose="020B0604020202020204" pitchFamily="34" charset="0"/>
      <p:regular r:id="rId22"/>
    </p:embeddedFont>
    <p:embeddedFont>
      <p:font typeface="Titillium Web" panose="00000500000000000000" pitchFamily="2" charset="0"/>
      <p:regular r:id="rId23"/>
      <p:bold r:id="rId24"/>
      <p:italic r:id="rId25"/>
      <p:boldItalic r:id="rId26"/>
    </p:embeddedFont>
    <p:embeddedFont>
      <p:font typeface="Titillium Web Light" panose="000004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DED31F-4C28-4180-97D3-87A74C8CC402}">
  <a:tblStyle styleId="{EBDED31F-4C28-4180-97D3-87A74C8CC40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93F4AB4-FE6C-4C75-8DE0-3188A609124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887278" y="1270792"/>
            <a:ext cx="57969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MUSHROOM CLASSIFICATION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139" name="Google Shape;139;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7" name="TextBox 6">
            <a:extLst>
              <a:ext uri="{FF2B5EF4-FFF2-40B4-BE49-F238E27FC236}">
                <a16:creationId xmlns:a16="http://schemas.microsoft.com/office/drawing/2014/main" id="{5688C03E-AD31-022E-AD97-47BD8019EBBC}"/>
              </a:ext>
            </a:extLst>
          </p:cNvPr>
          <p:cNvSpPr txBox="1"/>
          <p:nvPr/>
        </p:nvSpPr>
        <p:spPr>
          <a:xfrm>
            <a:off x="376279" y="574534"/>
            <a:ext cx="8391441" cy="3200876"/>
          </a:xfrm>
          <a:prstGeom prst="rect">
            <a:avLst/>
          </a:prstGeom>
          <a:noFill/>
        </p:spPr>
        <p:txBody>
          <a:bodyPr wrap="square" rtlCol="0">
            <a:spAutoFit/>
          </a:bodyPr>
          <a:lstStyle/>
          <a:p>
            <a:r>
              <a:rPr lang="en-US" sz="2800" dirty="0">
                <a:solidFill>
                  <a:schemeClr val="bg1"/>
                </a:solidFill>
                <a:latin typeface="Titillium Web" panose="00000500000000000000" pitchFamily="2" charset="0"/>
              </a:rPr>
              <a:t>Exploratory Data Analysis</a:t>
            </a:r>
          </a:p>
          <a:p>
            <a:endParaRPr lang="en-US" sz="20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•Number of rows and columns.</a:t>
            </a:r>
          </a:p>
          <a:p>
            <a:endParaRPr lang="en-US" sz="20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•Information about the data.</a:t>
            </a:r>
          </a:p>
          <a:p>
            <a:endParaRPr lang="en-US" sz="20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•Describing the data.</a:t>
            </a:r>
          </a:p>
          <a:p>
            <a:endParaRPr lang="en-US" sz="20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•Graphical representation and interpretation.</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A9A003-8832-AAB8-BDB7-54EE504EE9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TextBox 2">
            <a:extLst>
              <a:ext uri="{FF2B5EF4-FFF2-40B4-BE49-F238E27FC236}">
                <a16:creationId xmlns:a16="http://schemas.microsoft.com/office/drawing/2014/main" id="{BF575906-17EE-AD22-AEBB-5AAA80418605}"/>
              </a:ext>
            </a:extLst>
          </p:cNvPr>
          <p:cNvSpPr txBox="1"/>
          <p:nvPr/>
        </p:nvSpPr>
        <p:spPr>
          <a:xfrm>
            <a:off x="348088" y="263426"/>
            <a:ext cx="8132496" cy="4616648"/>
          </a:xfrm>
          <a:prstGeom prst="rect">
            <a:avLst/>
          </a:prstGeom>
          <a:noFill/>
        </p:spPr>
        <p:txBody>
          <a:bodyPr wrap="square" rtlCol="0">
            <a:spAutoFit/>
          </a:bodyPr>
          <a:lstStyle/>
          <a:p>
            <a:r>
              <a:rPr lang="en-US" sz="2000" dirty="0">
                <a:solidFill>
                  <a:schemeClr val="bg1"/>
                </a:solidFill>
                <a:latin typeface="Titillium Web" panose="00000500000000000000" pitchFamily="2" charset="0"/>
              </a:rPr>
              <a:t>Data Preprocessing and Model Training</a:t>
            </a:r>
          </a:p>
          <a:p>
            <a:r>
              <a:rPr lang="en-US" sz="2000" dirty="0">
                <a:solidFill>
                  <a:schemeClr val="bg1"/>
                </a:solidFill>
                <a:latin typeface="Titillium Web" panose="00000500000000000000" pitchFamily="2" charset="0"/>
              </a:rPr>
              <a:t>•Removing unwanted attributes.</a:t>
            </a:r>
          </a:p>
          <a:p>
            <a:r>
              <a:rPr lang="en-US" sz="2000" dirty="0">
                <a:solidFill>
                  <a:schemeClr val="bg1"/>
                </a:solidFill>
                <a:latin typeface="Titillium Web" panose="00000500000000000000" pitchFamily="2" charset="0"/>
              </a:rPr>
              <a:t>•If the null values in the dataset are small then values are removed or replaced.</a:t>
            </a:r>
          </a:p>
          <a:p>
            <a:r>
              <a:rPr lang="en-US" sz="2000" dirty="0">
                <a:solidFill>
                  <a:schemeClr val="bg1"/>
                </a:solidFill>
                <a:latin typeface="Titillium Web" panose="00000500000000000000" pitchFamily="2" charset="0"/>
              </a:rPr>
              <a:t>•Visualizing relation of independent variables with each other and output variables.</a:t>
            </a:r>
          </a:p>
          <a:p>
            <a:r>
              <a:rPr lang="en-US" sz="2000" dirty="0">
                <a:solidFill>
                  <a:schemeClr val="bg1"/>
                </a:solidFill>
                <a:latin typeface="Titillium Web" panose="00000500000000000000" pitchFamily="2" charset="0"/>
              </a:rPr>
              <a:t>•Feature scaling is done.</a:t>
            </a:r>
          </a:p>
          <a:p>
            <a:r>
              <a:rPr lang="en-US" sz="2000" dirty="0">
                <a:solidFill>
                  <a:schemeClr val="bg1"/>
                </a:solidFill>
                <a:latin typeface="Titillium Web" panose="00000500000000000000" pitchFamily="2" charset="0"/>
              </a:rPr>
              <a:t>•Meaningless observations are converted into meaningful observation.</a:t>
            </a:r>
          </a:p>
          <a:p>
            <a:r>
              <a:rPr lang="en-US" sz="2000" dirty="0">
                <a:solidFill>
                  <a:schemeClr val="bg1"/>
                </a:solidFill>
                <a:latin typeface="Titillium Web" panose="00000500000000000000" pitchFamily="2" charset="0"/>
              </a:rPr>
              <a:t>•Using label encoding method for converting categorical data into numeric values.</a:t>
            </a:r>
          </a:p>
          <a:p>
            <a:r>
              <a:rPr lang="en-US" sz="2000" dirty="0">
                <a:solidFill>
                  <a:schemeClr val="bg1"/>
                </a:solidFill>
                <a:latin typeface="Titillium Web" panose="00000500000000000000" pitchFamily="2" charset="0"/>
              </a:rPr>
              <a:t>•Splitting the data into train and test.</a:t>
            </a:r>
          </a:p>
          <a:p>
            <a:r>
              <a:rPr lang="en-US" sz="2000" dirty="0">
                <a:solidFill>
                  <a:schemeClr val="bg1"/>
                </a:solidFill>
                <a:latin typeface="Titillium Web" panose="00000500000000000000" pitchFamily="2" charset="0"/>
              </a:rPr>
              <a:t>•Applying the data to different classification machine learning models and hyper parameter tuning is done.</a:t>
            </a:r>
          </a:p>
          <a:p>
            <a:r>
              <a:rPr lang="en-US" sz="2000" dirty="0">
                <a:solidFill>
                  <a:schemeClr val="bg1"/>
                </a:solidFill>
                <a:latin typeface="Titillium Web" panose="00000500000000000000" pitchFamily="2" charset="0"/>
              </a:rPr>
              <a:t>•Comparing the accuracy of different machine learning models.</a:t>
            </a:r>
          </a:p>
          <a:p>
            <a:endParaRPr lang="en-IN" dirty="0"/>
          </a:p>
        </p:txBody>
      </p:sp>
    </p:spTree>
    <p:extLst>
      <p:ext uri="{BB962C8B-B14F-4D97-AF65-F5344CB8AC3E}">
        <p14:creationId xmlns:p14="http://schemas.microsoft.com/office/powerpoint/2010/main" val="4248607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6FCAC9-EE51-2CCC-81D7-811AD65332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TextBox 2">
            <a:extLst>
              <a:ext uri="{FF2B5EF4-FFF2-40B4-BE49-F238E27FC236}">
                <a16:creationId xmlns:a16="http://schemas.microsoft.com/office/drawing/2014/main" id="{3CF32C6F-FAF5-9371-7950-4533D6F47FDA}"/>
              </a:ext>
            </a:extLst>
          </p:cNvPr>
          <p:cNvSpPr txBox="1"/>
          <p:nvPr/>
        </p:nvSpPr>
        <p:spPr>
          <a:xfrm>
            <a:off x="606903" y="501706"/>
            <a:ext cx="8124403" cy="3693319"/>
          </a:xfrm>
          <a:prstGeom prst="rect">
            <a:avLst/>
          </a:prstGeom>
          <a:noFill/>
        </p:spPr>
        <p:txBody>
          <a:bodyPr wrap="square" rtlCol="0">
            <a:spAutoFit/>
          </a:bodyPr>
          <a:lstStyle/>
          <a:p>
            <a:r>
              <a:rPr lang="en-IN" sz="2000" dirty="0">
                <a:solidFill>
                  <a:schemeClr val="bg1"/>
                </a:solidFill>
                <a:latin typeface="Titillium Web" panose="00000500000000000000" pitchFamily="2" charset="0"/>
              </a:rPr>
              <a:t>Model Selection:</a:t>
            </a:r>
          </a:p>
          <a:p>
            <a:endParaRPr lang="en-IN" sz="2000" dirty="0">
              <a:solidFill>
                <a:schemeClr val="bg1"/>
              </a:solidFill>
              <a:latin typeface="Titillium Web" panose="00000500000000000000" pitchFamily="2" charset="0"/>
            </a:endParaRPr>
          </a:p>
          <a:p>
            <a:r>
              <a:rPr lang="en-IN" sz="2000" dirty="0">
                <a:solidFill>
                  <a:schemeClr val="bg1"/>
                </a:solidFill>
                <a:latin typeface="Titillium Web" panose="00000500000000000000" pitchFamily="2" charset="0"/>
              </a:rPr>
              <a:t>•	Compute confusion metrics for model evaluation.</a:t>
            </a:r>
          </a:p>
          <a:p>
            <a:endParaRPr lang="en-IN" sz="2000" dirty="0">
              <a:solidFill>
                <a:schemeClr val="bg1"/>
              </a:solidFill>
              <a:latin typeface="Titillium Web" panose="00000500000000000000" pitchFamily="2" charset="0"/>
            </a:endParaRPr>
          </a:p>
          <a:p>
            <a:r>
              <a:rPr lang="en-IN" sz="2000" dirty="0">
                <a:solidFill>
                  <a:schemeClr val="bg1"/>
                </a:solidFill>
                <a:latin typeface="Titillium Web" panose="00000500000000000000" pitchFamily="2" charset="0"/>
              </a:rPr>
              <a:t>•	Compute AUC value for each model.</a:t>
            </a:r>
          </a:p>
          <a:p>
            <a:endParaRPr lang="en-IN" sz="2000" dirty="0">
              <a:solidFill>
                <a:schemeClr val="bg1"/>
              </a:solidFill>
              <a:latin typeface="Titillium Web" panose="00000500000000000000" pitchFamily="2" charset="0"/>
            </a:endParaRPr>
          </a:p>
          <a:p>
            <a:r>
              <a:rPr lang="en-IN" sz="2000" dirty="0">
                <a:solidFill>
                  <a:schemeClr val="bg1"/>
                </a:solidFill>
                <a:latin typeface="Titillium Web" panose="00000500000000000000" pitchFamily="2" charset="0"/>
              </a:rPr>
              <a:t>•	Hyper parameter tuning has been done for every model.</a:t>
            </a:r>
          </a:p>
          <a:p>
            <a:endParaRPr lang="en-IN" sz="2000" dirty="0">
              <a:solidFill>
                <a:schemeClr val="bg1"/>
              </a:solidFill>
              <a:latin typeface="Titillium Web" panose="00000500000000000000" pitchFamily="2" charset="0"/>
            </a:endParaRPr>
          </a:p>
          <a:p>
            <a:r>
              <a:rPr lang="en-IN" sz="2000" dirty="0">
                <a:solidFill>
                  <a:schemeClr val="bg1"/>
                </a:solidFill>
                <a:latin typeface="Titillium Web" panose="00000500000000000000" pitchFamily="2" charset="0"/>
              </a:rPr>
              <a:t>•	After testing several classification algorithms and comparing there performance, Random Forest is selected for model building with 100% accuracy.</a:t>
            </a:r>
          </a:p>
          <a:p>
            <a:endParaRPr lang="en-IN" dirty="0"/>
          </a:p>
        </p:txBody>
      </p:sp>
    </p:spTree>
    <p:extLst>
      <p:ext uri="{BB962C8B-B14F-4D97-AF65-F5344CB8AC3E}">
        <p14:creationId xmlns:p14="http://schemas.microsoft.com/office/powerpoint/2010/main" val="4152936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2" name="Google Shape;132;p20"/>
          <p:cNvPicPr preferRelativeResize="0"/>
          <p:nvPr/>
        </p:nvPicPr>
        <p:blipFill>
          <a:blip r:embed="rId3">
            <a:alphaModFix/>
          </a:blip>
          <a:stretch>
            <a:fillRect/>
          </a:stretch>
        </p:blipFill>
        <p:spPr>
          <a:xfrm>
            <a:off x="4999825" y="797998"/>
            <a:ext cx="3547500" cy="3547500"/>
          </a:xfrm>
          <a:prstGeom prst="heptagon">
            <a:avLst>
              <a:gd name="hf" fmla="val 102572"/>
              <a:gd name="vf" fmla="val 105210"/>
            </a:avLst>
          </a:prstGeom>
          <a:noFill/>
          <a:ln>
            <a:noFill/>
          </a:ln>
        </p:spPr>
      </p:pic>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6" name="TextBox 5">
            <a:extLst>
              <a:ext uri="{FF2B5EF4-FFF2-40B4-BE49-F238E27FC236}">
                <a16:creationId xmlns:a16="http://schemas.microsoft.com/office/drawing/2014/main" id="{D982D89A-2574-8F4E-F185-8565ADDADC45}"/>
              </a:ext>
            </a:extLst>
          </p:cNvPr>
          <p:cNvSpPr txBox="1"/>
          <p:nvPr/>
        </p:nvSpPr>
        <p:spPr>
          <a:xfrm>
            <a:off x="271220" y="426203"/>
            <a:ext cx="4370522" cy="4001095"/>
          </a:xfrm>
          <a:prstGeom prst="rect">
            <a:avLst/>
          </a:prstGeom>
          <a:noFill/>
        </p:spPr>
        <p:txBody>
          <a:bodyPr wrap="square" rtlCol="0">
            <a:spAutoFit/>
          </a:bodyPr>
          <a:lstStyle/>
          <a:p>
            <a:r>
              <a:rPr lang="en-US" sz="2000" dirty="0">
                <a:solidFill>
                  <a:schemeClr val="bg1"/>
                </a:solidFill>
                <a:latin typeface="Titillium Web" panose="00000500000000000000" pitchFamily="2" charset="0"/>
              </a:rPr>
              <a:t>Prediction:</a:t>
            </a:r>
          </a:p>
          <a:p>
            <a:endParaRPr lang="en-US" sz="20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	The testing files are shared and perform the same validation operations, data</a:t>
            </a:r>
          </a:p>
          <a:p>
            <a:r>
              <a:rPr lang="en-US" sz="2000" dirty="0">
                <a:solidFill>
                  <a:schemeClr val="bg1"/>
                </a:solidFill>
                <a:latin typeface="Titillium Web" panose="00000500000000000000" pitchFamily="2" charset="0"/>
              </a:rPr>
              <a:t>transformation and data insertion on them.</a:t>
            </a:r>
          </a:p>
          <a:p>
            <a:r>
              <a:rPr lang="en-US" sz="2000" dirty="0">
                <a:solidFill>
                  <a:schemeClr val="bg1"/>
                </a:solidFill>
                <a:latin typeface="Titillium Web" panose="00000500000000000000" pitchFamily="2" charset="0"/>
              </a:rPr>
              <a:t>•	The accumulated data from database is exported in csv format for prediction.</a:t>
            </a:r>
          </a:p>
          <a:p>
            <a:r>
              <a:rPr lang="en-US" sz="2000" dirty="0">
                <a:solidFill>
                  <a:schemeClr val="bg1"/>
                </a:solidFill>
                <a:latin typeface="Titillium Web" panose="00000500000000000000" pitchFamily="2" charset="0"/>
              </a:rPr>
              <a:t>•	We perform data pre-processing techniques in it.</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CA2771-01AD-5CB9-77B3-0A58887D55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TextBox 2">
            <a:extLst>
              <a:ext uri="{FF2B5EF4-FFF2-40B4-BE49-F238E27FC236}">
                <a16:creationId xmlns:a16="http://schemas.microsoft.com/office/drawing/2014/main" id="{F41D2974-2B18-1C60-70C8-B44CFD2FAF53}"/>
              </a:ext>
            </a:extLst>
          </p:cNvPr>
          <p:cNvSpPr txBox="1"/>
          <p:nvPr/>
        </p:nvSpPr>
        <p:spPr>
          <a:xfrm>
            <a:off x="114716" y="61993"/>
            <a:ext cx="8361336" cy="4462760"/>
          </a:xfrm>
          <a:prstGeom prst="rect">
            <a:avLst/>
          </a:prstGeom>
          <a:noFill/>
        </p:spPr>
        <p:txBody>
          <a:bodyPr wrap="square" rtlCol="0">
            <a:spAutoFit/>
          </a:bodyPr>
          <a:lstStyle/>
          <a:p>
            <a:r>
              <a:rPr lang="en-US" sz="1800" dirty="0">
                <a:solidFill>
                  <a:schemeClr val="bg1"/>
                </a:solidFill>
                <a:latin typeface="Titillium Web" panose="00000500000000000000" pitchFamily="2" charset="0"/>
              </a:rPr>
              <a:t>Question and Answers</a:t>
            </a:r>
          </a:p>
          <a:p>
            <a:r>
              <a:rPr lang="en-US" sz="1800" dirty="0">
                <a:solidFill>
                  <a:schemeClr val="bg1"/>
                </a:solidFill>
                <a:latin typeface="Titillium Web" panose="00000500000000000000" pitchFamily="2" charset="0"/>
              </a:rPr>
              <a:t>Q1) Explain about project</a:t>
            </a:r>
          </a:p>
          <a:p>
            <a:r>
              <a:rPr lang="en-US" sz="1800" dirty="0">
                <a:solidFill>
                  <a:schemeClr val="bg1"/>
                </a:solidFill>
                <a:latin typeface="Titillium Web" panose="00000500000000000000" pitchFamily="2" charset="0"/>
              </a:rPr>
              <a:t>Ans: This project will help the users get to know which type of mushroom is good for health and which is not without having deep knowledge about it. As a data scientist I am involved in every phase of the project. My responsibility is to collect the data, importing the data as csv file, Exploratory Data Analysis, data preprocessing, model training, prediction and model deployment in the cloud.</a:t>
            </a:r>
          </a:p>
          <a:p>
            <a:endParaRPr lang="en-US" sz="1800" dirty="0">
              <a:solidFill>
                <a:schemeClr val="bg1"/>
              </a:solidFill>
              <a:latin typeface="Titillium Web" panose="00000500000000000000" pitchFamily="2" charset="0"/>
            </a:endParaRPr>
          </a:p>
          <a:p>
            <a:r>
              <a:rPr lang="en-US" sz="1800" dirty="0">
                <a:solidFill>
                  <a:schemeClr val="bg1"/>
                </a:solidFill>
                <a:latin typeface="Titillium Web" panose="00000500000000000000" pitchFamily="2" charset="0"/>
              </a:rPr>
              <a:t>Q2) What is source and size of the data?</a:t>
            </a:r>
          </a:p>
          <a:p>
            <a:r>
              <a:rPr lang="en-US" sz="1800" dirty="0">
                <a:solidFill>
                  <a:schemeClr val="bg1"/>
                </a:solidFill>
                <a:latin typeface="Titillium Web" panose="00000500000000000000" pitchFamily="2" charset="0"/>
              </a:rPr>
              <a:t>Ans: The data is taken from the Kaggle.com and the size is 374KB.</a:t>
            </a:r>
          </a:p>
          <a:p>
            <a:endParaRPr lang="en-US" sz="1800" dirty="0">
              <a:solidFill>
                <a:schemeClr val="bg1"/>
              </a:solidFill>
              <a:latin typeface="Titillium Web" panose="00000500000000000000" pitchFamily="2" charset="0"/>
            </a:endParaRPr>
          </a:p>
          <a:p>
            <a:r>
              <a:rPr lang="en-US" sz="1800" dirty="0">
                <a:solidFill>
                  <a:schemeClr val="bg1"/>
                </a:solidFill>
                <a:latin typeface="Titillium Web" panose="00000500000000000000" pitchFamily="2" charset="0"/>
              </a:rPr>
              <a:t>Q3) What was the type of the data and what is the output?</a:t>
            </a:r>
          </a:p>
          <a:p>
            <a:r>
              <a:rPr lang="en-US" sz="1800" dirty="0">
                <a:solidFill>
                  <a:schemeClr val="bg1"/>
                </a:solidFill>
                <a:latin typeface="Titillium Web" panose="00000500000000000000" pitchFamily="2" charset="0"/>
              </a:rPr>
              <a:t>Ans: The data is categorical. Output column consists two categories edible and poisonous.</a:t>
            </a:r>
          </a:p>
          <a:p>
            <a:endParaRPr lang="en-US" sz="1800" dirty="0">
              <a:solidFill>
                <a:schemeClr val="bg1"/>
              </a:solidFill>
              <a:latin typeface="Titillium Web" panose="00000500000000000000" pitchFamily="2" charset="0"/>
            </a:endParaRPr>
          </a:p>
          <a:p>
            <a:endParaRPr lang="en-IN" dirty="0"/>
          </a:p>
        </p:txBody>
      </p:sp>
    </p:spTree>
    <p:extLst>
      <p:ext uri="{BB962C8B-B14F-4D97-AF65-F5344CB8AC3E}">
        <p14:creationId xmlns:p14="http://schemas.microsoft.com/office/powerpoint/2010/main" val="1655104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DD19A2-DB35-3305-BC98-3C499A0079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TextBox 2">
            <a:extLst>
              <a:ext uri="{FF2B5EF4-FFF2-40B4-BE49-F238E27FC236}">
                <a16:creationId xmlns:a16="http://schemas.microsoft.com/office/drawing/2014/main" id="{5D93B8AA-469F-6C2E-5F5C-A209EB0EEE02}"/>
              </a:ext>
            </a:extLst>
          </p:cNvPr>
          <p:cNvSpPr txBox="1"/>
          <p:nvPr/>
        </p:nvSpPr>
        <p:spPr>
          <a:xfrm>
            <a:off x="69742" y="170481"/>
            <a:ext cx="8717797" cy="4462760"/>
          </a:xfrm>
          <a:prstGeom prst="rect">
            <a:avLst/>
          </a:prstGeom>
          <a:noFill/>
        </p:spPr>
        <p:txBody>
          <a:bodyPr wrap="square" rtlCol="0">
            <a:spAutoFit/>
          </a:bodyPr>
          <a:lstStyle/>
          <a:p>
            <a:r>
              <a:rPr lang="en-US" sz="1800" dirty="0">
                <a:solidFill>
                  <a:schemeClr val="bg1"/>
                </a:solidFill>
                <a:latin typeface="Titillium Web" panose="00000500000000000000" pitchFamily="2" charset="0"/>
              </a:rPr>
              <a:t>Q4) How logs are managed?</a:t>
            </a:r>
          </a:p>
          <a:p>
            <a:r>
              <a:rPr lang="en-US" sz="1800" dirty="0">
                <a:solidFill>
                  <a:schemeClr val="bg1"/>
                </a:solidFill>
                <a:latin typeface="Titillium Web" panose="00000500000000000000" pitchFamily="2" charset="0"/>
              </a:rPr>
              <a:t>Ans: We are using different logs as per the steps that we follow in validation and modeling like File validation log , Data Insertion ,Model Training log , prediction log etc.</a:t>
            </a:r>
          </a:p>
          <a:p>
            <a:endParaRPr lang="en-US" sz="1800" dirty="0">
              <a:solidFill>
                <a:schemeClr val="bg1"/>
              </a:solidFill>
              <a:latin typeface="Titillium Web" panose="00000500000000000000" pitchFamily="2" charset="0"/>
            </a:endParaRPr>
          </a:p>
          <a:p>
            <a:endParaRPr lang="en-US" sz="1800" dirty="0">
              <a:solidFill>
                <a:schemeClr val="bg1"/>
              </a:solidFill>
              <a:latin typeface="Titillium Web" panose="00000500000000000000" pitchFamily="2" charset="0"/>
            </a:endParaRPr>
          </a:p>
          <a:p>
            <a:r>
              <a:rPr lang="en-US" sz="1800" dirty="0">
                <a:solidFill>
                  <a:schemeClr val="bg1"/>
                </a:solidFill>
                <a:latin typeface="Titillium Web" panose="00000500000000000000" pitchFamily="2" charset="0"/>
              </a:rPr>
              <a:t>Q5) What techniques were you using for data pre-processing?</a:t>
            </a:r>
          </a:p>
          <a:p>
            <a:r>
              <a:rPr lang="en-US" sz="1800" dirty="0">
                <a:solidFill>
                  <a:schemeClr val="bg1"/>
                </a:solidFill>
                <a:latin typeface="Titillium Web" panose="00000500000000000000" pitchFamily="2" charset="0"/>
              </a:rPr>
              <a:t>Ans: Following are the data pre-processing techniques used for the project.</a:t>
            </a:r>
          </a:p>
          <a:p>
            <a:r>
              <a:rPr lang="en-US" sz="1800" dirty="0">
                <a:solidFill>
                  <a:schemeClr val="bg1"/>
                </a:solidFill>
                <a:latin typeface="Titillium Web" panose="00000500000000000000" pitchFamily="2" charset="0"/>
              </a:rPr>
              <a:t>•	Removing unwanted attributes.</a:t>
            </a:r>
          </a:p>
          <a:p>
            <a:r>
              <a:rPr lang="en-US" sz="1800" dirty="0">
                <a:solidFill>
                  <a:schemeClr val="bg1"/>
                </a:solidFill>
                <a:latin typeface="Titillium Web" panose="00000500000000000000" pitchFamily="2" charset="0"/>
              </a:rPr>
              <a:t>•	Visualizing relation of independent variables with each other and output variables.</a:t>
            </a:r>
          </a:p>
          <a:p>
            <a:r>
              <a:rPr lang="en-US" sz="1800" dirty="0">
                <a:solidFill>
                  <a:schemeClr val="bg1"/>
                </a:solidFill>
                <a:latin typeface="Titillium Web" panose="00000500000000000000" pitchFamily="2" charset="0"/>
              </a:rPr>
              <a:t>•	Meaningless observations are converted into meaningful observation.</a:t>
            </a:r>
          </a:p>
          <a:p>
            <a:r>
              <a:rPr lang="en-US" sz="1800" dirty="0">
                <a:solidFill>
                  <a:schemeClr val="bg1"/>
                </a:solidFill>
                <a:latin typeface="Titillium Web" panose="00000500000000000000" pitchFamily="2" charset="0"/>
              </a:rPr>
              <a:t>•	Converting categorical data into numeric values.</a:t>
            </a:r>
          </a:p>
          <a:p>
            <a:endParaRPr lang="en-US" sz="1800" dirty="0">
              <a:solidFill>
                <a:schemeClr val="bg1"/>
              </a:solidFill>
              <a:latin typeface="Titillium Web" panose="00000500000000000000" pitchFamily="2" charset="0"/>
            </a:endParaRPr>
          </a:p>
          <a:p>
            <a:r>
              <a:rPr lang="en-US" sz="1800" dirty="0">
                <a:solidFill>
                  <a:schemeClr val="bg1"/>
                </a:solidFill>
                <a:latin typeface="Titillium Web" panose="00000500000000000000" pitchFamily="2" charset="0"/>
              </a:rPr>
              <a:t>Q6) What’s the complete flow you followed in this Project?</a:t>
            </a:r>
          </a:p>
          <a:p>
            <a:r>
              <a:rPr lang="en-US" sz="1800" dirty="0">
                <a:solidFill>
                  <a:schemeClr val="bg1"/>
                </a:solidFill>
                <a:latin typeface="Titillium Web" panose="00000500000000000000" pitchFamily="2" charset="0"/>
              </a:rPr>
              <a:t>Ans: Refer slide 6th	for better Understanding</a:t>
            </a:r>
          </a:p>
          <a:p>
            <a:endParaRPr lang="en-IN" dirty="0"/>
          </a:p>
        </p:txBody>
      </p:sp>
    </p:spTree>
    <p:extLst>
      <p:ext uri="{BB962C8B-B14F-4D97-AF65-F5344CB8AC3E}">
        <p14:creationId xmlns:p14="http://schemas.microsoft.com/office/powerpoint/2010/main" val="2600216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280AF-009A-EA04-30D6-CFE561227F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TextBox 2">
            <a:extLst>
              <a:ext uri="{FF2B5EF4-FFF2-40B4-BE49-F238E27FC236}">
                <a16:creationId xmlns:a16="http://schemas.microsoft.com/office/drawing/2014/main" id="{45A25663-D826-AB52-CB7E-86941048FE02}"/>
              </a:ext>
            </a:extLst>
          </p:cNvPr>
          <p:cNvSpPr txBox="1"/>
          <p:nvPr/>
        </p:nvSpPr>
        <p:spPr>
          <a:xfrm>
            <a:off x="123986" y="201478"/>
            <a:ext cx="8356598" cy="3693319"/>
          </a:xfrm>
          <a:prstGeom prst="rect">
            <a:avLst/>
          </a:prstGeom>
          <a:noFill/>
        </p:spPr>
        <p:txBody>
          <a:bodyPr wrap="square" rtlCol="0">
            <a:spAutoFit/>
          </a:bodyPr>
          <a:lstStyle/>
          <a:p>
            <a:r>
              <a:rPr lang="en-US" sz="1800" dirty="0">
                <a:solidFill>
                  <a:schemeClr val="bg1"/>
                </a:solidFill>
                <a:latin typeface="Titillium Web" panose="00000500000000000000" pitchFamily="2" charset="0"/>
              </a:rPr>
              <a:t> Q7) What are models were used for this project ,which model performs better and why?</a:t>
            </a:r>
          </a:p>
          <a:p>
            <a:r>
              <a:rPr lang="en-US" sz="1800" dirty="0">
                <a:solidFill>
                  <a:schemeClr val="bg1"/>
                </a:solidFill>
                <a:latin typeface="Titillium Web" panose="00000500000000000000" pitchFamily="2" charset="0"/>
              </a:rPr>
              <a:t>Ans: For this project Decision Tree, Random Forest, Adaptive boost, Gradient boost and Extreme gradient boosting techniques are used. </a:t>
            </a:r>
            <a:r>
              <a:rPr lang="en-US" sz="1800" dirty="0" err="1">
                <a:solidFill>
                  <a:schemeClr val="bg1"/>
                </a:solidFill>
                <a:latin typeface="Titillium Web" panose="00000500000000000000" pitchFamily="2" charset="0"/>
              </a:rPr>
              <a:t>XGboost</a:t>
            </a:r>
            <a:r>
              <a:rPr lang="en-US" sz="1800" dirty="0">
                <a:solidFill>
                  <a:schemeClr val="bg1"/>
                </a:solidFill>
                <a:latin typeface="Titillium Web" panose="00000500000000000000" pitchFamily="2" charset="0"/>
              </a:rPr>
              <a:t> model has better accuracy.</a:t>
            </a:r>
          </a:p>
          <a:p>
            <a:r>
              <a:rPr lang="en-US" sz="1800" dirty="0">
                <a:solidFill>
                  <a:schemeClr val="bg1"/>
                </a:solidFill>
                <a:latin typeface="Titillium Web" panose="00000500000000000000" pitchFamily="2" charset="0"/>
              </a:rPr>
              <a:t>Random forest model is used for the deployment because:</a:t>
            </a:r>
          </a:p>
          <a:p>
            <a:r>
              <a:rPr lang="en-US" sz="1800" dirty="0">
                <a:solidFill>
                  <a:schemeClr val="bg1"/>
                </a:solidFill>
                <a:latin typeface="Titillium Web" panose="00000500000000000000" pitchFamily="2" charset="0"/>
              </a:rPr>
              <a:t>•	It is not overfitting.</a:t>
            </a:r>
          </a:p>
          <a:p>
            <a:r>
              <a:rPr lang="en-US" sz="1800" dirty="0">
                <a:solidFill>
                  <a:schemeClr val="bg1"/>
                </a:solidFill>
                <a:latin typeface="Titillium Web" panose="00000500000000000000" pitchFamily="2" charset="0"/>
              </a:rPr>
              <a:t>•	It uses row wise and columns wise sampling therefore it is robust to both outliers and missing values.</a:t>
            </a:r>
          </a:p>
          <a:p>
            <a:endParaRPr lang="en-US" sz="1800" dirty="0">
              <a:solidFill>
                <a:schemeClr val="bg1"/>
              </a:solidFill>
              <a:latin typeface="Titillium Web" panose="00000500000000000000" pitchFamily="2" charset="0"/>
            </a:endParaRPr>
          </a:p>
          <a:p>
            <a:endParaRPr lang="en-US" sz="1800" dirty="0">
              <a:solidFill>
                <a:schemeClr val="bg1"/>
              </a:solidFill>
              <a:latin typeface="Titillium Web" panose="00000500000000000000" pitchFamily="2" charset="0"/>
            </a:endParaRPr>
          </a:p>
          <a:p>
            <a:endParaRPr lang="en-US" sz="1800" dirty="0">
              <a:solidFill>
                <a:schemeClr val="bg1"/>
              </a:solidFill>
              <a:latin typeface="Titillium Web" panose="00000500000000000000" pitchFamily="2" charset="0"/>
            </a:endParaRPr>
          </a:p>
          <a:p>
            <a:endParaRPr lang="en-IN" sz="1800" dirty="0"/>
          </a:p>
        </p:txBody>
      </p:sp>
    </p:spTree>
    <p:extLst>
      <p:ext uri="{BB962C8B-B14F-4D97-AF65-F5344CB8AC3E}">
        <p14:creationId xmlns:p14="http://schemas.microsoft.com/office/powerpoint/2010/main" val="818938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ED9A9F-7803-8CBA-9596-D4EF4FF4DB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Box 2">
            <a:extLst>
              <a:ext uri="{FF2B5EF4-FFF2-40B4-BE49-F238E27FC236}">
                <a16:creationId xmlns:a16="http://schemas.microsoft.com/office/drawing/2014/main" id="{F1550C12-7735-A724-CEF8-039626E1AA99}"/>
              </a:ext>
            </a:extLst>
          </p:cNvPr>
          <p:cNvSpPr txBox="1"/>
          <p:nvPr/>
        </p:nvSpPr>
        <p:spPr>
          <a:xfrm>
            <a:off x="247973" y="333214"/>
            <a:ext cx="8028122" cy="5016758"/>
          </a:xfrm>
          <a:prstGeom prst="rect">
            <a:avLst/>
          </a:prstGeom>
          <a:noFill/>
        </p:spPr>
        <p:txBody>
          <a:bodyPr wrap="square" rtlCol="0">
            <a:spAutoFit/>
          </a:bodyPr>
          <a:lstStyle/>
          <a:p>
            <a:r>
              <a:rPr lang="en-US" sz="1800" dirty="0">
                <a:solidFill>
                  <a:schemeClr val="bg1"/>
                </a:solidFill>
                <a:latin typeface="Titillium Web" panose="00000500000000000000" pitchFamily="2" charset="0"/>
              </a:rPr>
              <a:t>Q8) What is confusion metrics?</a:t>
            </a:r>
          </a:p>
          <a:p>
            <a:endParaRPr lang="en-US" sz="1800" dirty="0">
              <a:solidFill>
                <a:schemeClr val="bg1"/>
              </a:solidFill>
              <a:latin typeface="Titillium Web" panose="00000500000000000000" pitchFamily="2" charset="0"/>
            </a:endParaRPr>
          </a:p>
          <a:p>
            <a:r>
              <a:rPr lang="en-US" sz="1800" dirty="0">
                <a:solidFill>
                  <a:schemeClr val="bg1"/>
                </a:solidFill>
                <a:latin typeface="Titillium Web" panose="00000500000000000000" pitchFamily="2" charset="0"/>
              </a:rPr>
              <a:t>Ans: A confusion metrics is the table which is used to measure the performance of the classification algorithm for supervised learning. Actual value and the predicted value are the two parameters used in confusion metrics.</a:t>
            </a:r>
          </a:p>
          <a:p>
            <a:endParaRPr lang="en-US" sz="1800" dirty="0">
              <a:solidFill>
                <a:schemeClr val="bg1"/>
              </a:solidFill>
              <a:latin typeface="Titillium Web" panose="00000500000000000000" pitchFamily="2" charset="0"/>
            </a:endParaRPr>
          </a:p>
          <a:p>
            <a:r>
              <a:rPr lang="en-US" sz="1800" dirty="0">
                <a:solidFill>
                  <a:schemeClr val="bg1"/>
                </a:solidFill>
                <a:latin typeface="Titillium Web" panose="00000500000000000000" pitchFamily="2" charset="0"/>
              </a:rPr>
              <a:t>Q9) Briefly explain about under fitting and overfitting.</a:t>
            </a:r>
          </a:p>
          <a:p>
            <a:r>
              <a:rPr lang="en-US" sz="1800" dirty="0">
                <a:solidFill>
                  <a:schemeClr val="bg1"/>
                </a:solidFill>
                <a:latin typeface="Titillium Web" panose="00000500000000000000" pitchFamily="2" charset="0"/>
              </a:rPr>
              <a:t>Ans: If the machine learning model does not performs well on both training set and test set then it is under fitting problem. To overcome from this problem we use regularization techniques.</a:t>
            </a:r>
          </a:p>
          <a:p>
            <a:r>
              <a:rPr lang="en-US" sz="1800" dirty="0">
                <a:solidFill>
                  <a:schemeClr val="bg1"/>
                </a:solidFill>
                <a:latin typeface="Titillium Web" panose="00000500000000000000" pitchFamily="2" charset="0"/>
              </a:rPr>
              <a:t>If the machine learning model performs well on training set and does not perform well on</a:t>
            </a:r>
          </a:p>
          <a:p>
            <a:r>
              <a:rPr lang="en-US" sz="1800" dirty="0">
                <a:solidFill>
                  <a:schemeClr val="bg1"/>
                </a:solidFill>
                <a:latin typeface="Titillium Web" panose="00000500000000000000" pitchFamily="2" charset="0"/>
              </a:rPr>
              <a:t>the test set then it is called as overfitting. Reasons for overfitting</a:t>
            </a:r>
          </a:p>
          <a:p>
            <a:r>
              <a:rPr lang="en-US" sz="1800" dirty="0">
                <a:solidFill>
                  <a:schemeClr val="bg1"/>
                </a:solidFill>
                <a:latin typeface="Titillium Web" panose="00000500000000000000" pitchFamily="2" charset="0"/>
              </a:rPr>
              <a:t>•	Small dataset with more number of parameters.</a:t>
            </a:r>
          </a:p>
          <a:p>
            <a:r>
              <a:rPr lang="en-US" sz="1800" dirty="0">
                <a:solidFill>
                  <a:schemeClr val="bg1"/>
                </a:solidFill>
                <a:latin typeface="Titillium Web" panose="00000500000000000000" pitchFamily="2" charset="0"/>
              </a:rPr>
              <a:t>•	Model is complex.</a:t>
            </a:r>
          </a:p>
          <a:p>
            <a:r>
              <a:rPr lang="en-US" sz="1800" dirty="0">
                <a:solidFill>
                  <a:schemeClr val="bg1"/>
                </a:solidFill>
                <a:latin typeface="Titillium Web" panose="00000500000000000000" pitchFamily="2" charset="0"/>
              </a:rPr>
              <a:t>•	Variance is high and bias is low.</a:t>
            </a:r>
          </a:p>
          <a:p>
            <a:r>
              <a:rPr lang="en-US" sz="1800" dirty="0">
                <a:solidFill>
                  <a:schemeClr val="bg1"/>
                </a:solidFill>
                <a:latin typeface="Titillium Web" panose="00000500000000000000" pitchFamily="2" charset="0"/>
              </a:rPr>
              <a:t>By using cross-validation we can avoid overfitting.</a:t>
            </a:r>
          </a:p>
          <a:p>
            <a:endParaRPr lang="en-IN" dirty="0"/>
          </a:p>
        </p:txBody>
      </p:sp>
    </p:spTree>
    <p:extLst>
      <p:ext uri="{BB962C8B-B14F-4D97-AF65-F5344CB8AC3E}">
        <p14:creationId xmlns:p14="http://schemas.microsoft.com/office/powerpoint/2010/main" val="2199512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54FB61-A63F-B49E-5AAB-9810C69640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3" name="TextBox 2">
            <a:extLst>
              <a:ext uri="{FF2B5EF4-FFF2-40B4-BE49-F238E27FC236}">
                <a16:creationId xmlns:a16="http://schemas.microsoft.com/office/drawing/2014/main" id="{E65D4B18-1083-44D2-DE2E-0C603EB5EC43}"/>
              </a:ext>
            </a:extLst>
          </p:cNvPr>
          <p:cNvSpPr txBox="1"/>
          <p:nvPr/>
        </p:nvSpPr>
        <p:spPr>
          <a:xfrm>
            <a:off x="263471" y="364210"/>
            <a:ext cx="8369085" cy="3077766"/>
          </a:xfrm>
          <a:prstGeom prst="rect">
            <a:avLst/>
          </a:prstGeom>
          <a:noFill/>
        </p:spPr>
        <p:txBody>
          <a:bodyPr wrap="square" rtlCol="0">
            <a:spAutoFit/>
          </a:bodyPr>
          <a:lstStyle/>
          <a:p>
            <a:r>
              <a:rPr lang="en-US" sz="1800" dirty="0">
                <a:solidFill>
                  <a:schemeClr val="bg1"/>
                </a:solidFill>
              </a:rPr>
              <a:t>Q10) What are the different steps of deployment process?</a:t>
            </a:r>
          </a:p>
          <a:p>
            <a:r>
              <a:rPr lang="en-US" sz="1800" dirty="0">
                <a:solidFill>
                  <a:schemeClr val="bg1"/>
                </a:solidFill>
              </a:rPr>
              <a:t>•	Create the pickle file of the model.</a:t>
            </a:r>
          </a:p>
          <a:p>
            <a:r>
              <a:rPr lang="en-US" sz="1800" dirty="0">
                <a:solidFill>
                  <a:schemeClr val="bg1"/>
                </a:solidFill>
              </a:rPr>
              <a:t>•	Create index.html, app.py, </a:t>
            </a:r>
            <a:r>
              <a:rPr lang="en-US" sz="1800" dirty="0" err="1">
                <a:solidFill>
                  <a:schemeClr val="bg1"/>
                </a:solidFill>
              </a:rPr>
              <a:t>procfile</a:t>
            </a:r>
            <a:r>
              <a:rPr lang="en-US" sz="1800" dirty="0">
                <a:solidFill>
                  <a:schemeClr val="bg1"/>
                </a:solidFill>
              </a:rPr>
              <a:t> and result.html files.</a:t>
            </a:r>
          </a:p>
          <a:p>
            <a:r>
              <a:rPr lang="en-US" sz="1800" dirty="0">
                <a:solidFill>
                  <a:schemeClr val="bg1"/>
                </a:solidFill>
              </a:rPr>
              <a:t>•	Run the app.py file</a:t>
            </a:r>
          </a:p>
          <a:p>
            <a:pPr marL="285750" indent="-285750">
              <a:buClr>
                <a:schemeClr val="bg1"/>
              </a:buClr>
              <a:buFont typeface="Arial" panose="020B0604020202020204" pitchFamily="34" charset="0"/>
              <a:buChar char="•"/>
            </a:pPr>
            <a:r>
              <a:rPr lang="en-US" sz="1800" dirty="0">
                <a:solidFill>
                  <a:schemeClr val="bg1"/>
                </a:solidFill>
              </a:rPr>
              <a:t>          Local host link will appear</a:t>
            </a:r>
          </a:p>
          <a:p>
            <a:pPr marL="285750" indent="-285750">
              <a:buClr>
                <a:schemeClr val="bg1"/>
              </a:buClr>
              <a:buFont typeface="Arial" panose="020B0604020202020204" pitchFamily="34" charset="0"/>
              <a:buChar char="•"/>
            </a:pPr>
            <a:r>
              <a:rPr lang="en-US" sz="1800" dirty="0">
                <a:solidFill>
                  <a:schemeClr val="bg1"/>
                </a:solidFill>
              </a:rPr>
              <a:t>          Click on the link </a:t>
            </a:r>
          </a:p>
          <a:p>
            <a:pPr marL="285750" indent="-285750">
              <a:buClr>
                <a:schemeClr val="bg1"/>
              </a:buClr>
              <a:buFont typeface="Arial" panose="020B0604020202020204" pitchFamily="34" charset="0"/>
              <a:buChar char="•"/>
            </a:pPr>
            <a:r>
              <a:rPr lang="en-US" sz="1800" dirty="0">
                <a:solidFill>
                  <a:schemeClr val="bg1"/>
                </a:solidFill>
              </a:rPr>
              <a:t> 	Enter the input values in the input page</a:t>
            </a:r>
          </a:p>
          <a:p>
            <a:pPr marL="285750" lvl="3" indent="-285750">
              <a:buClr>
                <a:schemeClr val="bg1"/>
              </a:buClr>
              <a:buFont typeface="Arial" panose="020B0604020202020204" pitchFamily="34" charset="0"/>
              <a:buChar char="•"/>
            </a:pPr>
            <a:r>
              <a:rPr lang="en-US" sz="1800" dirty="0">
                <a:solidFill>
                  <a:schemeClr val="bg1"/>
                </a:solidFill>
              </a:rPr>
              <a:t> 	Click on the predict button to get the result</a:t>
            </a:r>
          </a:p>
          <a:p>
            <a:pPr marL="285750" lvl="3" indent="-285750">
              <a:buClr>
                <a:schemeClr val="bg1"/>
              </a:buClr>
              <a:buFont typeface="Arial" panose="020B0604020202020204" pitchFamily="34" charset="0"/>
              <a:buChar char="•"/>
            </a:pPr>
            <a:r>
              <a:rPr lang="en-US" sz="1800" dirty="0">
                <a:solidFill>
                  <a:schemeClr val="bg1"/>
                </a:solidFill>
              </a:rPr>
              <a:t> 	The result will be displayed in the output page</a:t>
            </a:r>
          </a:p>
          <a:p>
            <a:endParaRPr lang="en-US" sz="1800" dirty="0">
              <a:solidFill>
                <a:schemeClr val="bg1"/>
              </a:solidFill>
            </a:endParaRPr>
          </a:p>
          <a:p>
            <a:endParaRPr lang="en-IN" dirty="0"/>
          </a:p>
        </p:txBody>
      </p:sp>
    </p:spTree>
    <p:extLst>
      <p:ext uri="{BB962C8B-B14F-4D97-AF65-F5344CB8AC3E}">
        <p14:creationId xmlns:p14="http://schemas.microsoft.com/office/powerpoint/2010/main" val="151729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7"/>
        <p:cNvGrpSpPr/>
        <p:nvPr/>
      </p:nvGrpSpPr>
      <p:grpSpPr>
        <a:xfrm>
          <a:off x="0" y="0"/>
          <a:ext cx="0" cy="0"/>
          <a:chOff x="0" y="0"/>
          <a:chExt cx="0" cy="0"/>
        </a:xfrm>
      </p:grpSpPr>
      <p:sp>
        <p:nvSpPr>
          <p:cNvPr id="328" name="Google Shape;328;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329" name="Google Shape;329;p33"/>
          <p:cNvSpPr txBox="1">
            <a:spLocks noGrp="1"/>
          </p:cNvSpPr>
          <p:nvPr>
            <p:ph type="ctrTitle" idx="4294967295"/>
          </p:nvPr>
        </p:nvSpPr>
        <p:spPr>
          <a:xfrm>
            <a:off x="1042261" y="1742207"/>
            <a:ext cx="43605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t>THANKS!</a:t>
            </a:r>
            <a:endParaRPr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35B9-3998-6200-6486-5629009721A2}"/>
              </a:ext>
            </a:extLst>
          </p:cNvPr>
          <p:cNvSpPr>
            <a:spLocks noGrp="1"/>
          </p:cNvSpPr>
          <p:nvPr>
            <p:ph type="title"/>
          </p:nvPr>
        </p:nvSpPr>
        <p:spPr/>
        <p:txBody>
          <a:bodyPr/>
          <a:lstStyle/>
          <a:p>
            <a:r>
              <a:rPr lang="en-US" dirty="0"/>
              <a:t>OBJECTIVE:</a:t>
            </a:r>
            <a:endParaRPr lang="en-IN" dirty="0"/>
          </a:p>
        </p:txBody>
      </p:sp>
      <p:sp>
        <p:nvSpPr>
          <p:cNvPr id="3" name="Text Placeholder 2">
            <a:extLst>
              <a:ext uri="{FF2B5EF4-FFF2-40B4-BE49-F238E27FC236}">
                <a16:creationId xmlns:a16="http://schemas.microsoft.com/office/drawing/2014/main" id="{DA21C66E-A5A4-4158-D987-18B3148445AE}"/>
              </a:ext>
            </a:extLst>
          </p:cNvPr>
          <p:cNvSpPr>
            <a:spLocks noGrp="1"/>
          </p:cNvSpPr>
          <p:nvPr>
            <p:ph type="body" idx="1"/>
          </p:nvPr>
        </p:nvSpPr>
        <p:spPr/>
        <p:txBody>
          <a:bodyPr/>
          <a:lstStyle/>
          <a:p>
            <a:r>
              <a:rPr lang="en-US" dirty="0"/>
              <a:t>The main goal is to predict which mushroom is poisonous &amp; which is edible. </a:t>
            </a:r>
          </a:p>
          <a:p>
            <a:pPr lvl="1"/>
            <a:r>
              <a:rPr lang="en-US" dirty="0"/>
              <a:t>This is accomplished by </a:t>
            </a:r>
            <a:r>
              <a:rPr lang="en-US" dirty="0" err="1"/>
              <a:t>utilising</a:t>
            </a:r>
            <a:r>
              <a:rPr lang="en-US" dirty="0"/>
              <a:t> a machine learning algorithm that analyses a mushroom's characteristics, such as its cap form, </a:t>
            </a:r>
            <a:r>
              <a:rPr lang="en-US" dirty="0" err="1"/>
              <a:t>colour</a:t>
            </a:r>
            <a:r>
              <a:rPr lang="en-US" dirty="0"/>
              <a:t>, gill shape, and size, to determine if it is poisonous or edible.</a:t>
            </a:r>
          </a:p>
        </p:txBody>
      </p:sp>
      <p:sp>
        <p:nvSpPr>
          <p:cNvPr id="4" name="Slide Number Placeholder 3">
            <a:extLst>
              <a:ext uri="{FF2B5EF4-FFF2-40B4-BE49-F238E27FC236}">
                <a16:creationId xmlns:a16="http://schemas.microsoft.com/office/drawing/2014/main" id="{20C1DEEB-B482-3D9B-78E0-E00AF0D485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777771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2B208E-EE5D-A873-2D27-8A32D87400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3" name="TextBox 2">
            <a:extLst>
              <a:ext uri="{FF2B5EF4-FFF2-40B4-BE49-F238E27FC236}">
                <a16:creationId xmlns:a16="http://schemas.microsoft.com/office/drawing/2014/main" id="{8C033559-3252-996F-9161-AAE3A6405619}"/>
              </a:ext>
            </a:extLst>
          </p:cNvPr>
          <p:cNvSpPr txBox="1"/>
          <p:nvPr/>
        </p:nvSpPr>
        <p:spPr>
          <a:xfrm>
            <a:off x="255722" y="424832"/>
            <a:ext cx="8555064" cy="5275803"/>
          </a:xfrm>
          <a:prstGeom prst="rect">
            <a:avLst/>
          </a:prstGeom>
          <a:noFill/>
        </p:spPr>
        <p:txBody>
          <a:bodyPr wrap="square" rtlCol="0">
            <a:spAutoFit/>
          </a:bodyPr>
          <a:lstStyle/>
          <a:p>
            <a:r>
              <a:rPr lang="en-US" sz="4400" b="1" dirty="0">
                <a:solidFill>
                  <a:schemeClr val="bg1"/>
                </a:solidFill>
                <a:effectLst/>
                <a:latin typeface="Titillium Web" panose="00000500000000000000" pitchFamily="2" charset="0"/>
                <a:ea typeface="Microsoft Sans Serif" panose="020B0604020202020204" pitchFamily="34" charset="0"/>
                <a:cs typeface="Microsoft Sans Serif" panose="020B0604020202020204" pitchFamily="34" charset="0"/>
              </a:rPr>
              <a:t>Description:</a:t>
            </a:r>
          </a:p>
          <a:p>
            <a:pPr marL="342900" lvl="0" indent="-342900">
              <a:spcBef>
                <a:spcPts val="1885"/>
              </a:spcBef>
              <a:spcAft>
                <a:spcPts val="0"/>
              </a:spcAft>
              <a:buClr>
                <a:srgbClr val="FFFFFF"/>
              </a:buClr>
              <a:buSzPts val="1500"/>
              <a:buFont typeface="Arial MT"/>
              <a:buChar char="•"/>
              <a:tabLst>
                <a:tab pos="474980" algn="l"/>
                <a:tab pos="475615" algn="l"/>
              </a:tabLst>
            </a:pPr>
            <a:r>
              <a:rPr lang="en-US" sz="2400" dirty="0">
                <a:solidFill>
                  <a:srgbClr val="FFFFFF"/>
                </a:solidFill>
                <a:effectLst/>
                <a:latin typeface="Titillium Web" panose="00000500000000000000" pitchFamily="2" charset="0"/>
                <a:ea typeface="Arial MT"/>
                <a:cs typeface="Arial MT"/>
              </a:rPr>
              <a:t>classes:</a:t>
            </a:r>
            <a:r>
              <a:rPr lang="en-US" sz="2400" spc="-20" dirty="0">
                <a:solidFill>
                  <a:srgbClr val="FFFFFF"/>
                </a:solidFill>
                <a:effectLst/>
                <a:latin typeface="Titillium Web" panose="00000500000000000000" pitchFamily="2" charset="0"/>
                <a:ea typeface="Arial MT"/>
                <a:cs typeface="Arial MT"/>
              </a:rPr>
              <a:t> </a:t>
            </a:r>
            <a:r>
              <a:rPr lang="en-US" sz="2400" dirty="0">
                <a:solidFill>
                  <a:srgbClr val="FFFFFF"/>
                </a:solidFill>
                <a:effectLst/>
                <a:latin typeface="Titillium Web" panose="00000500000000000000" pitchFamily="2" charset="0"/>
                <a:ea typeface="Arial MT"/>
                <a:cs typeface="Arial MT"/>
              </a:rPr>
              <a:t>edible=e,</a:t>
            </a:r>
            <a:r>
              <a:rPr lang="en-US" sz="2400" spc="-10" dirty="0">
                <a:solidFill>
                  <a:srgbClr val="FFFFFF"/>
                </a:solidFill>
                <a:effectLst/>
                <a:latin typeface="Titillium Web" panose="00000500000000000000" pitchFamily="2" charset="0"/>
                <a:ea typeface="Arial MT"/>
                <a:cs typeface="Arial MT"/>
              </a:rPr>
              <a:t> </a:t>
            </a:r>
            <a:r>
              <a:rPr lang="en-US" sz="2400" dirty="0">
                <a:solidFill>
                  <a:srgbClr val="FFFFFF"/>
                </a:solidFill>
                <a:effectLst/>
                <a:latin typeface="Titillium Web" panose="00000500000000000000" pitchFamily="2" charset="0"/>
                <a:ea typeface="Arial MT"/>
                <a:cs typeface="Arial MT"/>
              </a:rPr>
              <a:t>poisonous=p</a:t>
            </a:r>
            <a:endParaRPr lang="en-IN" sz="2400" dirty="0">
              <a:effectLst/>
              <a:latin typeface="Titillium Web" panose="00000500000000000000" pitchFamily="2" charset="0"/>
              <a:ea typeface="Arial MT"/>
              <a:cs typeface="Arial MT"/>
            </a:endParaRPr>
          </a:p>
          <a:p>
            <a:pPr marL="342900" lvl="0" indent="-342900">
              <a:spcBef>
                <a:spcPts val="640"/>
              </a:spcBef>
              <a:buClr>
                <a:srgbClr val="FFFFFF"/>
              </a:buClr>
              <a:buSzPts val="1000"/>
              <a:buFont typeface="Symbol" panose="05050102010706020507" pitchFamily="18" charset="2"/>
              <a:buChar char=""/>
              <a:tabLst>
                <a:tab pos="433705" algn="l"/>
                <a:tab pos="434340" algn="l"/>
              </a:tabLst>
            </a:pP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cap-shape:</a:t>
            </a:r>
            <a:r>
              <a:rPr lang="en-US" sz="2400" spc="-5"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 </a:t>
            </a: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bell=</a:t>
            </a:r>
            <a:r>
              <a:rPr lang="en-US" sz="2400"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b,conical</a:t>
            </a: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a:t>
            </a:r>
            <a:r>
              <a:rPr lang="en-US" sz="2400"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c,convex</a:t>
            </a: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a:t>
            </a:r>
            <a:r>
              <a:rPr lang="en-US" sz="2400"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x,flat</a:t>
            </a: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=f,</a:t>
            </a:r>
            <a:r>
              <a:rPr lang="en-US" sz="2400" spc="2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 </a:t>
            </a: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knobbed=</a:t>
            </a:r>
            <a:r>
              <a:rPr lang="en-US" sz="2400"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k,sunken</a:t>
            </a: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=s</a:t>
            </a:r>
            <a:endParaRPr lang="en-IN" sz="2400" dirty="0">
              <a:effectLst/>
              <a:latin typeface="Titillium Web" panose="00000500000000000000" pitchFamily="2" charset="0"/>
              <a:ea typeface="Symbol" panose="05050102010706020507" pitchFamily="18" charset="2"/>
              <a:cs typeface="Symbol" panose="05050102010706020507" pitchFamily="18" charset="2"/>
            </a:endParaRPr>
          </a:p>
          <a:p>
            <a:pPr marL="342900" lvl="0" indent="-342900">
              <a:spcBef>
                <a:spcPts val="640"/>
              </a:spcBef>
              <a:buClr>
                <a:srgbClr val="FFFFFF"/>
              </a:buClr>
              <a:buSzPts val="1000"/>
              <a:buFont typeface="Symbol" panose="05050102010706020507" pitchFamily="18" charset="2"/>
              <a:buChar char=""/>
              <a:tabLst>
                <a:tab pos="433705" algn="l"/>
                <a:tab pos="434340" algn="l"/>
              </a:tabLst>
            </a:pP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cap-surface:</a:t>
            </a:r>
            <a:r>
              <a:rPr lang="en-US" sz="2400" spc="-9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 </a:t>
            </a: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fibrous=</a:t>
            </a:r>
            <a:r>
              <a:rPr lang="en-US" sz="2400"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f,grooves</a:t>
            </a: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a:t>
            </a:r>
            <a:r>
              <a:rPr lang="en-US" sz="2400"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g,scaly</a:t>
            </a: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a:t>
            </a:r>
            <a:r>
              <a:rPr lang="en-US" sz="2400"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y,smooth</a:t>
            </a: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=s</a:t>
            </a:r>
            <a:endParaRPr lang="en-IN" sz="2400" dirty="0">
              <a:effectLst/>
              <a:latin typeface="Titillium Web" panose="00000500000000000000" pitchFamily="2" charset="0"/>
              <a:ea typeface="Symbol" panose="05050102010706020507" pitchFamily="18" charset="2"/>
              <a:cs typeface="Symbol" panose="05050102010706020507" pitchFamily="18" charset="2"/>
            </a:endParaRPr>
          </a:p>
          <a:p>
            <a:pPr marL="342900" marR="1112520" lvl="0" indent="-342900">
              <a:lnSpc>
                <a:spcPct val="125000"/>
              </a:lnSpc>
              <a:spcBef>
                <a:spcPts val="640"/>
              </a:spcBef>
              <a:spcAft>
                <a:spcPts val="0"/>
              </a:spcAft>
              <a:buClr>
                <a:srgbClr val="FFFFFF"/>
              </a:buClr>
              <a:buSzPts val="1000"/>
              <a:buFont typeface="Symbol" panose="05050102010706020507" pitchFamily="18" charset="2"/>
              <a:buChar char=""/>
              <a:tabLst>
                <a:tab pos="433705" algn="l"/>
                <a:tab pos="434340" algn="l"/>
              </a:tabLst>
            </a:pP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cap-color:</a:t>
            </a:r>
            <a:r>
              <a:rPr lang="en-US" sz="2400" spc="5"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 </a:t>
            </a:r>
            <a:r>
              <a:rPr lang="en-US" sz="2400" spc="-5"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brown=</a:t>
            </a:r>
            <a:r>
              <a:rPr lang="en-US" sz="2400" spc="-5"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n,buff</a:t>
            </a:r>
            <a:r>
              <a:rPr lang="en-US" sz="2400" spc="-5"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a:t>
            </a:r>
            <a:r>
              <a:rPr lang="en-US" sz="2400" spc="-5"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b,cinnamon</a:t>
            </a:r>
            <a:r>
              <a:rPr lang="en-US" sz="2400" spc="-5"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a:t>
            </a:r>
            <a:r>
              <a:rPr lang="en-US" sz="2400" spc="-5"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c,gray</a:t>
            </a:r>
            <a:r>
              <a:rPr lang="en-US" sz="2400" spc="-5"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a:t>
            </a:r>
            <a:r>
              <a:rPr lang="en-US" sz="2400" spc="-5"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g,green</a:t>
            </a:r>
            <a:r>
              <a:rPr lang="en-US" sz="2400" spc="-5"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a:t>
            </a:r>
            <a:r>
              <a:rPr lang="en-US" sz="2400" spc="-5"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r,pink</a:t>
            </a:r>
            <a:r>
              <a:rPr lang="en-US" sz="2400" spc="-5"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a:t>
            </a:r>
            <a:r>
              <a:rPr lang="en-US" sz="2400" spc="-5"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p,purple</a:t>
            </a:r>
            <a:r>
              <a:rPr lang="en-US" sz="2400" spc="-5"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a:t>
            </a:r>
            <a:r>
              <a:rPr lang="en-US" sz="2400" spc="-5"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u,red</a:t>
            </a:r>
            <a:r>
              <a:rPr lang="en-US" sz="2400" spc="-5"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a:t>
            </a:r>
            <a:r>
              <a:rPr lang="en-US" sz="2400" spc="-5"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e,white</a:t>
            </a:r>
            <a:r>
              <a:rPr lang="en-US" sz="2400" spc="-5"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a:t>
            </a:r>
            <a:r>
              <a:rPr lang="en-US" sz="2400" spc="-5"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w,yellow</a:t>
            </a:r>
            <a:r>
              <a:rPr lang="en-US" sz="2400" spc="-5"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=y</a:t>
            </a:r>
            <a:endParaRPr lang="en-IN" sz="2400" dirty="0">
              <a:effectLst/>
              <a:latin typeface="Titillium Web" panose="00000500000000000000" pitchFamily="2" charset="0"/>
              <a:ea typeface="Symbol" panose="05050102010706020507" pitchFamily="18" charset="2"/>
              <a:cs typeface="Symbol" panose="05050102010706020507" pitchFamily="18" charset="2"/>
            </a:endParaRPr>
          </a:p>
          <a:p>
            <a:pPr marL="342900" lvl="0" indent="-342900">
              <a:spcBef>
                <a:spcPts val="10"/>
              </a:spcBef>
              <a:spcAft>
                <a:spcPts val="0"/>
              </a:spcAft>
              <a:buClr>
                <a:srgbClr val="FFFFFF"/>
              </a:buClr>
              <a:buSzPts val="1000"/>
              <a:buFont typeface="Symbol" panose="05050102010706020507" pitchFamily="18" charset="2"/>
              <a:buChar char=""/>
              <a:tabLst>
                <a:tab pos="433705" algn="l"/>
                <a:tab pos="434340" algn="l"/>
              </a:tabLst>
            </a:pP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bruises:</a:t>
            </a:r>
            <a:r>
              <a:rPr lang="en-US" sz="2400" spc="-1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 </a:t>
            </a: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bruises=</a:t>
            </a:r>
            <a:r>
              <a:rPr lang="en-US" sz="2400"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t,no</a:t>
            </a: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=f</a:t>
            </a:r>
            <a:endParaRPr lang="en-IN" sz="2400" dirty="0">
              <a:effectLst/>
              <a:latin typeface="Titillium Web" panose="00000500000000000000" pitchFamily="2" charset="0"/>
              <a:ea typeface="Symbol" panose="05050102010706020507" pitchFamily="18" charset="2"/>
              <a:cs typeface="Symbol" panose="05050102010706020507" pitchFamily="18" charset="2"/>
            </a:endParaRPr>
          </a:p>
          <a:p>
            <a:endParaRPr lang="en-US" sz="2000" b="1" dirty="0">
              <a:solidFill>
                <a:schemeClr val="bg1"/>
              </a:solidFill>
              <a:effectLst/>
              <a:latin typeface="Arial" panose="020B0604020202020204" pitchFamily="34" charset="0"/>
              <a:ea typeface="Microsoft Sans Serif" panose="020B0604020202020204" pitchFamily="34" charset="0"/>
              <a:cs typeface="Microsoft Sans Serif" panose="020B0604020202020204" pitchFamily="34" charset="0"/>
            </a:endParaRPr>
          </a:p>
          <a:p>
            <a:endParaRPr lang="en-IN" sz="1800" dirty="0">
              <a:solidFill>
                <a:schemeClr val="bg1"/>
              </a:solidFill>
              <a:effectLst/>
              <a:latin typeface="Microsoft Sans Serif" panose="020B0604020202020204" pitchFamily="34" charset="0"/>
              <a:ea typeface="Microsoft Sans Serif" panose="020B0604020202020204" pitchFamily="34" charset="0"/>
            </a:endParaRPr>
          </a:p>
          <a:p>
            <a:endParaRPr lang="en-IN" dirty="0"/>
          </a:p>
        </p:txBody>
      </p:sp>
    </p:spTree>
    <p:extLst>
      <p:ext uri="{BB962C8B-B14F-4D97-AF65-F5344CB8AC3E}">
        <p14:creationId xmlns:p14="http://schemas.microsoft.com/office/powerpoint/2010/main" val="559354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57F75F-902A-2C72-DACF-F507BCA21F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13" name="Rectangle 18">
            <a:extLst>
              <a:ext uri="{FF2B5EF4-FFF2-40B4-BE49-F238E27FC236}">
                <a16:creationId xmlns:a16="http://schemas.microsoft.com/office/drawing/2014/main" id="{C2762303-DA2E-E9A3-86AD-FC7605FA1C7A}"/>
              </a:ext>
            </a:extLst>
          </p:cNvPr>
          <p:cNvSpPr>
            <a:spLocks noChangeArrowheads="1"/>
          </p:cNvSpPr>
          <p:nvPr/>
        </p:nvSpPr>
        <p:spPr bwMode="auto">
          <a:xfrm>
            <a:off x="-434975" y="18594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A50820A2-53E5-09F1-A42B-80CFFFC63B31}"/>
              </a:ext>
            </a:extLst>
          </p:cNvPr>
          <p:cNvSpPr txBox="1"/>
          <p:nvPr/>
        </p:nvSpPr>
        <p:spPr>
          <a:xfrm>
            <a:off x="28266" y="142131"/>
            <a:ext cx="9144000" cy="469359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433388" algn="l"/>
                <a:tab pos="434975" algn="l"/>
              </a:tabLst>
            </a:pP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odor: almond=</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a,anise</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l,creosote</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c,fishy</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y,foul</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f,musty</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m,none</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n,pungent</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=p,</a:t>
            </a:r>
          </a:p>
          <a:p>
            <a:pPr marR="0" lvl="0" algn="l" defTabSz="914400" rtl="0" eaLnBrk="0" fontAlgn="base" latinLnBrk="0" hangingPunct="0">
              <a:lnSpc>
                <a:spcPct val="100000"/>
              </a:lnSpc>
              <a:spcBef>
                <a:spcPct val="0"/>
              </a:spcBef>
              <a:spcAft>
                <a:spcPct val="0"/>
              </a:spcAft>
              <a:buClrTx/>
              <a:buSzTx/>
              <a:tabLst>
                <a:tab pos="433388" algn="l"/>
                <a:tab pos="434975" algn="l"/>
              </a:tabLst>
            </a:pPr>
            <a:r>
              <a:rPr lang="en-US" altLang="en-US" sz="2000" dirty="0">
                <a:solidFill>
                  <a:srgbClr val="FFFFFF"/>
                </a:solidFill>
                <a:latin typeface="Titillium Web" panose="00000500000000000000" pitchFamily="2" charset="0"/>
                <a:ea typeface="Microsoft Sans Serif" panose="020B0604020202020204" pitchFamily="34" charset="0"/>
              </a:rPr>
              <a:t>     </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spicy=s</a:t>
            </a:r>
          </a:p>
          <a:p>
            <a:pPr marL="0" marR="0" lvl="0" indent="0" algn="l" defTabSz="914400" rtl="0" eaLnBrk="0" fontAlgn="base" latinLnBrk="0" hangingPunct="0">
              <a:lnSpc>
                <a:spcPct val="100000"/>
              </a:lnSpc>
              <a:spcBef>
                <a:spcPct val="0"/>
              </a:spcBef>
              <a:spcAft>
                <a:spcPct val="0"/>
              </a:spcAft>
              <a:buClrTx/>
              <a:buSzTx/>
              <a:buFontTx/>
              <a:buNone/>
              <a:tabLst>
                <a:tab pos="433388" algn="l"/>
                <a:tab pos="434975" algn="l"/>
              </a:tabLst>
            </a:pPr>
            <a:endParaRPr kumimoji="0" lang="en-US" altLang="en-US" sz="2000" b="0" i="0" u="none" strike="noStrike" cap="none" normalizeH="0" baseline="0" dirty="0">
              <a:ln>
                <a:noFill/>
              </a:ln>
              <a:solidFill>
                <a:schemeClr val="tx1"/>
              </a:solidFill>
              <a:effectLst/>
              <a:latin typeface="Titillium Web" panose="00000500000000000000" pitchFamily="2"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433388" algn="l"/>
                <a:tab pos="434975" algn="l"/>
              </a:tabLst>
            </a:pP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gill-attachment: attached=</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a,descending</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d,free</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f,notched</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=n</a:t>
            </a:r>
          </a:p>
          <a:p>
            <a:pPr marL="0" marR="0" lvl="0" indent="0" algn="l" defTabSz="914400" rtl="0" eaLnBrk="0" fontAlgn="base" latinLnBrk="0" hangingPunct="0">
              <a:lnSpc>
                <a:spcPct val="100000"/>
              </a:lnSpc>
              <a:spcBef>
                <a:spcPct val="0"/>
              </a:spcBef>
              <a:spcAft>
                <a:spcPct val="0"/>
              </a:spcAft>
              <a:buClrTx/>
              <a:buSzTx/>
              <a:buFontTx/>
              <a:buNone/>
              <a:tabLst>
                <a:tab pos="433388" algn="l"/>
                <a:tab pos="434975" algn="l"/>
              </a:tabLst>
            </a:pPr>
            <a:endPar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433388" algn="l"/>
                <a:tab pos="434975" algn="l"/>
              </a:tabLst>
            </a:pP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gill-spacing: close=</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c,crowded</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w,distant</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=d</a:t>
            </a:r>
          </a:p>
          <a:p>
            <a:pPr marL="0" marR="0" lvl="0" indent="0" algn="l" defTabSz="914400" rtl="0" eaLnBrk="0" fontAlgn="base" latinLnBrk="0" hangingPunct="0">
              <a:lnSpc>
                <a:spcPct val="100000"/>
              </a:lnSpc>
              <a:spcBef>
                <a:spcPct val="0"/>
              </a:spcBef>
              <a:spcAft>
                <a:spcPct val="0"/>
              </a:spcAft>
              <a:buClrTx/>
              <a:buSzTx/>
              <a:buFontTx/>
              <a:buNone/>
              <a:tabLst>
                <a:tab pos="433388" algn="l"/>
                <a:tab pos="434975" algn="l"/>
              </a:tabLst>
            </a:pPr>
            <a:endParaRPr kumimoji="0" lang="en-US" altLang="en-US" sz="2000" b="0" i="0" u="none" strike="noStrike" cap="none" normalizeH="0" baseline="0" dirty="0">
              <a:ln>
                <a:noFill/>
              </a:ln>
              <a:solidFill>
                <a:schemeClr val="tx1"/>
              </a:solidFill>
              <a:effectLst/>
              <a:latin typeface="Titillium Web" panose="00000500000000000000" pitchFamily="2"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433388" algn="l"/>
                <a:tab pos="434975" algn="l"/>
              </a:tabLst>
            </a:pP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gill-size: broad=</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b,narrow</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=n</a:t>
            </a:r>
          </a:p>
          <a:p>
            <a:pPr marL="0" marR="0" lvl="0" indent="0" algn="l" defTabSz="914400" rtl="0" eaLnBrk="0" fontAlgn="base" latinLnBrk="0" hangingPunct="0">
              <a:lnSpc>
                <a:spcPct val="100000"/>
              </a:lnSpc>
              <a:spcBef>
                <a:spcPct val="0"/>
              </a:spcBef>
              <a:spcAft>
                <a:spcPct val="0"/>
              </a:spcAft>
              <a:buClrTx/>
              <a:buSzTx/>
              <a:buFontTx/>
              <a:buNone/>
              <a:tabLst>
                <a:tab pos="433388" algn="l"/>
                <a:tab pos="434975" algn="l"/>
              </a:tabLst>
            </a:pPr>
            <a:endParaRPr kumimoji="0" lang="en-US" altLang="en-US" sz="2000" b="0" i="0" u="none" strike="noStrike" cap="none" normalizeH="0" baseline="0" dirty="0">
              <a:ln>
                <a:noFill/>
              </a:ln>
              <a:solidFill>
                <a:schemeClr val="tx1"/>
              </a:solidFill>
              <a:effectLst/>
              <a:latin typeface="Titillium Web" panose="00000500000000000000" pitchFamily="2"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433388" algn="l"/>
                <a:tab pos="434975" algn="l"/>
              </a:tabLst>
            </a:pP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gill-color: black=</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k,brown</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n,buff</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b,chocolate</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h,gray</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g,green</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r,orange</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o,pink</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p,purple</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u,red</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=e, white=</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w,yellow</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=y</a:t>
            </a:r>
            <a:endParaRPr kumimoji="0" lang="en-US" altLang="en-US" sz="2000" b="0" i="0" u="none" strike="noStrike" cap="none" normalizeH="0" baseline="0" dirty="0">
              <a:ln>
                <a:noFill/>
              </a:ln>
              <a:solidFill>
                <a:schemeClr val="tx1"/>
              </a:solidFill>
              <a:effectLst/>
              <a:latin typeface="Titillium Web"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tabLst>
                <a:tab pos="433388" algn="l"/>
                <a:tab pos="434975" algn="l"/>
              </a:tabLst>
            </a:pPr>
            <a:r>
              <a:rPr lang="en-US" altLang="en-US" sz="2000" dirty="0">
                <a:solidFill>
                  <a:srgbClr val="FFFFFF"/>
                </a:solidFill>
                <a:latin typeface="Titillium Web" panose="00000500000000000000" pitchFamily="2" charset="0"/>
                <a:ea typeface="Microsoft Sans Serif" panose="020B0604020202020204" pitchFamily="34" charset="0"/>
              </a:rPr>
              <a:t>     </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stalk-shape: enlarging=</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e,tapering</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=t</a:t>
            </a:r>
            <a:endParaRPr kumimoji="0" lang="en-US" altLang="en-US" sz="2000" b="0" i="0" u="none" strike="noStrike" cap="none" normalizeH="0" baseline="0" dirty="0">
              <a:ln>
                <a:noFill/>
              </a:ln>
              <a:solidFill>
                <a:schemeClr val="tx1"/>
              </a:solidFill>
              <a:effectLst/>
              <a:latin typeface="Titillium Web"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433388" algn="l"/>
                <a:tab pos="434975" algn="l"/>
              </a:tabLst>
            </a:pPr>
            <a:endParaRPr lang="en-US" altLang="en-US" dirty="0">
              <a:solidFill>
                <a:srgbClr val="FFFFFF"/>
              </a:solidFill>
              <a:latin typeface="Titillium Web" panose="00000500000000000000" pitchFamily="2" charset="0"/>
              <a:ea typeface="Microsoft Sans Serif"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33388" algn="l"/>
                <a:tab pos="434975" algn="l"/>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20" name="Rectangle 27">
            <a:extLst>
              <a:ext uri="{FF2B5EF4-FFF2-40B4-BE49-F238E27FC236}">
                <a16:creationId xmlns:a16="http://schemas.microsoft.com/office/drawing/2014/main" id="{A2BEBF11-9DEA-B18F-F23E-11C24293ED22}"/>
              </a:ext>
            </a:extLst>
          </p:cNvPr>
          <p:cNvSpPr>
            <a:spLocks noChangeArrowheads="1"/>
          </p:cNvSpPr>
          <p:nvPr/>
        </p:nvSpPr>
        <p:spPr bwMode="auto">
          <a:xfrm>
            <a:off x="372234" y="111813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0538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5F616B-2E25-1A2A-927D-A5367E66A7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TextBox 2">
            <a:extLst>
              <a:ext uri="{FF2B5EF4-FFF2-40B4-BE49-F238E27FC236}">
                <a16:creationId xmlns:a16="http://schemas.microsoft.com/office/drawing/2014/main" id="{3F154BB3-BD3B-B604-E71F-1A13B7069C2F}"/>
              </a:ext>
            </a:extLst>
          </p:cNvPr>
          <p:cNvSpPr txBox="1"/>
          <p:nvPr/>
        </p:nvSpPr>
        <p:spPr>
          <a:xfrm>
            <a:off x="114716" y="206892"/>
            <a:ext cx="8415717" cy="5293757"/>
          </a:xfrm>
          <a:prstGeom prst="rect">
            <a:avLst/>
          </a:prstGeom>
          <a:noFill/>
        </p:spPr>
        <p:txBody>
          <a:bodyPr wrap="square" rtlCol="0">
            <a:spAutoFit/>
          </a:bodyPr>
          <a:lstStyle/>
          <a:p>
            <a:r>
              <a:rPr lang="en-IN" sz="1800" dirty="0">
                <a:solidFill>
                  <a:schemeClr val="bg1"/>
                </a:solidFill>
                <a:latin typeface="Titillium Web" panose="00000500000000000000" pitchFamily="2" charset="0"/>
              </a:rPr>
              <a:t>•stalk-root: bulbous=</a:t>
            </a:r>
            <a:r>
              <a:rPr lang="en-IN" sz="1800" dirty="0" err="1">
                <a:solidFill>
                  <a:schemeClr val="bg1"/>
                </a:solidFill>
                <a:latin typeface="Titillium Web" panose="00000500000000000000" pitchFamily="2" charset="0"/>
              </a:rPr>
              <a:t>b,club</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c,cup</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u,equal</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e,rhizomorphs</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z,rooted</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r,missing</a:t>
            </a:r>
            <a:r>
              <a:rPr lang="en-IN" sz="1800" dirty="0">
                <a:solidFill>
                  <a:schemeClr val="bg1"/>
                </a:solidFill>
                <a:latin typeface="Titillium Web" panose="00000500000000000000" pitchFamily="2" charset="0"/>
              </a:rPr>
              <a:t>=?</a:t>
            </a:r>
          </a:p>
          <a:p>
            <a:endParaRPr lang="en-IN" sz="1800" dirty="0">
              <a:solidFill>
                <a:schemeClr val="bg1"/>
              </a:solidFill>
              <a:latin typeface="Titillium Web" panose="00000500000000000000" pitchFamily="2" charset="0"/>
            </a:endParaRPr>
          </a:p>
          <a:p>
            <a:r>
              <a:rPr lang="en-IN" sz="1800" dirty="0">
                <a:solidFill>
                  <a:schemeClr val="bg1"/>
                </a:solidFill>
                <a:latin typeface="Titillium Web" panose="00000500000000000000" pitchFamily="2" charset="0"/>
              </a:rPr>
              <a:t>•stalk-surface-above-ring: fibrous=</a:t>
            </a:r>
            <a:r>
              <a:rPr lang="en-IN" sz="1800" dirty="0" err="1">
                <a:solidFill>
                  <a:schemeClr val="bg1"/>
                </a:solidFill>
                <a:latin typeface="Titillium Web" panose="00000500000000000000" pitchFamily="2" charset="0"/>
              </a:rPr>
              <a:t>f,scaly</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y,silky</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k,smooth</a:t>
            </a:r>
            <a:r>
              <a:rPr lang="en-IN" sz="1800" dirty="0">
                <a:solidFill>
                  <a:schemeClr val="bg1"/>
                </a:solidFill>
                <a:latin typeface="Titillium Web" panose="00000500000000000000" pitchFamily="2" charset="0"/>
              </a:rPr>
              <a:t>=s</a:t>
            </a:r>
          </a:p>
          <a:p>
            <a:endParaRPr lang="en-IN" sz="1800" dirty="0">
              <a:solidFill>
                <a:schemeClr val="bg1"/>
              </a:solidFill>
              <a:latin typeface="Titillium Web" panose="00000500000000000000" pitchFamily="2" charset="0"/>
            </a:endParaRPr>
          </a:p>
          <a:p>
            <a:r>
              <a:rPr lang="en-IN" sz="1800" dirty="0">
                <a:solidFill>
                  <a:schemeClr val="bg1"/>
                </a:solidFill>
                <a:latin typeface="Titillium Web" panose="00000500000000000000" pitchFamily="2" charset="0"/>
              </a:rPr>
              <a:t>•stalk-surface-below-ring: fibrous=</a:t>
            </a:r>
            <a:r>
              <a:rPr lang="en-IN" sz="1800" dirty="0" err="1">
                <a:solidFill>
                  <a:schemeClr val="bg1"/>
                </a:solidFill>
                <a:latin typeface="Titillium Web" panose="00000500000000000000" pitchFamily="2" charset="0"/>
              </a:rPr>
              <a:t>f,scaly</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y,silky</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k,smooth</a:t>
            </a:r>
            <a:r>
              <a:rPr lang="en-IN" sz="1800" dirty="0">
                <a:solidFill>
                  <a:schemeClr val="bg1"/>
                </a:solidFill>
                <a:latin typeface="Titillium Web" panose="00000500000000000000" pitchFamily="2" charset="0"/>
              </a:rPr>
              <a:t>=s</a:t>
            </a:r>
          </a:p>
          <a:p>
            <a:endParaRPr lang="en-IN" sz="1800" dirty="0">
              <a:solidFill>
                <a:schemeClr val="bg1"/>
              </a:solidFill>
              <a:latin typeface="Titillium Web" panose="00000500000000000000" pitchFamily="2" charset="0"/>
            </a:endParaRPr>
          </a:p>
          <a:p>
            <a:r>
              <a:rPr lang="en-IN" sz="1800" dirty="0">
                <a:solidFill>
                  <a:schemeClr val="bg1"/>
                </a:solidFill>
                <a:latin typeface="Titillium Web" panose="00000500000000000000" pitchFamily="2" charset="0"/>
              </a:rPr>
              <a:t>•stalk-</a:t>
            </a:r>
            <a:r>
              <a:rPr lang="en-IN" sz="1800" dirty="0" err="1">
                <a:solidFill>
                  <a:schemeClr val="bg1"/>
                </a:solidFill>
                <a:latin typeface="Titillium Web" panose="00000500000000000000" pitchFamily="2" charset="0"/>
              </a:rPr>
              <a:t>color</a:t>
            </a:r>
            <a:r>
              <a:rPr lang="en-IN" sz="1800" dirty="0">
                <a:solidFill>
                  <a:schemeClr val="bg1"/>
                </a:solidFill>
                <a:latin typeface="Titillium Web" panose="00000500000000000000" pitchFamily="2" charset="0"/>
              </a:rPr>
              <a:t>-above-ring: brown=</a:t>
            </a:r>
            <a:r>
              <a:rPr lang="en-IN" sz="1800" dirty="0" err="1">
                <a:solidFill>
                  <a:schemeClr val="bg1"/>
                </a:solidFill>
                <a:latin typeface="Titillium Web" panose="00000500000000000000" pitchFamily="2" charset="0"/>
              </a:rPr>
              <a:t>n,buff</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b,cinnamon</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c,gray</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g,orange</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o,pink</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p,red</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e,white</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w,yellow</a:t>
            </a:r>
            <a:r>
              <a:rPr lang="en-IN" sz="1800" dirty="0">
                <a:solidFill>
                  <a:schemeClr val="bg1"/>
                </a:solidFill>
                <a:latin typeface="Titillium Web" panose="00000500000000000000" pitchFamily="2" charset="0"/>
              </a:rPr>
              <a:t>=y</a:t>
            </a:r>
          </a:p>
          <a:p>
            <a:endParaRPr lang="en-IN" sz="1800" dirty="0">
              <a:solidFill>
                <a:schemeClr val="bg1"/>
              </a:solidFill>
              <a:latin typeface="Titillium Web" panose="00000500000000000000" pitchFamily="2" charset="0"/>
            </a:endParaRPr>
          </a:p>
          <a:p>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stalk-color-below-ring:brown</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n,buff</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b,cinnamon</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c,gray</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g,orange</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o,pink</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p,red</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e,white</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w,yellow</a:t>
            </a:r>
            <a:r>
              <a:rPr lang="en-IN" sz="1800" dirty="0">
                <a:solidFill>
                  <a:schemeClr val="bg1"/>
                </a:solidFill>
                <a:latin typeface="Titillium Web" panose="00000500000000000000" pitchFamily="2" charset="0"/>
              </a:rPr>
              <a:t>=y</a:t>
            </a:r>
          </a:p>
          <a:p>
            <a:endParaRPr lang="en-IN" sz="1800" dirty="0">
              <a:solidFill>
                <a:schemeClr val="bg1"/>
              </a:solidFill>
              <a:latin typeface="Titillium Web" panose="00000500000000000000" pitchFamily="2" charset="0"/>
            </a:endParaRPr>
          </a:p>
          <a:p>
            <a:r>
              <a:rPr lang="en-IN" sz="1800" dirty="0">
                <a:solidFill>
                  <a:schemeClr val="bg1"/>
                </a:solidFill>
                <a:latin typeface="Titillium Web" panose="00000500000000000000" pitchFamily="2" charset="0"/>
              </a:rPr>
              <a:t>•veil-type: partial=</a:t>
            </a:r>
            <a:r>
              <a:rPr lang="en-IN" sz="1800" dirty="0" err="1">
                <a:solidFill>
                  <a:schemeClr val="bg1"/>
                </a:solidFill>
                <a:latin typeface="Titillium Web" panose="00000500000000000000" pitchFamily="2" charset="0"/>
              </a:rPr>
              <a:t>p,universal</a:t>
            </a:r>
            <a:r>
              <a:rPr lang="en-IN" sz="1800" dirty="0">
                <a:solidFill>
                  <a:schemeClr val="bg1"/>
                </a:solidFill>
                <a:latin typeface="Titillium Web" panose="00000500000000000000" pitchFamily="2" charset="0"/>
              </a:rPr>
              <a:t>=u</a:t>
            </a:r>
          </a:p>
          <a:p>
            <a:endParaRPr lang="en-IN" sz="1800" dirty="0">
              <a:solidFill>
                <a:schemeClr val="bg1"/>
              </a:solidFill>
              <a:latin typeface="Titillium Web" panose="00000500000000000000" pitchFamily="2" charset="0"/>
            </a:endParaRPr>
          </a:p>
          <a:p>
            <a:r>
              <a:rPr lang="en-IN" sz="1800" dirty="0">
                <a:solidFill>
                  <a:schemeClr val="bg1"/>
                </a:solidFill>
                <a:latin typeface="Titillium Web" panose="00000500000000000000" pitchFamily="2" charset="0"/>
              </a:rPr>
              <a:t>• veil-</a:t>
            </a:r>
            <a:r>
              <a:rPr lang="en-IN" sz="1800" dirty="0" err="1">
                <a:solidFill>
                  <a:schemeClr val="bg1"/>
                </a:solidFill>
                <a:latin typeface="Titillium Web" panose="00000500000000000000" pitchFamily="2" charset="0"/>
              </a:rPr>
              <a:t>color</a:t>
            </a:r>
            <a:r>
              <a:rPr lang="en-IN" sz="1800" dirty="0">
                <a:solidFill>
                  <a:schemeClr val="bg1"/>
                </a:solidFill>
                <a:latin typeface="Titillium Web" panose="00000500000000000000" pitchFamily="2" charset="0"/>
              </a:rPr>
              <a:t>: brown=</a:t>
            </a:r>
            <a:r>
              <a:rPr lang="en-IN" sz="1800" dirty="0" err="1">
                <a:solidFill>
                  <a:schemeClr val="bg1"/>
                </a:solidFill>
                <a:latin typeface="Titillium Web" panose="00000500000000000000" pitchFamily="2" charset="0"/>
              </a:rPr>
              <a:t>n,orange</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o,white</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w,yellow</a:t>
            </a:r>
            <a:r>
              <a:rPr lang="en-IN" sz="1800" dirty="0">
                <a:solidFill>
                  <a:schemeClr val="bg1"/>
                </a:solidFill>
                <a:latin typeface="Titillium Web" panose="00000500000000000000" pitchFamily="2" charset="0"/>
              </a:rPr>
              <a:t>=y</a:t>
            </a:r>
          </a:p>
          <a:p>
            <a:endParaRPr lang="en-IN" sz="1800" dirty="0">
              <a:solidFill>
                <a:schemeClr val="bg1"/>
              </a:solidFill>
            </a:endParaRPr>
          </a:p>
          <a:p>
            <a:endParaRPr lang="en-IN" sz="1800" dirty="0">
              <a:solidFill>
                <a:schemeClr val="bg1"/>
              </a:solidFill>
            </a:endParaRPr>
          </a:p>
          <a:p>
            <a:endParaRPr lang="en-IN" sz="1800"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2592957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C8D5BA-C276-C874-A7E9-91B9D3E687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4" name="TextBox 3">
            <a:extLst>
              <a:ext uri="{FF2B5EF4-FFF2-40B4-BE49-F238E27FC236}">
                <a16:creationId xmlns:a16="http://schemas.microsoft.com/office/drawing/2014/main" id="{3F149554-639C-A582-6882-C7AAF2312C03}"/>
              </a:ext>
            </a:extLst>
          </p:cNvPr>
          <p:cNvSpPr txBox="1"/>
          <p:nvPr/>
        </p:nvSpPr>
        <p:spPr>
          <a:xfrm>
            <a:off x="250853" y="372234"/>
            <a:ext cx="8520913" cy="4401205"/>
          </a:xfrm>
          <a:prstGeom prst="rect">
            <a:avLst/>
          </a:prstGeom>
          <a:noFill/>
        </p:spPr>
        <p:txBody>
          <a:bodyPr wrap="square" rtlCol="0">
            <a:spAutoFit/>
          </a:bodyPr>
          <a:lstStyle/>
          <a:p>
            <a:r>
              <a:rPr lang="en-IN" sz="2000" dirty="0">
                <a:solidFill>
                  <a:schemeClr val="bg1"/>
                </a:solidFill>
                <a:latin typeface="Titillium Web" panose="00000500000000000000" pitchFamily="2" charset="0"/>
              </a:rPr>
              <a:t>•ring-number: none=</a:t>
            </a:r>
            <a:r>
              <a:rPr lang="en-IN" sz="2000" dirty="0" err="1">
                <a:solidFill>
                  <a:schemeClr val="bg1"/>
                </a:solidFill>
                <a:latin typeface="Titillium Web" panose="00000500000000000000" pitchFamily="2" charset="0"/>
              </a:rPr>
              <a:t>n,one</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o,two</a:t>
            </a:r>
            <a:r>
              <a:rPr lang="en-IN" sz="2000" dirty="0">
                <a:solidFill>
                  <a:schemeClr val="bg1"/>
                </a:solidFill>
                <a:latin typeface="Titillium Web" panose="00000500000000000000" pitchFamily="2" charset="0"/>
              </a:rPr>
              <a:t>=t</a:t>
            </a:r>
          </a:p>
          <a:p>
            <a:endParaRPr lang="en-IN" sz="2000" dirty="0">
              <a:solidFill>
                <a:schemeClr val="bg1"/>
              </a:solidFill>
              <a:latin typeface="Titillium Web" panose="00000500000000000000" pitchFamily="2" charset="0"/>
            </a:endParaRPr>
          </a:p>
          <a:p>
            <a:r>
              <a:rPr lang="en-IN" sz="2000" dirty="0">
                <a:solidFill>
                  <a:schemeClr val="bg1"/>
                </a:solidFill>
                <a:latin typeface="Titillium Web" panose="00000500000000000000" pitchFamily="2" charset="0"/>
              </a:rPr>
              <a:t>•ring-type: cobwebby=</a:t>
            </a:r>
            <a:r>
              <a:rPr lang="en-IN" sz="2000" dirty="0" err="1">
                <a:solidFill>
                  <a:schemeClr val="bg1"/>
                </a:solidFill>
                <a:latin typeface="Titillium Web" panose="00000500000000000000" pitchFamily="2" charset="0"/>
              </a:rPr>
              <a:t>c,evanescent</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e,flaring</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f,large</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l,none</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n,pendant</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p,sheathing</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s,zone</a:t>
            </a:r>
            <a:r>
              <a:rPr lang="en-IN" sz="2000" dirty="0">
                <a:solidFill>
                  <a:schemeClr val="bg1"/>
                </a:solidFill>
                <a:latin typeface="Titillium Web" panose="00000500000000000000" pitchFamily="2" charset="0"/>
              </a:rPr>
              <a:t>=z</a:t>
            </a:r>
          </a:p>
          <a:p>
            <a:r>
              <a:rPr lang="en-IN" sz="2000" dirty="0">
                <a:solidFill>
                  <a:schemeClr val="bg1"/>
                </a:solidFill>
                <a:latin typeface="Titillium Web" panose="00000500000000000000" pitchFamily="2" charset="0"/>
              </a:rPr>
              <a:t>•spore-print-</a:t>
            </a:r>
            <a:r>
              <a:rPr lang="en-IN" sz="2000" dirty="0" err="1">
                <a:solidFill>
                  <a:schemeClr val="bg1"/>
                </a:solidFill>
                <a:latin typeface="Titillium Web" panose="00000500000000000000" pitchFamily="2" charset="0"/>
              </a:rPr>
              <a:t>color</a:t>
            </a:r>
            <a:r>
              <a:rPr lang="en-IN" sz="2000" dirty="0">
                <a:solidFill>
                  <a:schemeClr val="bg1"/>
                </a:solidFill>
                <a:latin typeface="Titillium Web" panose="00000500000000000000" pitchFamily="2" charset="0"/>
              </a:rPr>
              <a:t>:</a:t>
            </a:r>
          </a:p>
          <a:p>
            <a:r>
              <a:rPr lang="en-IN" sz="2000" dirty="0">
                <a:solidFill>
                  <a:schemeClr val="bg1"/>
                </a:solidFill>
                <a:latin typeface="Titillium Web" panose="00000500000000000000" pitchFamily="2" charset="0"/>
              </a:rPr>
              <a:t>black=</a:t>
            </a:r>
            <a:r>
              <a:rPr lang="en-IN" sz="2000" dirty="0" err="1">
                <a:solidFill>
                  <a:schemeClr val="bg1"/>
                </a:solidFill>
                <a:latin typeface="Titillium Web" panose="00000500000000000000" pitchFamily="2" charset="0"/>
              </a:rPr>
              <a:t>k,brown</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n,buff</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b,chocolate</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h,green</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r,orange</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o,purple</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u,white</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w,yellow</a:t>
            </a:r>
            <a:r>
              <a:rPr lang="en-IN" sz="2000" dirty="0">
                <a:solidFill>
                  <a:schemeClr val="bg1"/>
                </a:solidFill>
                <a:latin typeface="Titillium Web" panose="00000500000000000000" pitchFamily="2" charset="0"/>
              </a:rPr>
              <a:t>=y</a:t>
            </a:r>
          </a:p>
          <a:p>
            <a:endParaRPr lang="en-IN" sz="2000" dirty="0">
              <a:solidFill>
                <a:schemeClr val="bg1"/>
              </a:solidFill>
              <a:latin typeface="Titillium Web" panose="00000500000000000000" pitchFamily="2" charset="0"/>
            </a:endParaRPr>
          </a:p>
          <a:p>
            <a:r>
              <a:rPr lang="en-IN" sz="2000" dirty="0">
                <a:solidFill>
                  <a:schemeClr val="bg1"/>
                </a:solidFill>
                <a:latin typeface="Titillium Web" panose="00000500000000000000" pitchFamily="2" charset="0"/>
              </a:rPr>
              <a:t>•population: abundant=</a:t>
            </a:r>
            <a:r>
              <a:rPr lang="en-IN" sz="2000" dirty="0" err="1">
                <a:solidFill>
                  <a:schemeClr val="bg1"/>
                </a:solidFill>
                <a:latin typeface="Titillium Web" panose="00000500000000000000" pitchFamily="2" charset="0"/>
              </a:rPr>
              <a:t>a,clustered</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c,numerous</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n,scattered</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s,several</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v,solitary</a:t>
            </a:r>
            <a:r>
              <a:rPr lang="en-IN" sz="2000" dirty="0">
                <a:solidFill>
                  <a:schemeClr val="bg1"/>
                </a:solidFill>
                <a:latin typeface="Titillium Web" panose="00000500000000000000" pitchFamily="2" charset="0"/>
              </a:rPr>
              <a:t>=y</a:t>
            </a:r>
          </a:p>
          <a:p>
            <a:endParaRPr lang="en-IN" sz="2000" dirty="0">
              <a:solidFill>
                <a:schemeClr val="bg1"/>
              </a:solidFill>
              <a:latin typeface="Titillium Web" panose="00000500000000000000" pitchFamily="2" charset="0"/>
            </a:endParaRPr>
          </a:p>
          <a:p>
            <a:r>
              <a:rPr lang="en-IN" sz="2000" dirty="0">
                <a:solidFill>
                  <a:schemeClr val="bg1"/>
                </a:solidFill>
                <a:latin typeface="Titillium Web" panose="00000500000000000000" pitchFamily="2" charset="0"/>
              </a:rPr>
              <a:t>•habitat: grasses=</a:t>
            </a:r>
            <a:r>
              <a:rPr lang="en-IN" sz="2000" dirty="0" err="1">
                <a:solidFill>
                  <a:schemeClr val="bg1"/>
                </a:solidFill>
                <a:latin typeface="Titillium Web" panose="00000500000000000000" pitchFamily="2" charset="0"/>
              </a:rPr>
              <a:t>g,leaves</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l,meadows</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m,paths</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p,urban</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u,waste</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w,woods</a:t>
            </a:r>
            <a:r>
              <a:rPr lang="en-IN" sz="2000" dirty="0">
                <a:solidFill>
                  <a:schemeClr val="bg1"/>
                </a:solidFill>
                <a:latin typeface="Titillium Web" panose="00000500000000000000" pitchFamily="2" charset="0"/>
              </a:rPr>
              <a:t>=d</a:t>
            </a:r>
          </a:p>
        </p:txBody>
      </p:sp>
    </p:spTree>
    <p:extLst>
      <p:ext uri="{BB962C8B-B14F-4D97-AF65-F5344CB8AC3E}">
        <p14:creationId xmlns:p14="http://schemas.microsoft.com/office/powerpoint/2010/main" val="7287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F5D063-E4E8-1DCC-DC97-BA01C41FFE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TextBox 2">
            <a:extLst>
              <a:ext uri="{FF2B5EF4-FFF2-40B4-BE49-F238E27FC236}">
                <a16:creationId xmlns:a16="http://schemas.microsoft.com/office/drawing/2014/main" id="{D102F6BA-11E7-A3E2-B01F-D4DA6A0D320C}"/>
              </a:ext>
            </a:extLst>
          </p:cNvPr>
          <p:cNvSpPr txBox="1"/>
          <p:nvPr/>
        </p:nvSpPr>
        <p:spPr>
          <a:xfrm>
            <a:off x="299405" y="339865"/>
            <a:ext cx="8456177" cy="1754326"/>
          </a:xfrm>
          <a:prstGeom prst="rect">
            <a:avLst/>
          </a:prstGeom>
          <a:noFill/>
        </p:spPr>
        <p:txBody>
          <a:bodyPr wrap="square" rtlCol="0">
            <a:spAutoFit/>
          </a:bodyPr>
          <a:lstStyle/>
          <a:p>
            <a:r>
              <a:rPr lang="en-US" sz="3600" dirty="0">
                <a:solidFill>
                  <a:schemeClr val="bg1"/>
                </a:solidFill>
                <a:effectLst/>
                <a:latin typeface="Microsoft Sans Serif" panose="020B0604020202020204" pitchFamily="34" charset="0"/>
                <a:ea typeface="Microsoft Sans Serif" panose="020B0604020202020204" pitchFamily="34" charset="0"/>
              </a:rPr>
              <a:t>Architecture:</a:t>
            </a:r>
          </a:p>
          <a:p>
            <a:endParaRPr lang="en-US" sz="3600" dirty="0">
              <a:solidFill>
                <a:schemeClr val="bg1"/>
              </a:solidFill>
              <a:effectLst/>
              <a:latin typeface="Microsoft Sans Serif" panose="020B0604020202020204" pitchFamily="34" charset="0"/>
              <a:ea typeface="Microsoft Sans Serif" panose="020B0604020202020204" pitchFamily="34" charset="0"/>
            </a:endParaRPr>
          </a:p>
          <a:p>
            <a:endParaRPr lang="en-IN" sz="3600" dirty="0">
              <a:solidFill>
                <a:schemeClr val="bg1"/>
              </a:solidFill>
            </a:endParaRPr>
          </a:p>
        </p:txBody>
      </p:sp>
      <p:pic>
        <p:nvPicPr>
          <p:cNvPr id="6" name="Picture 5">
            <a:extLst>
              <a:ext uri="{FF2B5EF4-FFF2-40B4-BE49-F238E27FC236}">
                <a16:creationId xmlns:a16="http://schemas.microsoft.com/office/drawing/2014/main" id="{9E759169-1BCD-5A2F-79B6-68699509537C}"/>
              </a:ext>
            </a:extLst>
          </p:cNvPr>
          <p:cNvPicPr>
            <a:picLocks noChangeAspect="1"/>
          </p:cNvPicPr>
          <p:nvPr/>
        </p:nvPicPr>
        <p:blipFill>
          <a:blip r:embed="rId2"/>
          <a:stretch>
            <a:fillRect/>
          </a:stretch>
        </p:blipFill>
        <p:spPr>
          <a:xfrm>
            <a:off x="1434939" y="920544"/>
            <a:ext cx="6274122" cy="4026107"/>
          </a:xfrm>
          <a:prstGeom prst="rect">
            <a:avLst/>
          </a:prstGeom>
        </p:spPr>
      </p:pic>
    </p:spTree>
    <p:extLst>
      <p:ext uri="{BB962C8B-B14F-4D97-AF65-F5344CB8AC3E}">
        <p14:creationId xmlns:p14="http://schemas.microsoft.com/office/powerpoint/2010/main" val="3313949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70" name="Google Shape;7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TextBox 1">
            <a:extLst>
              <a:ext uri="{FF2B5EF4-FFF2-40B4-BE49-F238E27FC236}">
                <a16:creationId xmlns:a16="http://schemas.microsoft.com/office/drawing/2014/main" id="{E40EE327-BC31-4836-69D9-3E3F69513B5F}"/>
              </a:ext>
            </a:extLst>
          </p:cNvPr>
          <p:cNvSpPr txBox="1"/>
          <p:nvPr/>
        </p:nvSpPr>
        <p:spPr>
          <a:xfrm>
            <a:off x="364142" y="331773"/>
            <a:ext cx="8342888" cy="3939540"/>
          </a:xfrm>
          <a:prstGeom prst="rect">
            <a:avLst/>
          </a:prstGeom>
          <a:noFill/>
        </p:spPr>
        <p:txBody>
          <a:bodyPr wrap="square" rtlCol="0">
            <a:spAutoFit/>
          </a:bodyPr>
          <a:lstStyle/>
          <a:p>
            <a:r>
              <a:rPr lang="en-US" sz="2800" dirty="0">
                <a:solidFill>
                  <a:schemeClr val="bg1"/>
                </a:solidFill>
                <a:latin typeface="Titillium Web" panose="00000500000000000000" pitchFamily="2" charset="0"/>
              </a:rPr>
              <a:t>Data Validation:</a:t>
            </a:r>
          </a:p>
          <a:p>
            <a:endParaRPr lang="en-US" sz="28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•File name validation: File name validation as per the Data Sharing Agreement.</a:t>
            </a:r>
          </a:p>
          <a:p>
            <a:endParaRPr lang="en-US" sz="20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•Name and number of columns: It will check for name and number of columns.</a:t>
            </a:r>
          </a:p>
          <a:p>
            <a:endParaRPr lang="en-US" sz="20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•Data types of columns: The data type of columns are categorical.</a:t>
            </a:r>
          </a:p>
          <a:p>
            <a:endParaRPr lang="en-US" sz="20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•Meaningless observation is converted into meaningful.</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8F77E3-9621-E4C2-1049-EAB42643A7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TextBox 2">
            <a:extLst>
              <a:ext uri="{FF2B5EF4-FFF2-40B4-BE49-F238E27FC236}">
                <a16:creationId xmlns:a16="http://schemas.microsoft.com/office/drawing/2014/main" id="{642C47DF-2E09-A970-374F-1FA3D0636695}"/>
              </a:ext>
            </a:extLst>
          </p:cNvPr>
          <p:cNvSpPr txBox="1"/>
          <p:nvPr/>
        </p:nvSpPr>
        <p:spPr>
          <a:xfrm>
            <a:off x="637843" y="623086"/>
            <a:ext cx="8391441" cy="3200876"/>
          </a:xfrm>
          <a:prstGeom prst="rect">
            <a:avLst/>
          </a:prstGeom>
          <a:noFill/>
        </p:spPr>
        <p:txBody>
          <a:bodyPr wrap="square" rtlCol="0">
            <a:spAutoFit/>
          </a:bodyPr>
          <a:lstStyle/>
          <a:p>
            <a:r>
              <a:rPr lang="en-US" sz="2800" dirty="0">
                <a:solidFill>
                  <a:schemeClr val="bg1"/>
                </a:solidFill>
                <a:latin typeface="Titillium Web" panose="00000500000000000000" pitchFamily="2" charset="0"/>
              </a:rPr>
              <a:t>Exploratory Data Analysis</a:t>
            </a:r>
          </a:p>
          <a:p>
            <a:endParaRPr lang="en-US" sz="20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•Number of rows and columns.</a:t>
            </a:r>
          </a:p>
          <a:p>
            <a:endParaRPr lang="en-US" sz="20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•Information about the data.</a:t>
            </a:r>
          </a:p>
          <a:p>
            <a:endParaRPr lang="en-US" sz="20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•Describing the data.</a:t>
            </a:r>
          </a:p>
          <a:p>
            <a:endParaRPr lang="en-US" sz="20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•Graphical representation and interpretation</a:t>
            </a:r>
            <a:r>
              <a:rPr lang="en-US" sz="2000" dirty="0">
                <a:solidFill>
                  <a:schemeClr val="bg1"/>
                </a:solidFill>
              </a:rPr>
              <a:t>.</a:t>
            </a:r>
          </a:p>
          <a:p>
            <a:endParaRPr lang="en-IN" dirty="0"/>
          </a:p>
        </p:txBody>
      </p:sp>
    </p:spTree>
    <p:extLst>
      <p:ext uri="{BB962C8B-B14F-4D97-AF65-F5344CB8AC3E}">
        <p14:creationId xmlns:p14="http://schemas.microsoft.com/office/powerpoint/2010/main" val="1576620470"/>
      </p:ext>
    </p:extLst>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1549</Words>
  <Application>Microsoft Office PowerPoint</Application>
  <PresentationFormat>On-screen Show (16:9)</PresentationFormat>
  <Paragraphs>169</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Titillium Web Light</vt:lpstr>
      <vt:lpstr>Symbol</vt:lpstr>
      <vt:lpstr>Titillium Web</vt:lpstr>
      <vt:lpstr>Microsoft Sans Serif</vt:lpstr>
      <vt:lpstr>Arial</vt:lpstr>
      <vt:lpstr>Arial MT</vt:lpstr>
      <vt:lpstr>Ninacor template</vt:lpstr>
      <vt:lpstr>MUSHROOM CLASSIFICATION</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MUSHROOM CLASSIFICATION</dc:title>
  <cp:lastModifiedBy>Arun Sreeram</cp:lastModifiedBy>
  <cp:revision>20</cp:revision>
  <dcterms:modified xsi:type="dcterms:W3CDTF">2023-02-14T01:35:59Z</dcterms:modified>
</cp:coreProperties>
</file>