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C94A-9DC9-3A19-E9D0-84253B5BD1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DE7CF2-44B3-5E79-839A-32ED90F72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758305-152C-B15F-F339-30B467580F6C}"/>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5" name="Footer Placeholder 4">
            <a:extLst>
              <a:ext uri="{FF2B5EF4-FFF2-40B4-BE49-F238E27FC236}">
                <a16:creationId xmlns:a16="http://schemas.microsoft.com/office/drawing/2014/main" id="{7424BB69-798D-F64A-1E34-D351EEC8B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A48F7-08A5-2853-C27F-FA0FD05C45DB}"/>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63171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1DAC-134A-6D36-3157-1C1A015C55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D8A389-0B6B-4111-25F9-5675DAD83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E3CE4-CA0B-D22D-1B63-7A9AF621F4FF}"/>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5" name="Footer Placeholder 4">
            <a:extLst>
              <a:ext uri="{FF2B5EF4-FFF2-40B4-BE49-F238E27FC236}">
                <a16:creationId xmlns:a16="http://schemas.microsoft.com/office/drawing/2014/main" id="{2E306AA5-166E-436A-11C6-BD0BA01C0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37DBC-7B6A-7A30-48D9-254E6A8D7F6C}"/>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406951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7AC8C-6ECB-B5BA-077E-E7C42D93F4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0CF482-4D73-325E-F419-9F0888146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FD3C8-6ED2-8F9E-A671-294DE503F684}"/>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5" name="Footer Placeholder 4">
            <a:extLst>
              <a:ext uri="{FF2B5EF4-FFF2-40B4-BE49-F238E27FC236}">
                <a16:creationId xmlns:a16="http://schemas.microsoft.com/office/drawing/2014/main" id="{C793C24E-9AF8-2C53-9C02-66691F4E5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1EFD2-F20A-B975-1DE0-5BD2785F3B9A}"/>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85890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9C9F-7D68-8CFA-8C58-0C2AD3AE13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8A548-7176-44AF-9C63-F86EFB38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4D6A9-18FB-A87D-3D75-497A6C77AF05}"/>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5" name="Footer Placeholder 4">
            <a:extLst>
              <a:ext uri="{FF2B5EF4-FFF2-40B4-BE49-F238E27FC236}">
                <a16:creationId xmlns:a16="http://schemas.microsoft.com/office/drawing/2014/main" id="{169FCB8A-FB45-4C1F-19F7-A47080ABE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840D9F-66C7-53B8-2AA5-7C4A5BC21730}"/>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19190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17DB-F2E3-4ED3-4234-7EC7CDEEA6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F70601-198A-B260-E459-EFED19A87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47CE0-8D22-672F-5F82-E9A045C9B9FC}"/>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5" name="Footer Placeholder 4">
            <a:extLst>
              <a:ext uri="{FF2B5EF4-FFF2-40B4-BE49-F238E27FC236}">
                <a16:creationId xmlns:a16="http://schemas.microsoft.com/office/drawing/2014/main" id="{53BD59E9-DFDF-35EB-8035-77F9BEFB9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CAEA7-C337-9FC6-FF4C-2FF7B9A71B7F}"/>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386106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10F4-939E-F9B3-11D4-5D5AB9A52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FDDC4D-02E0-EA47-DBA1-0ED5FBDA2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FDD643-CBDC-7225-8ADC-B05DA53859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2AB671-5E97-78A7-B6D6-3E13236532A8}"/>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6" name="Footer Placeholder 5">
            <a:extLst>
              <a:ext uri="{FF2B5EF4-FFF2-40B4-BE49-F238E27FC236}">
                <a16:creationId xmlns:a16="http://schemas.microsoft.com/office/drawing/2014/main" id="{F75DA490-F0A1-69FE-2284-B5FA0D7D7B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B98C02-45AC-FAD3-9FFC-478AF3A80AD0}"/>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140953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CE4E-16E7-658B-9C24-66272AD926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143233-DE59-596C-6F5D-3724E8E65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FAD5E-1674-7E84-D355-983560C5C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327B72-650E-0761-5B8A-3F5F8CFA7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6C11B8-9702-8917-994E-9EBC1FD98F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07603E-510E-5A32-602D-70D5154D398B}"/>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8" name="Footer Placeholder 7">
            <a:extLst>
              <a:ext uri="{FF2B5EF4-FFF2-40B4-BE49-F238E27FC236}">
                <a16:creationId xmlns:a16="http://schemas.microsoft.com/office/drawing/2014/main" id="{45B107FE-4AAD-D620-1024-5723267B48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36423C-54CA-8B46-431B-43232B4A8A75}"/>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278528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9D02-72CE-0DE9-9056-BF4BDF6491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9381E1-679D-9561-71B2-6B60C4A2634E}"/>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4" name="Footer Placeholder 3">
            <a:extLst>
              <a:ext uri="{FF2B5EF4-FFF2-40B4-BE49-F238E27FC236}">
                <a16:creationId xmlns:a16="http://schemas.microsoft.com/office/drawing/2014/main" id="{DDC156EB-5427-CC8E-6230-2B26007A43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8B10A9-DFD4-7ADC-20AD-9D91A4C02A7D}"/>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168145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FB035-D4A5-6F5E-8CE4-B2C92D22582D}"/>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3" name="Footer Placeholder 2">
            <a:extLst>
              <a:ext uri="{FF2B5EF4-FFF2-40B4-BE49-F238E27FC236}">
                <a16:creationId xmlns:a16="http://schemas.microsoft.com/office/drawing/2014/main" id="{8325BF62-3292-779D-F239-87DF5BAA33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315471-B4FD-F29B-1D9C-CFA4EABE94AC}"/>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149256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2A0-BF20-A9CC-B600-027793F4F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50CC03-BC41-1A83-7568-A13D87303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33364E-6C36-7ADA-D5A0-7AD8DCE2A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0D1CE-A32F-F276-6746-8F4AF44F58C0}"/>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6" name="Footer Placeholder 5">
            <a:extLst>
              <a:ext uri="{FF2B5EF4-FFF2-40B4-BE49-F238E27FC236}">
                <a16:creationId xmlns:a16="http://schemas.microsoft.com/office/drawing/2014/main" id="{4CF53AD0-E85C-6DBE-28CA-2C2E919656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A8525-2274-4CC2-353D-BCE901FEEFFF}"/>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371240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A884-FAAB-419C-0441-56E395FDC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302839-35C0-06AB-0ABD-6EAE747D91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C6191F-8B98-32BD-445A-52F4A1A49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41FED-C9CF-C985-5311-FB7A528E49B5}"/>
              </a:ext>
            </a:extLst>
          </p:cNvPr>
          <p:cNvSpPr>
            <a:spLocks noGrp="1"/>
          </p:cNvSpPr>
          <p:nvPr>
            <p:ph type="dt" sz="half" idx="10"/>
          </p:nvPr>
        </p:nvSpPr>
        <p:spPr/>
        <p:txBody>
          <a:bodyPr/>
          <a:lstStyle/>
          <a:p>
            <a:fld id="{D48C6FE5-1700-422E-9837-5F883622B383}" type="datetimeFigureOut">
              <a:rPr lang="en-IN" smtClean="0"/>
              <a:t>23-05-2022</a:t>
            </a:fld>
            <a:endParaRPr lang="en-IN"/>
          </a:p>
        </p:txBody>
      </p:sp>
      <p:sp>
        <p:nvSpPr>
          <p:cNvPr id="6" name="Footer Placeholder 5">
            <a:extLst>
              <a:ext uri="{FF2B5EF4-FFF2-40B4-BE49-F238E27FC236}">
                <a16:creationId xmlns:a16="http://schemas.microsoft.com/office/drawing/2014/main" id="{478459AD-A4EB-237B-20F2-6058AD7EF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8BBCF4-3C3F-6BA3-8AA3-F2BBF54A51F5}"/>
              </a:ext>
            </a:extLst>
          </p:cNvPr>
          <p:cNvSpPr>
            <a:spLocks noGrp="1"/>
          </p:cNvSpPr>
          <p:nvPr>
            <p:ph type="sldNum" sz="quarter" idx="12"/>
          </p:nvPr>
        </p:nvSpPr>
        <p:spPr/>
        <p:txBody>
          <a:bodyPr/>
          <a:lstStyle/>
          <a:p>
            <a:fld id="{29C91135-0EE1-4044-8877-7919BE2EC722}" type="slidenum">
              <a:rPr lang="en-IN" smtClean="0"/>
              <a:t>‹#›</a:t>
            </a:fld>
            <a:endParaRPr lang="en-IN"/>
          </a:p>
        </p:txBody>
      </p:sp>
    </p:spTree>
    <p:extLst>
      <p:ext uri="{BB962C8B-B14F-4D97-AF65-F5344CB8AC3E}">
        <p14:creationId xmlns:p14="http://schemas.microsoft.com/office/powerpoint/2010/main" val="3054324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D68B60-671A-30E9-C5EC-21A7AB7A5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94A841-6F51-7B01-727C-9FD141850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AB7F5-7BD3-42B3-6E10-DDC01642C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C6FE5-1700-422E-9837-5F883622B383}" type="datetimeFigureOut">
              <a:rPr lang="en-IN" smtClean="0"/>
              <a:t>23-05-2022</a:t>
            </a:fld>
            <a:endParaRPr lang="en-IN"/>
          </a:p>
        </p:txBody>
      </p:sp>
      <p:sp>
        <p:nvSpPr>
          <p:cNvPr id="5" name="Footer Placeholder 4">
            <a:extLst>
              <a:ext uri="{FF2B5EF4-FFF2-40B4-BE49-F238E27FC236}">
                <a16:creationId xmlns:a16="http://schemas.microsoft.com/office/drawing/2014/main" id="{6B7DFD27-3A04-A77F-F631-E817F6A7C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4C5B57-5D9F-26F4-FC8B-79C32E4C3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91135-0EE1-4044-8877-7919BE2EC722}" type="slidenum">
              <a:rPr lang="en-IN" smtClean="0"/>
              <a:t>‹#›</a:t>
            </a:fld>
            <a:endParaRPr lang="en-IN"/>
          </a:p>
        </p:txBody>
      </p:sp>
    </p:spTree>
    <p:extLst>
      <p:ext uri="{BB962C8B-B14F-4D97-AF65-F5344CB8AC3E}">
        <p14:creationId xmlns:p14="http://schemas.microsoft.com/office/powerpoint/2010/main" val="309549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rjet.net/archives/V7/i6/IRJET-V7I6804.pdf" TargetMode="External"/><Relationship Id="rId2" Type="http://schemas.openxmlformats.org/officeDocument/2006/relationships/hyperlink" Target="https://ieeexplore.ieee.org/document/8805181" TargetMode="External"/><Relationship Id="rId1" Type="http://schemas.openxmlformats.org/officeDocument/2006/relationships/slideLayout" Target="../slideLayouts/slideLayout7.xml"/><Relationship Id="rId5" Type="http://schemas.openxmlformats.org/officeDocument/2006/relationships/hyperlink" Target="https://www.analyticsinsight.net/speech-emotion-recognition-ser-through-machine-learning/" TargetMode="External"/><Relationship Id="rId4" Type="http://schemas.openxmlformats.org/officeDocument/2006/relationships/hyperlink" Target="https://ieeexplore.ieee.org/document/9641642"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zenodo.org/record/1188976#.X4sE0tDXKU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tspace.library.utoronto.ca/handle/1807/24487"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D339-A1E0-E93D-BE63-BB3E3AF5AEDC}"/>
              </a:ext>
            </a:extLst>
          </p:cNvPr>
          <p:cNvSpPr>
            <a:spLocks noGrp="1"/>
          </p:cNvSpPr>
          <p:nvPr>
            <p:ph type="ctrTitle"/>
          </p:nvPr>
        </p:nvSpPr>
        <p:spPr>
          <a:xfrm>
            <a:off x="1524000" y="1674766"/>
            <a:ext cx="9144000" cy="2387600"/>
          </a:xfrm>
        </p:spPr>
        <p:txBody>
          <a:bodyPr/>
          <a:lstStyle/>
          <a:p>
            <a:r>
              <a:rPr lang="en-IN" sz="4000" b="1" dirty="0">
                <a:effectLst/>
                <a:latin typeface="Times New Roman" panose="02020603050405020304" pitchFamily="18" charset="0"/>
                <a:ea typeface="Calibri" panose="020F0502020204030204" pitchFamily="34" charset="0"/>
                <a:cs typeface="Calibri" panose="020F0502020204030204" pitchFamily="34" charset="0"/>
              </a:rPr>
              <a:t>SPEECH EMOTION RECOGNITION USING DEEP LEARNING</a:t>
            </a:r>
            <a:br>
              <a:rPr lang="en-IN" sz="1800" dirty="0">
                <a:effectLst/>
                <a:latin typeface="Calibri" panose="020F0502020204030204" pitchFamily="34" charset="0"/>
                <a:ea typeface="Calibri" panose="020F0502020204030204" pitchFamily="34" charset="0"/>
                <a:cs typeface="Calibri" panose="020F0502020204030204" pitchFamily="34"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4104770-007B-9298-1087-3D85FFB95017}"/>
              </a:ext>
            </a:extLst>
          </p:cNvPr>
          <p:cNvSpPr>
            <a:spLocks noGrp="1"/>
          </p:cNvSpPr>
          <p:nvPr>
            <p:ph type="subTitle" idx="1"/>
          </p:nvPr>
        </p:nvSpPr>
        <p:spPr>
          <a:xfrm>
            <a:off x="1335742" y="3234485"/>
            <a:ext cx="9144000" cy="1655762"/>
          </a:xfrm>
        </p:spPr>
        <p:txBody>
          <a:bodyPr/>
          <a:lstStyle/>
          <a:p>
            <a:r>
              <a:rPr lang="en-US" dirty="0"/>
              <a:t>Team-06</a:t>
            </a:r>
            <a:endParaRPr lang="en-IN" dirty="0"/>
          </a:p>
        </p:txBody>
      </p:sp>
    </p:spTree>
    <p:extLst>
      <p:ext uri="{BB962C8B-B14F-4D97-AF65-F5344CB8AC3E}">
        <p14:creationId xmlns:p14="http://schemas.microsoft.com/office/powerpoint/2010/main" val="1796424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E99C0-27B6-D3E2-1406-B35CD41BC7DF}"/>
              </a:ext>
            </a:extLst>
          </p:cNvPr>
          <p:cNvSpPr txBox="1"/>
          <p:nvPr/>
        </p:nvSpPr>
        <p:spPr>
          <a:xfrm>
            <a:off x="376518" y="349624"/>
            <a:ext cx="10703858" cy="3477875"/>
          </a:xfrm>
          <a:prstGeom prst="rect">
            <a:avLst/>
          </a:prstGeom>
          <a:noFill/>
        </p:spPr>
        <p:txBody>
          <a:bodyPr wrap="square" rtlCol="0">
            <a:spAutoFit/>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REFERENCES: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Calibri" panose="020F0502020204030204" pitchFamily="34" charset="0"/>
                <a:hlinkClick r:id="rId2"/>
              </a:rPr>
              <a:t>https://ieeexplore.ieee.org/document/8805181</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Calibri" panose="020F0502020204030204" pitchFamily="34" charset="0"/>
                <a:hlinkClick r:id="rId3"/>
              </a:rPr>
              <a:t>https://www.irjet.net/archives/V7/i6/IRJET-V7I6804.pdf</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Calibri" panose="020F0502020204030204" pitchFamily="34" charset="0"/>
                <a:hlinkClick r:id="rId4"/>
              </a:rPr>
              <a:t>https://ieeexplore.ieee.org/document/9641642</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Calibri" panose="020F0502020204030204" pitchFamily="34" charset="0"/>
                <a:hlinkClick r:id="rId5"/>
              </a:rPr>
              <a:t>https://www.analyticsinsight.net/speech-emotion-recognition-ser-through-machine-learning/</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Calibri" panose="020F0502020204030204" pitchFamily="34" charset="0"/>
              </a:rPr>
              <a:t>https://vivoka.com/how-to-speech-emotion-recognition/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25718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4DD16B-9CF9-381B-3CB1-753F45CB470A}"/>
              </a:ext>
            </a:extLst>
          </p:cNvPr>
          <p:cNvSpPr txBox="1"/>
          <p:nvPr/>
        </p:nvSpPr>
        <p:spPr>
          <a:xfrm>
            <a:off x="528917" y="358588"/>
            <a:ext cx="758414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IMPLEMENTATION</a:t>
            </a:r>
            <a:endParaRPr lang="en-IN" sz="2800" dirty="0">
              <a:latin typeface="Times New Roman" panose="02020603050405020304" pitchFamily="18" charset="0"/>
              <a:cs typeface="Times New Roman" panose="02020603050405020304" pitchFamily="18" charset="0"/>
            </a:endParaRPr>
          </a:p>
        </p:txBody>
      </p:sp>
      <p:pic>
        <p:nvPicPr>
          <p:cNvPr id="3" name="image3.png">
            <a:extLst>
              <a:ext uri="{FF2B5EF4-FFF2-40B4-BE49-F238E27FC236}">
                <a16:creationId xmlns:a16="http://schemas.microsoft.com/office/drawing/2014/main" id="{2C56AB25-A717-780C-E1D8-DBB71A719BA0}"/>
              </a:ext>
            </a:extLst>
          </p:cNvPr>
          <p:cNvPicPr>
            <a:picLocks noChangeAspect="1"/>
          </p:cNvPicPr>
          <p:nvPr/>
        </p:nvPicPr>
        <p:blipFill>
          <a:blip r:embed="rId2"/>
          <a:stretch>
            <a:fillRect/>
          </a:stretch>
        </p:blipFill>
        <p:spPr bwMode="auto">
          <a:xfrm>
            <a:off x="2611250" y="1489774"/>
            <a:ext cx="6425174" cy="3878451"/>
          </a:xfrm>
          <a:prstGeom prst="rect">
            <a:avLst/>
          </a:prstGeom>
        </p:spPr>
      </p:pic>
      <p:sp>
        <p:nvSpPr>
          <p:cNvPr id="4" name="TextBox 3">
            <a:extLst>
              <a:ext uri="{FF2B5EF4-FFF2-40B4-BE49-F238E27FC236}">
                <a16:creationId xmlns:a16="http://schemas.microsoft.com/office/drawing/2014/main" id="{B52767E2-5439-D366-7367-737A323251CD}"/>
              </a:ext>
            </a:extLst>
          </p:cNvPr>
          <p:cNvSpPr txBox="1"/>
          <p:nvPr/>
        </p:nvSpPr>
        <p:spPr>
          <a:xfrm>
            <a:off x="3926541" y="5858779"/>
            <a:ext cx="4338918" cy="646331"/>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cs typeface="Calibri" panose="020F0502020204030204" pitchFamily="34" charset="0"/>
              </a:rPr>
              <a:t>Importing required python packages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67305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png">
            <a:extLst>
              <a:ext uri="{FF2B5EF4-FFF2-40B4-BE49-F238E27FC236}">
                <a16:creationId xmlns:a16="http://schemas.microsoft.com/office/drawing/2014/main" id="{3428B291-92FF-D2BF-ED18-12869E6BEAC8}"/>
              </a:ext>
            </a:extLst>
          </p:cNvPr>
          <p:cNvPicPr>
            <a:picLocks noChangeAspect="1"/>
          </p:cNvPicPr>
          <p:nvPr/>
        </p:nvPicPr>
        <p:blipFill>
          <a:blip r:embed="rId2"/>
          <a:stretch>
            <a:fillRect/>
          </a:stretch>
        </p:blipFill>
        <p:spPr bwMode="auto">
          <a:xfrm>
            <a:off x="330349" y="1375635"/>
            <a:ext cx="5120192" cy="3550920"/>
          </a:xfrm>
          <a:prstGeom prst="rect">
            <a:avLst/>
          </a:prstGeom>
        </p:spPr>
      </p:pic>
      <p:sp>
        <p:nvSpPr>
          <p:cNvPr id="3" name="TextBox 2">
            <a:extLst>
              <a:ext uri="{FF2B5EF4-FFF2-40B4-BE49-F238E27FC236}">
                <a16:creationId xmlns:a16="http://schemas.microsoft.com/office/drawing/2014/main" id="{C236DD5B-4708-DC2F-D133-07CD9CFAABE0}"/>
              </a:ext>
            </a:extLst>
          </p:cNvPr>
          <p:cNvSpPr txBox="1"/>
          <p:nvPr/>
        </p:nvSpPr>
        <p:spPr>
          <a:xfrm>
            <a:off x="879886" y="5074023"/>
            <a:ext cx="5216114" cy="646331"/>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cs typeface="Calibri" panose="020F0502020204030204" pitchFamily="34" charset="0"/>
              </a:rPr>
              <a:t>Loading and Normalising the audio files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image21.png">
            <a:extLst>
              <a:ext uri="{FF2B5EF4-FFF2-40B4-BE49-F238E27FC236}">
                <a16:creationId xmlns:a16="http://schemas.microsoft.com/office/drawing/2014/main" id="{4B2A18F4-909A-F154-8562-45546443FDC4}"/>
              </a:ext>
            </a:extLst>
          </p:cNvPr>
          <p:cNvPicPr>
            <a:picLocks noChangeAspect="1"/>
          </p:cNvPicPr>
          <p:nvPr/>
        </p:nvPicPr>
        <p:blipFill>
          <a:blip r:embed="rId3"/>
          <a:stretch>
            <a:fillRect/>
          </a:stretch>
        </p:blipFill>
        <p:spPr bwMode="auto">
          <a:xfrm>
            <a:off x="6096000" y="1352923"/>
            <a:ext cx="5731510" cy="3721100"/>
          </a:xfrm>
          <a:prstGeom prst="rect">
            <a:avLst/>
          </a:prstGeom>
        </p:spPr>
      </p:pic>
      <p:sp>
        <p:nvSpPr>
          <p:cNvPr id="5" name="TextBox 4">
            <a:extLst>
              <a:ext uri="{FF2B5EF4-FFF2-40B4-BE49-F238E27FC236}">
                <a16:creationId xmlns:a16="http://schemas.microsoft.com/office/drawing/2014/main" id="{E1194B2B-A1E1-F4F6-DABF-A0EC2281B821}"/>
              </a:ext>
            </a:extLst>
          </p:cNvPr>
          <p:cNvSpPr txBox="1"/>
          <p:nvPr/>
        </p:nvSpPr>
        <p:spPr>
          <a:xfrm>
            <a:off x="6651812" y="5397188"/>
            <a:ext cx="4446494" cy="646331"/>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cs typeface="Calibri" panose="020F0502020204030204" pitchFamily="34" charset="0"/>
              </a:rPr>
              <a:t>Features extraction (</a:t>
            </a:r>
            <a:r>
              <a:rPr lang="en-IN" sz="1800" dirty="0" err="1">
                <a:effectLst/>
                <a:latin typeface="Times New Roman" panose="02020603050405020304" pitchFamily="18" charset="0"/>
                <a:ea typeface="Calibri" panose="020F0502020204030204" pitchFamily="34" charset="0"/>
                <a:cs typeface="Calibri" panose="020F0502020204030204" pitchFamily="34" charset="0"/>
              </a:rPr>
              <a:t>rms,mfcc</a:t>
            </a:r>
            <a:r>
              <a:rPr lang="en-IN" sz="1800" dirty="0">
                <a:effectLst/>
                <a:latin typeface="Times New Roman" panose="02020603050405020304" pitchFamily="18" charset="0"/>
                <a:ea typeface="Calibri" panose="020F0502020204030204" pitchFamily="34" charset="0"/>
                <a:cs typeface="Calibri" panose="020F0502020204030204" pitchFamily="34" charset="0"/>
              </a:rPr>
              <a:t> and </a:t>
            </a:r>
            <a:r>
              <a:rPr lang="en-IN" sz="1800" dirty="0" err="1">
                <a:effectLst/>
                <a:latin typeface="Times New Roman" panose="02020603050405020304" pitchFamily="18" charset="0"/>
                <a:ea typeface="Calibri" panose="020F0502020204030204" pitchFamily="34" charset="0"/>
                <a:cs typeface="Calibri" panose="020F0502020204030204" pitchFamily="34" charset="0"/>
              </a:rPr>
              <a:t>zcr</a:t>
            </a:r>
            <a:r>
              <a:rPr lang="en-IN" sz="1800" dirty="0">
                <a:effectLst/>
                <a:latin typeface="Times New Roman" panose="02020603050405020304" pitchFamily="18"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01040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png">
            <a:extLst>
              <a:ext uri="{FF2B5EF4-FFF2-40B4-BE49-F238E27FC236}">
                <a16:creationId xmlns:a16="http://schemas.microsoft.com/office/drawing/2014/main" id="{926DB50A-DF84-3C34-1823-85066E608A56}"/>
              </a:ext>
            </a:extLst>
          </p:cNvPr>
          <p:cNvPicPr>
            <a:picLocks noChangeAspect="1"/>
          </p:cNvPicPr>
          <p:nvPr/>
        </p:nvPicPr>
        <p:blipFill>
          <a:blip r:embed="rId2"/>
          <a:stretch>
            <a:fillRect/>
          </a:stretch>
        </p:blipFill>
        <p:spPr bwMode="auto">
          <a:xfrm>
            <a:off x="364490" y="1607671"/>
            <a:ext cx="5731510" cy="2997200"/>
          </a:xfrm>
          <a:prstGeom prst="rect">
            <a:avLst/>
          </a:prstGeom>
        </p:spPr>
      </p:pic>
      <p:sp>
        <p:nvSpPr>
          <p:cNvPr id="4" name="TextBox 3">
            <a:extLst>
              <a:ext uri="{FF2B5EF4-FFF2-40B4-BE49-F238E27FC236}">
                <a16:creationId xmlns:a16="http://schemas.microsoft.com/office/drawing/2014/main" id="{B267BA9C-8469-673D-D8E7-C173273054E8}"/>
              </a:ext>
            </a:extLst>
          </p:cNvPr>
          <p:cNvSpPr txBox="1"/>
          <p:nvPr/>
        </p:nvSpPr>
        <p:spPr>
          <a:xfrm>
            <a:off x="89647" y="4324437"/>
            <a:ext cx="6096000" cy="773032"/>
          </a:xfrm>
          <a:prstGeom prst="rect">
            <a:avLst/>
          </a:prstGeom>
          <a:noFill/>
        </p:spPr>
        <p:txBody>
          <a:bodyPr wrap="square">
            <a:spAutoFit/>
          </a:bodyPr>
          <a:lstStyle/>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Adjusting features shape to a 3D format</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11.png">
            <a:extLst>
              <a:ext uri="{FF2B5EF4-FFF2-40B4-BE49-F238E27FC236}">
                <a16:creationId xmlns:a16="http://schemas.microsoft.com/office/drawing/2014/main" id="{EAA2F69A-7F3D-54AA-62C3-AF088E644305}"/>
              </a:ext>
            </a:extLst>
          </p:cNvPr>
          <p:cNvPicPr>
            <a:picLocks noChangeAspect="1"/>
          </p:cNvPicPr>
          <p:nvPr/>
        </p:nvPicPr>
        <p:blipFill>
          <a:blip r:embed="rId3"/>
          <a:stretch>
            <a:fillRect/>
          </a:stretch>
        </p:blipFill>
        <p:spPr bwMode="auto">
          <a:xfrm>
            <a:off x="6370843" y="1423894"/>
            <a:ext cx="5731510" cy="3759200"/>
          </a:xfrm>
          <a:prstGeom prst="rect">
            <a:avLst/>
          </a:prstGeom>
        </p:spPr>
      </p:pic>
      <p:sp>
        <p:nvSpPr>
          <p:cNvPr id="7" name="TextBox 6">
            <a:extLst>
              <a:ext uri="{FF2B5EF4-FFF2-40B4-BE49-F238E27FC236}">
                <a16:creationId xmlns:a16="http://schemas.microsoft.com/office/drawing/2014/main" id="{E3B17F35-EFE7-A794-FA77-43D48DBBDFDD}"/>
              </a:ext>
            </a:extLst>
          </p:cNvPr>
          <p:cNvSpPr txBox="1"/>
          <p:nvPr/>
        </p:nvSpPr>
        <p:spPr>
          <a:xfrm>
            <a:off x="5853954" y="5183094"/>
            <a:ext cx="6096000" cy="374077"/>
          </a:xfrm>
          <a:prstGeom prst="rect">
            <a:avLst/>
          </a:prstGeom>
          <a:noFill/>
        </p:spPr>
        <p:txBody>
          <a:bodyPr wrap="square">
            <a:spAutoFit/>
          </a:bodyPr>
          <a:lstStyle/>
          <a:p>
            <a:pPr marL="914400" indent="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Creating lists X,Y for input features and target</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554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png">
            <a:extLst>
              <a:ext uri="{FF2B5EF4-FFF2-40B4-BE49-F238E27FC236}">
                <a16:creationId xmlns:a16="http://schemas.microsoft.com/office/drawing/2014/main" id="{381EBBC6-0FC4-1021-D309-A83CB0EEAEB4}"/>
              </a:ext>
            </a:extLst>
          </p:cNvPr>
          <p:cNvPicPr>
            <a:picLocks noChangeAspect="1"/>
          </p:cNvPicPr>
          <p:nvPr/>
        </p:nvPicPr>
        <p:blipFill>
          <a:blip r:embed="rId2"/>
          <a:stretch>
            <a:fillRect/>
          </a:stretch>
        </p:blipFill>
        <p:spPr bwMode="auto">
          <a:xfrm>
            <a:off x="167640" y="1348964"/>
            <a:ext cx="5928360" cy="3604260"/>
          </a:xfrm>
          <a:prstGeom prst="rect">
            <a:avLst/>
          </a:prstGeom>
        </p:spPr>
      </p:pic>
      <p:sp>
        <p:nvSpPr>
          <p:cNvPr id="4" name="TextBox 3">
            <a:extLst>
              <a:ext uri="{FF2B5EF4-FFF2-40B4-BE49-F238E27FC236}">
                <a16:creationId xmlns:a16="http://schemas.microsoft.com/office/drawing/2014/main" id="{DA283A9A-DF1F-E05B-51B0-E3FD9EC6D468}"/>
              </a:ext>
            </a:extLst>
          </p:cNvPr>
          <p:cNvSpPr txBox="1"/>
          <p:nvPr/>
        </p:nvSpPr>
        <p:spPr>
          <a:xfrm>
            <a:off x="83820" y="4953224"/>
            <a:ext cx="6096000" cy="374077"/>
          </a:xfrm>
          <a:prstGeom prst="rect">
            <a:avLst/>
          </a:prstGeom>
          <a:noFill/>
        </p:spPr>
        <p:txBody>
          <a:bodyPr wrap="square">
            <a:spAutoFit/>
          </a:bodyPr>
          <a:lstStyle/>
          <a:p>
            <a:pPr marL="9144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Split data into train, test and validation sets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24.png">
            <a:extLst>
              <a:ext uri="{FF2B5EF4-FFF2-40B4-BE49-F238E27FC236}">
                <a16:creationId xmlns:a16="http://schemas.microsoft.com/office/drawing/2014/main" id="{731ED299-CD7E-D113-F7B5-3F5A815CA166}"/>
              </a:ext>
            </a:extLst>
          </p:cNvPr>
          <p:cNvPicPr>
            <a:picLocks noChangeAspect="1"/>
          </p:cNvPicPr>
          <p:nvPr/>
        </p:nvPicPr>
        <p:blipFill>
          <a:blip r:embed="rId3"/>
          <a:stretch>
            <a:fillRect/>
          </a:stretch>
        </p:blipFill>
        <p:spPr bwMode="auto">
          <a:xfrm>
            <a:off x="6713892" y="1348964"/>
            <a:ext cx="4411980" cy="3665220"/>
          </a:xfrm>
          <a:prstGeom prst="rect">
            <a:avLst/>
          </a:prstGeom>
        </p:spPr>
      </p:pic>
      <p:sp>
        <p:nvSpPr>
          <p:cNvPr id="7" name="TextBox 6">
            <a:extLst>
              <a:ext uri="{FF2B5EF4-FFF2-40B4-BE49-F238E27FC236}">
                <a16:creationId xmlns:a16="http://schemas.microsoft.com/office/drawing/2014/main" id="{029C3B87-B485-A114-1837-5B7B40E13208}"/>
              </a:ext>
            </a:extLst>
          </p:cNvPr>
          <p:cNvSpPr txBox="1"/>
          <p:nvPr/>
        </p:nvSpPr>
        <p:spPr>
          <a:xfrm>
            <a:off x="7377953" y="5142635"/>
            <a:ext cx="6096000"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Saving test data to JSON files</a:t>
            </a:r>
            <a:endParaRPr lang="en-IN" dirty="0"/>
          </a:p>
        </p:txBody>
      </p:sp>
    </p:spTree>
    <p:extLst>
      <p:ext uri="{BB962C8B-B14F-4D97-AF65-F5344CB8AC3E}">
        <p14:creationId xmlns:p14="http://schemas.microsoft.com/office/powerpoint/2010/main" val="1501363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a16="http://schemas.microsoft.com/office/drawing/2014/main" id="{E9124705-E912-84FF-6FCF-7FB84A1AE173}"/>
              </a:ext>
            </a:extLst>
          </p:cNvPr>
          <p:cNvPicPr>
            <a:picLocks noChangeAspect="1"/>
          </p:cNvPicPr>
          <p:nvPr/>
        </p:nvPicPr>
        <p:blipFill>
          <a:blip r:embed="rId2"/>
          <a:stretch>
            <a:fillRect/>
          </a:stretch>
        </p:blipFill>
        <p:spPr bwMode="auto">
          <a:xfrm>
            <a:off x="181087" y="941070"/>
            <a:ext cx="5608320" cy="4366260"/>
          </a:xfrm>
          <a:prstGeom prst="rect">
            <a:avLst/>
          </a:prstGeom>
        </p:spPr>
      </p:pic>
      <p:sp>
        <p:nvSpPr>
          <p:cNvPr id="4" name="TextBox 3">
            <a:extLst>
              <a:ext uri="{FF2B5EF4-FFF2-40B4-BE49-F238E27FC236}">
                <a16:creationId xmlns:a16="http://schemas.microsoft.com/office/drawing/2014/main" id="{1212B144-506E-AE64-DAA0-1006965ABA68}"/>
              </a:ext>
            </a:extLst>
          </p:cNvPr>
          <p:cNvSpPr txBox="1"/>
          <p:nvPr/>
        </p:nvSpPr>
        <p:spPr>
          <a:xfrm>
            <a:off x="-306593" y="5338706"/>
            <a:ext cx="6096000" cy="374077"/>
          </a:xfrm>
          <a:prstGeom prst="rect">
            <a:avLst/>
          </a:prstGeom>
          <a:noFill/>
        </p:spPr>
        <p:txBody>
          <a:bodyPr wrap="square">
            <a:spAutoFit/>
          </a:bodyPr>
          <a:lstStyle/>
          <a:p>
            <a:pPr marL="1371600" indent="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Initializing the model</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26.png">
            <a:extLst>
              <a:ext uri="{FF2B5EF4-FFF2-40B4-BE49-F238E27FC236}">
                <a16:creationId xmlns:a16="http://schemas.microsoft.com/office/drawing/2014/main" id="{A7155A8B-64EB-A8D1-2D63-061C2D06F348}"/>
              </a:ext>
            </a:extLst>
          </p:cNvPr>
          <p:cNvPicPr>
            <a:picLocks noChangeAspect="1"/>
          </p:cNvPicPr>
          <p:nvPr/>
        </p:nvPicPr>
        <p:blipFill>
          <a:blip r:embed="rId3"/>
          <a:stretch>
            <a:fillRect/>
          </a:stretch>
        </p:blipFill>
        <p:spPr bwMode="auto">
          <a:xfrm>
            <a:off x="5964480" y="222250"/>
            <a:ext cx="5731510" cy="5803900"/>
          </a:xfrm>
          <a:prstGeom prst="rect">
            <a:avLst/>
          </a:prstGeom>
        </p:spPr>
      </p:pic>
      <p:sp>
        <p:nvSpPr>
          <p:cNvPr id="7" name="TextBox 6">
            <a:extLst>
              <a:ext uri="{FF2B5EF4-FFF2-40B4-BE49-F238E27FC236}">
                <a16:creationId xmlns:a16="http://schemas.microsoft.com/office/drawing/2014/main" id="{0BB0698A-C158-FEA0-9EDE-56DCD45D62A9}"/>
              </a:ext>
            </a:extLst>
          </p:cNvPr>
          <p:cNvSpPr txBox="1"/>
          <p:nvPr/>
        </p:nvSpPr>
        <p:spPr>
          <a:xfrm>
            <a:off x="5526741" y="5744159"/>
            <a:ext cx="6248400" cy="773032"/>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1371600" indent="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Compiling and training the model</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024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png">
            <a:extLst>
              <a:ext uri="{FF2B5EF4-FFF2-40B4-BE49-F238E27FC236}">
                <a16:creationId xmlns:a16="http://schemas.microsoft.com/office/drawing/2014/main" id="{E4A99D1D-0423-DE35-78FD-D1FDAD58DE7F}"/>
              </a:ext>
            </a:extLst>
          </p:cNvPr>
          <p:cNvPicPr>
            <a:picLocks noChangeAspect="1"/>
          </p:cNvPicPr>
          <p:nvPr/>
        </p:nvPicPr>
        <p:blipFill>
          <a:blip r:embed="rId2"/>
          <a:stretch>
            <a:fillRect/>
          </a:stretch>
        </p:blipFill>
        <p:spPr bwMode="auto">
          <a:xfrm>
            <a:off x="483290" y="159365"/>
            <a:ext cx="5828665" cy="5696585"/>
          </a:xfrm>
          <a:prstGeom prst="rect">
            <a:avLst/>
          </a:prstGeom>
        </p:spPr>
      </p:pic>
      <p:pic>
        <p:nvPicPr>
          <p:cNvPr id="3" name="image10.png">
            <a:extLst>
              <a:ext uri="{FF2B5EF4-FFF2-40B4-BE49-F238E27FC236}">
                <a16:creationId xmlns:a16="http://schemas.microsoft.com/office/drawing/2014/main" id="{6245FBAE-011C-EC1A-921C-05FBFDDD8122}"/>
              </a:ext>
            </a:extLst>
          </p:cNvPr>
          <p:cNvPicPr>
            <a:picLocks noChangeAspect="1"/>
          </p:cNvPicPr>
          <p:nvPr/>
        </p:nvPicPr>
        <p:blipFill>
          <a:blip r:embed="rId3"/>
          <a:stretch>
            <a:fillRect/>
          </a:stretch>
        </p:blipFill>
        <p:spPr bwMode="auto">
          <a:xfrm>
            <a:off x="6882093" y="159365"/>
            <a:ext cx="4601696" cy="5889174"/>
          </a:xfrm>
          <a:prstGeom prst="rect">
            <a:avLst/>
          </a:prstGeom>
        </p:spPr>
      </p:pic>
      <p:sp>
        <p:nvSpPr>
          <p:cNvPr id="5" name="TextBox 4">
            <a:extLst>
              <a:ext uri="{FF2B5EF4-FFF2-40B4-BE49-F238E27FC236}">
                <a16:creationId xmlns:a16="http://schemas.microsoft.com/office/drawing/2014/main" id="{23C823B5-4B95-0344-6141-372C092E4EE6}"/>
              </a:ext>
            </a:extLst>
          </p:cNvPr>
          <p:cNvSpPr txBox="1"/>
          <p:nvPr/>
        </p:nvSpPr>
        <p:spPr>
          <a:xfrm>
            <a:off x="6250004" y="5731896"/>
            <a:ext cx="6096000" cy="773032"/>
          </a:xfrm>
          <a:prstGeom prst="rect">
            <a:avLst/>
          </a:prstGeom>
          <a:noFill/>
        </p:spPr>
        <p:txBody>
          <a:bodyPr wrap="square">
            <a:spAutoFit/>
          </a:bodyPr>
          <a:lstStyle/>
          <a:p>
            <a:pPr marL="914400" indent="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9144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Visualisation of loss and accuracy of the model</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415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7.png">
            <a:extLst>
              <a:ext uri="{FF2B5EF4-FFF2-40B4-BE49-F238E27FC236}">
                <a16:creationId xmlns:a16="http://schemas.microsoft.com/office/drawing/2014/main" id="{61A82AA0-EBDB-9B03-4534-2F64CF0BB36F}"/>
              </a:ext>
            </a:extLst>
          </p:cNvPr>
          <p:cNvPicPr>
            <a:picLocks noChangeAspect="1"/>
          </p:cNvPicPr>
          <p:nvPr/>
        </p:nvPicPr>
        <p:blipFill>
          <a:blip r:embed="rId2"/>
          <a:stretch>
            <a:fillRect/>
          </a:stretch>
        </p:blipFill>
        <p:spPr bwMode="auto">
          <a:xfrm>
            <a:off x="182936" y="702253"/>
            <a:ext cx="6124575" cy="5059045"/>
          </a:xfrm>
          <a:prstGeom prst="rect">
            <a:avLst/>
          </a:prstGeom>
        </p:spPr>
      </p:pic>
      <p:sp>
        <p:nvSpPr>
          <p:cNvPr id="4" name="TextBox 3">
            <a:extLst>
              <a:ext uri="{FF2B5EF4-FFF2-40B4-BE49-F238E27FC236}">
                <a16:creationId xmlns:a16="http://schemas.microsoft.com/office/drawing/2014/main" id="{0EABE6A6-88C1-4016-6669-1863CC85C24D}"/>
              </a:ext>
            </a:extLst>
          </p:cNvPr>
          <p:cNvSpPr txBox="1"/>
          <p:nvPr/>
        </p:nvSpPr>
        <p:spPr>
          <a:xfrm>
            <a:off x="0" y="5453989"/>
            <a:ext cx="6096000" cy="773032"/>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Validation Confusion Matrix</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19.png">
            <a:extLst>
              <a:ext uri="{FF2B5EF4-FFF2-40B4-BE49-F238E27FC236}">
                <a16:creationId xmlns:a16="http://schemas.microsoft.com/office/drawing/2014/main" id="{072D8D0E-94EC-8E83-70B2-244201AF6D20}"/>
              </a:ext>
            </a:extLst>
          </p:cNvPr>
          <p:cNvPicPr>
            <a:picLocks noChangeAspect="1"/>
          </p:cNvPicPr>
          <p:nvPr/>
        </p:nvPicPr>
        <p:blipFill>
          <a:blip r:embed="rId3"/>
          <a:stretch>
            <a:fillRect/>
          </a:stretch>
        </p:blipFill>
        <p:spPr bwMode="auto">
          <a:xfrm>
            <a:off x="6394786" y="774700"/>
            <a:ext cx="5731510" cy="5308600"/>
          </a:xfrm>
          <a:prstGeom prst="rect">
            <a:avLst/>
          </a:prstGeom>
        </p:spPr>
      </p:pic>
      <p:sp>
        <p:nvSpPr>
          <p:cNvPr id="7" name="TextBox 6">
            <a:extLst>
              <a:ext uri="{FF2B5EF4-FFF2-40B4-BE49-F238E27FC236}">
                <a16:creationId xmlns:a16="http://schemas.microsoft.com/office/drawing/2014/main" id="{26C648C2-E2A4-7708-F075-29F1AD80BA07}"/>
              </a:ext>
            </a:extLst>
          </p:cNvPr>
          <p:cNvSpPr txBox="1"/>
          <p:nvPr/>
        </p:nvSpPr>
        <p:spPr>
          <a:xfrm>
            <a:off x="6210300" y="6155747"/>
            <a:ext cx="6100482" cy="374077"/>
          </a:xfrm>
          <a:prstGeom prst="rect">
            <a:avLst/>
          </a:prstGeom>
          <a:noFill/>
        </p:spPr>
        <p:txBody>
          <a:bodyPr wrap="square">
            <a:spAutoFit/>
          </a:bodyPr>
          <a:lstStyle/>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Confusion matrix(True vs Prediction emotions)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6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5.png">
            <a:extLst>
              <a:ext uri="{FF2B5EF4-FFF2-40B4-BE49-F238E27FC236}">
                <a16:creationId xmlns:a16="http://schemas.microsoft.com/office/drawing/2014/main" id="{4B7159A2-5890-CEB1-FC89-4982C2F45952}"/>
              </a:ext>
            </a:extLst>
          </p:cNvPr>
          <p:cNvPicPr>
            <a:picLocks noChangeAspect="1"/>
          </p:cNvPicPr>
          <p:nvPr/>
        </p:nvPicPr>
        <p:blipFill>
          <a:blip r:embed="rId2"/>
          <a:stretch>
            <a:fillRect/>
          </a:stretch>
        </p:blipFill>
        <p:spPr bwMode="auto">
          <a:xfrm>
            <a:off x="350688" y="1124117"/>
            <a:ext cx="5053965" cy="3964305"/>
          </a:xfrm>
          <a:prstGeom prst="rect">
            <a:avLst/>
          </a:prstGeom>
        </p:spPr>
      </p:pic>
      <p:sp>
        <p:nvSpPr>
          <p:cNvPr id="4" name="TextBox 3">
            <a:extLst>
              <a:ext uri="{FF2B5EF4-FFF2-40B4-BE49-F238E27FC236}">
                <a16:creationId xmlns:a16="http://schemas.microsoft.com/office/drawing/2014/main" id="{7B3EFB38-6CCA-1152-D192-09CD4EF39A78}"/>
              </a:ext>
            </a:extLst>
          </p:cNvPr>
          <p:cNvSpPr txBox="1"/>
          <p:nvPr/>
        </p:nvSpPr>
        <p:spPr>
          <a:xfrm>
            <a:off x="-242047" y="5267986"/>
            <a:ext cx="6096000" cy="374077"/>
          </a:xfrm>
          <a:prstGeom prst="rect">
            <a:avLst/>
          </a:prstGeom>
          <a:noFill/>
        </p:spPr>
        <p:txBody>
          <a:bodyPr wrap="square">
            <a:spAutoFit/>
          </a:bodyPr>
          <a:lstStyle/>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Validation  set prediction accuracy rates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16.png">
            <a:extLst>
              <a:ext uri="{FF2B5EF4-FFF2-40B4-BE49-F238E27FC236}">
                <a16:creationId xmlns:a16="http://schemas.microsoft.com/office/drawing/2014/main" id="{781E5E98-F59B-3F87-E82F-4363FCAD39BB}"/>
              </a:ext>
            </a:extLst>
          </p:cNvPr>
          <p:cNvPicPr>
            <a:picLocks noChangeAspect="1"/>
          </p:cNvPicPr>
          <p:nvPr/>
        </p:nvPicPr>
        <p:blipFill>
          <a:blip r:embed="rId3"/>
          <a:stretch>
            <a:fillRect/>
          </a:stretch>
        </p:blipFill>
        <p:spPr bwMode="auto">
          <a:xfrm>
            <a:off x="5974976" y="1539315"/>
            <a:ext cx="5731510" cy="2882900"/>
          </a:xfrm>
          <a:prstGeom prst="rect">
            <a:avLst/>
          </a:prstGeom>
        </p:spPr>
      </p:pic>
      <p:sp>
        <p:nvSpPr>
          <p:cNvPr id="7" name="TextBox 6">
            <a:extLst>
              <a:ext uri="{FF2B5EF4-FFF2-40B4-BE49-F238E27FC236}">
                <a16:creationId xmlns:a16="http://schemas.microsoft.com/office/drawing/2014/main" id="{CEDB01E9-5EDC-7C2B-9D51-53D90E242C9A}"/>
              </a:ext>
            </a:extLst>
          </p:cNvPr>
          <p:cNvSpPr txBox="1"/>
          <p:nvPr/>
        </p:nvSpPr>
        <p:spPr>
          <a:xfrm>
            <a:off x="5624290" y="4991166"/>
            <a:ext cx="6217022" cy="374077"/>
          </a:xfrm>
          <a:prstGeom prst="rect">
            <a:avLst/>
          </a:prstGeom>
          <a:noFill/>
        </p:spPr>
        <p:txBody>
          <a:bodyPr wrap="square">
            <a:spAutoFit/>
          </a:bodyPr>
          <a:lstStyle/>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Saving model and weights to disk</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7140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5.png">
            <a:extLst>
              <a:ext uri="{FF2B5EF4-FFF2-40B4-BE49-F238E27FC236}">
                <a16:creationId xmlns:a16="http://schemas.microsoft.com/office/drawing/2014/main" id="{2232909B-0AC3-B9C0-9033-5733A5C07678}"/>
              </a:ext>
            </a:extLst>
          </p:cNvPr>
          <p:cNvPicPr>
            <a:picLocks noChangeAspect="1"/>
          </p:cNvPicPr>
          <p:nvPr/>
        </p:nvPicPr>
        <p:blipFill>
          <a:blip r:embed="rId2"/>
          <a:stretch>
            <a:fillRect/>
          </a:stretch>
        </p:blipFill>
        <p:spPr bwMode="auto">
          <a:xfrm>
            <a:off x="364490" y="1385421"/>
            <a:ext cx="5731510" cy="2832100"/>
          </a:xfrm>
          <a:prstGeom prst="rect">
            <a:avLst/>
          </a:prstGeom>
        </p:spPr>
      </p:pic>
      <p:sp>
        <p:nvSpPr>
          <p:cNvPr id="4" name="TextBox 3">
            <a:extLst>
              <a:ext uri="{FF2B5EF4-FFF2-40B4-BE49-F238E27FC236}">
                <a16:creationId xmlns:a16="http://schemas.microsoft.com/office/drawing/2014/main" id="{34CA0A75-51DE-85D9-86EB-94D8444E4594}"/>
              </a:ext>
            </a:extLst>
          </p:cNvPr>
          <p:cNvSpPr txBox="1"/>
          <p:nvPr/>
        </p:nvSpPr>
        <p:spPr>
          <a:xfrm>
            <a:off x="268941" y="4398409"/>
            <a:ext cx="6096000" cy="374077"/>
          </a:xfrm>
          <a:prstGeom prst="rect">
            <a:avLst/>
          </a:prstGeom>
          <a:noFill/>
        </p:spPr>
        <p:txBody>
          <a:bodyPr wrap="square">
            <a:spAutoFit/>
          </a:bodyPr>
          <a:lstStyle/>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Loading the model architecture and weights from JSON file</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12.png">
            <a:extLst>
              <a:ext uri="{FF2B5EF4-FFF2-40B4-BE49-F238E27FC236}">
                <a16:creationId xmlns:a16="http://schemas.microsoft.com/office/drawing/2014/main" id="{29D1795A-BC9A-3DF7-F575-3C12B10415A5}"/>
              </a:ext>
            </a:extLst>
          </p:cNvPr>
          <p:cNvPicPr>
            <a:picLocks noChangeAspect="1"/>
          </p:cNvPicPr>
          <p:nvPr/>
        </p:nvPicPr>
        <p:blipFill>
          <a:blip r:embed="rId3"/>
          <a:stretch>
            <a:fillRect/>
          </a:stretch>
        </p:blipFill>
        <p:spPr bwMode="auto">
          <a:xfrm>
            <a:off x="6460490" y="880409"/>
            <a:ext cx="5731510" cy="4254500"/>
          </a:xfrm>
          <a:prstGeom prst="rect">
            <a:avLst/>
          </a:prstGeom>
        </p:spPr>
      </p:pic>
      <p:sp>
        <p:nvSpPr>
          <p:cNvPr id="7" name="TextBox 6">
            <a:extLst>
              <a:ext uri="{FF2B5EF4-FFF2-40B4-BE49-F238E27FC236}">
                <a16:creationId xmlns:a16="http://schemas.microsoft.com/office/drawing/2014/main" id="{8AD3638C-2FEA-19DB-CE12-A4BC2AA7097C}"/>
              </a:ext>
            </a:extLst>
          </p:cNvPr>
          <p:cNvSpPr txBox="1"/>
          <p:nvPr/>
        </p:nvSpPr>
        <p:spPr>
          <a:xfrm>
            <a:off x="6388772" y="5315797"/>
            <a:ext cx="6096000" cy="374077"/>
          </a:xfrm>
          <a:prstGeom prst="rect">
            <a:avLst/>
          </a:prstGeom>
          <a:noFill/>
        </p:spPr>
        <p:txBody>
          <a:bodyPr wrap="square">
            <a:spAutoFit/>
          </a:bodyPr>
          <a:lstStyle/>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Model’s structure visualisation</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25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A94651-EE5C-1D78-9C7C-6360AF9EE4D8}"/>
              </a:ext>
            </a:extLst>
          </p:cNvPr>
          <p:cNvGraphicFramePr>
            <a:graphicFrameLocks noGrp="1"/>
          </p:cNvGraphicFramePr>
          <p:nvPr>
            <p:extLst>
              <p:ext uri="{D42A27DB-BD31-4B8C-83A1-F6EECF244321}">
                <p14:modId xmlns:p14="http://schemas.microsoft.com/office/powerpoint/2010/main" val="1883399394"/>
              </p:ext>
            </p:extLst>
          </p:nvPr>
        </p:nvGraphicFramePr>
        <p:xfrm>
          <a:off x="2687525" y="2354741"/>
          <a:ext cx="6028055" cy="2770701"/>
        </p:xfrm>
        <a:graphic>
          <a:graphicData uri="http://schemas.openxmlformats.org/drawingml/2006/table">
            <a:tbl>
              <a:tblPr firstRow="1" firstCol="1" bandRow="1">
                <a:tableStyleId>{5C22544A-7EE6-4342-B048-85BDC9FD1C3A}</a:tableStyleId>
              </a:tblPr>
              <a:tblGrid>
                <a:gridCol w="848995">
                  <a:extLst>
                    <a:ext uri="{9D8B030D-6E8A-4147-A177-3AD203B41FA5}">
                      <a16:colId xmlns:a16="http://schemas.microsoft.com/office/drawing/2014/main" val="2932093679"/>
                    </a:ext>
                  </a:extLst>
                </a:gridCol>
                <a:gridCol w="1856105">
                  <a:extLst>
                    <a:ext uri="{9D8B030D-6E8A-4147-A177-3AD203B41FA5}">
                      <a16:colId xmlns:a16="http://schemas.microsoft.com/office/drawing/2014/main" val="2573500036"/>
                    </a:ext>
                  </a:extLst>
                </a:gridCol>
                <a:gridCol w="3322955">
                  <a:extLst>
                    <a:ext uri="{9D8B030D-6E8A-4147-A177-3AD203B41FA5}">
                      <a16:colId xmlns:a16="http://schemas.microsoft.com/office/drawing/2014/main" val="3111380697"/>
                    </a:ext>
                  </a:extLst>
                </a:gridCol>
              </a:tblGrid>
              <a:tr h="479621">
                <a:tc>
                  <a:txBody>
                    <a:bodyPr/>
                    <a:lstStyle/>
                    <a:p>
                      <a:pPr algn="l">
                        <a:lnSpc>
                          <a:spcPct val="150000"/>
                        </a:lnSpc>
                        <a:spcAft>
                          <a:spcPts val="800"/>
                        </a:spcAft>
                      </a:pPr>
                      <a:r>
                        <a:rPr lang="en-IN" sz="1400">
                          <a:effectLst/>
                        </a:rPr>
                        <a:t>S.NO</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a:effectLst/>
                        </a:rPr>
                        <a:t>REG. NO.</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a:effectLst/>
                        </a:rPr>
                        <a:t>NAME</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64539419"/>
                  </a:ext>
                </a:extLst>
              </a:tr>
              <a:tr h="572770">
                <a:tc>
                  <a:txBody>
                    <a:bodyPr/>
                    <a:lstStyle/>
                    <a:p>
                      <a:pPr algn="l">
                        <a:lnSpc>
                          <a:spcPct val="150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a:effectLst/>
                        </a:rPr>
                        <a:t>2019103557</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a:effectLst/>
                        </a:rPr>
                        <a:t>PRATHIBA.D</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56145550"/>
                  </a:ext>
                </a:extLst>
              </a:tr>
              <a:tr h="572770">
                <a:tc>
                  <a:txBody>
                    <a:bodyPr/>
                    <a:lstStyle/>
                    <a:p>
                      <a:pPr algn="l">
                        <a:lnSpc>
                          <a:spcPct val="150000"/>
                        </a:lnSpc>
                        <a:spcAft>
                          <a:spcPts val="800"/>
                        </a:spcAft>
                      </a:pPr>
                      <a:r>
                        <a:rPr lang="en-IN" sz="1400">
                          <a:effectLst/>
                        </a:rPr>
                        <a:t>2</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a:effectLst/>
                        </a:rPr>
                        <a:t>2019103569</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a:effectLst/>
                        </a:rPr>
                        <a:t>RAMYA.P</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63037913"/>
                  </a:ext>
                </a:extLst>
              </a:tr>
              <a:tr h="572770">
                <a:tc>
                  <a:txBody>
                    <a:bodyPr/>
                    <a:lstStyle/>
                    <a:p>
                      <a:pPr algn="l">
                        <a:lnSpc>
                          <a:spcPct val="150000"/>
                        </a:lnSpc>
                        <a:spcAft>
                          <a:spcPts val="800"/>
                        </a:spcAft>
                      </a:pPr>
                      <a:r>
                        <a:rPr lang="en-IN" sz="1400">
                          <a:effectLst/>
                        </a:rPr>
                        <a:t>3</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a:effectLst/>
                        </a:rPr>
                        <a:t>2019103572</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a:effectLst/>
                        </a:rPr>
                        <a:t>ROHITH KUMAR. M</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32121138"/>
                  </a:ext>
                </a:extLst>
              </a:tr>
              <a:tr h="572770">
                <a:tc>
                  <a:txBody>
                    <a:bodyPr/>
                    <a:lstStyle/>
                    <a:p>
                      <a:pPr algn="l">
                        <a:lnSpc>
                          <a:spcPct val="150000"/>
                        </a:lnSpc>
                        <a:spcAft>
                          <a:spcPts val="800"/>
                        </a:spcAft>
                      </a:pPr>
                      <a:r>
                        <a:rPr lang="en-IN" sz="1400">
                          <a:effectLst/>
                        </a:rPr>
                        <a:t>4</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a:effectLst/>
                        </a:rPr>
                        <a:t>2019103578</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50000"/>
                        </a:lnSpc>
                        <a:spcAft>
                          <a:spcPts val="800"/>
                        </a:spcAft>
                      </a:pPr>
                      <a:r>
                        <a:rPr lang="en-IN" sz="1400" dirty="0">
                          <a:effectLst/>
                        </a:rPr>
                        <a:t>ABHIMANYU. S.G.</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98856904"/>
                  </a:ext>
                </a:extLst>
              </a:tr>
            </a:tbl>
          </a:graphicData>
        </a:graphic>
      </p:graphicFrame>
      <p:sp>
        <p:nvSpPr>
          <p:cNvPr id="3" name="Rectangle 1">
            <a:extLst>
              <a:ext uri="{FF2B5EF4-FFF2-40B4-BE49-F238E27FC236}">
                <a16:creationId xmlns:a16="http://schemas.microsoft.com/office/drawing/2014/main" id="{6C6F4A6C-6DA9-221A-4A98-C84DDEB6313A}"/>
              </a:ext>
            </a:extLst>
          </p:cNvPr>
          <p:cNvSpPr>
            <a:spLocks noChangeArrowheads="1"/>
          </p:cNvSpPr>
          <p:nvPr/>
        </p:nvSpPr>
        <p:spPr bwMode="auto">
          <a:xfrm>
            <a:off x="2579314" y="1760219"/>
            <a:ext cx="765837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TEAM MEMBERS: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350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png">
            <a:extLst>
              <a:ext uri="{FF2B5EF4-FFF2-40B4-BE49-F238E27FC236}">
                <a16:creationId xmlns:a16="http://schemas.microsoft.com/office/drawing/2014/main" id="{6ECCCBC5-FDC7-BD10-D835-CC623057DF27}"/>
              </a:ext>
            </a:extLst>
          </p:cNvPr>
          <p:cNvPicPr>
            <a:picLocks noChangeAspect="1"/>
          </p:cNvPicPr>
          <p:nvPr/>
        </p:nvPicPr>
        <p:blipFill>
          <a:blip r:embed="rId2"/>
          <a:stretch>
            <a:fillRect/>
          </a:stretch>
        </p:blipFill>
        <p:spPr bwMode="auto">
          <a:xfrm>
            <a:off x="260200" y="763121"/>
            <a:ext cx="5539740" cy="4686300"/>
          </a:xfrm>
          <a:prstGeom prst="rect">
            <a:avLst/>
          </a:prstGeom>
        </p:spPr>
      </p:pic>
      <p:pic>
        <p:nvPicPr>
          <p:cNvPr id="3" name="image27.png">
            <a:extLst>
              <a:ext uri="{FF2B5EF4-FFF2-40B4-BE49-F238E27FC236}">
                <a16:creationId xmlns:a16="http://schemas.microsoft.com/office/drawing/2014/main" id="{9E3CB1D0-8C52-EB0A-CBBE-4C317BF6F20B}"/>
              </a:ext>
            </a:extLst>
          </p:cNvPr>
          <p:cNvPicPr>
            <a:picLocks noChangeAspect="1"/>
          </p:cNvPicPr>
          <p:nvPr/>
        </p:nvPicPr>
        <p:blipFill>
          <a:blip r:embed="rId3"/>
          <a:stretch>
            <a:fillRect/>
          </a:stretch>
        </p:blipFill>
        <p:spPr bwMode="auto">
          <a:xfrm>
            <a:off x="6517342" y="1684244"/>
            <a:ext cx="4572000" cy="3238500"/>
          </a:xfrm>
          <a:prstGeom prst="rect">
            <a:avLst/>
          </a:prstGeom>
        </p:spPr>
      </p:pic>
      <p:sp>
        <p:nvSpPr>
          <p:cNvPr id="5" name="TextBox 4">
            <a:extLst>
              <a:ext uri="{FF2B5EF4-FFF2-40B4-BE49-F238E27FC236}">
                <a16:creationId xmlns:a16="http://schemas.microsoft.com/office/drawing/2014/main" id="{D9E251A1-310F-815B-4F7D-39EF6734D79A}"/>
              </a:ext>
            </a:extLst>
          </p:cNvPr>
          <p:cNvSpPr txBox="1"/>
          <p:nvPr/>
        </p:nvSpPr>
        <p:spPr>
          <a:xfrm>
            <a:off x="6355978" y="5223062"/>
            <a:ext cx="6096000" cy="374077"/>
          </a:xfrm>
          <a:prstGeom prst="rect">
            <a:avLst/>
          </a:prstGeom>
          <a:noFill/>
        </p:spPr>
        <p:txBody>
          <a:bodyPr wrap="square">
            <a:spAutoFit/>
          </a:bodyPr>
          <a:lstStyle/>
          <a:p>
            <a:pPr marL="9144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Confusion matrix over the test set</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231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0.png">
            <a:extLst>
              <a:ext uri="{FF2B5EF4-FFF2-40B4-BE49-F238E27FC236}">
                <a16:creationId xmlns:a16="http://schemas.microsoft.com/office/drawing/2014/main" id="{3913101C-946D-8053-F09C-A28C40288BF6}"/>
              </a:ext>
            </a:extLst>
          </p:cNvPr>
          <p:cNvPicPr>
            <a:picLocks noChangeAspect="1"/>
          </p:cNvPicPr>
          <p:nvPr/>
        </p:nvPicPr>
        <p:blipFill>
          <a:blip r:embed="rId2"/>
          <a:stretch>
            <a:fillRect/>
          </a:stretch>
        </p:blipFill>
        <p:spPr bwMode="auto">
          <a:xfrm>
            <a:off x="221353" y="536015"/>
            <a:ext cx="5742940" cy="5194300"/>
          </a:xfrm>
          <a:prstGeom prst="rect">
            <a:avLst/>
          </a:prstGeom>
        </p:spPr>
      </p:pic>
      <p:sp>
        <p:nvSpPr>
          <p:cNvPr id="4" name="TextBox 3">
            <a:extLst>
              <a:ext uri="{FF2B5EF4-FFF2-40B4-BE49-F238E27FC236}">
                <a16:creationId xmlns:a16="http://schemas.microsoft.com/office/drawing/2014/main" id="{89356445-89D3-E8A4-0EA1-EA533237A5B3}"/>
              </a:ext>
            </a:extLst>
          </p:cNvPr>
          <p:cNvSpPr txBox="1"/>
          <p:nvPr/>
        </p:nvSpPr>
        <p:spPr>
          <a:xfrm>
            <a:off x="221353" y="5644503"/>
            <a:ext cx="6096000" cy="374077"/>
          </a:xfrm>
          <a:prstGeom prst="rect">
            <a:avLst/>
          </a:prstGeom>
          <a:noFill/>
        </p:spPr>
        <p:txBody>
          <a:bodyPr wrap="square">
            <a:spAutoFit/>
          </a:bodyPr>
          <a:lstStyle/>
          <a:p>
            <a:pPr marL="457200" indent="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Prediction Accuracy Rates over the Test set</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23.png">
            <a:extLst>
              <a:ext uri="{FF2B5EF4-FFF2-40B4-BE49-F238E27FC236}">
                <a16:creationId xmlns:a16="http://schemas.microsoft.com/office/drawing/2014/main" id="{561A438D-EDDC-C9AD-9640-6FF8239AEB76}"/>
              </a:ext>
            </a:extLst>
          </p:cNvPr>
          <p:cNvPicPr>
            <a:picLocks noChangeAspect="1"/>
          </p:cNvPicPr>
          <p:nvPr/>
        </p:nvPicPr>
        <p:blipFill>
          <a:blip r:embed="rId3"/>
          <a:stretch>
            <a:fillRect/>
          </a:stretch>
        </p:blipFill>
        <p:spPr bwMode="auto">
          <a:xfrm>
            <a:off x="6227709" y="817008"/>
            <a:ext cx="5731510" cy="5143500"/>
          </a:xfrm>
          <a:prstGeom prst="rect">
            <a:avLst/>
          </a:prstGeom>
        </p:spPr>
      </p:pic>
      <p:sp>
        <p:nvSpPr>
          <p:cNvPr id="7" name="TextBox 6">
            <a:extLst>
              <a:ext uri="{FF2B5EF4-FFF2-40B4-BE49-F238E27FC236}">
                <a16:creationId xmlns:a16="http://schemas.microsoft.com/office/drawing/2014/main" id="{6C74D178-B4BB-412E-60E5-A76794F5E252}"/>
              </a:ext>
            </a:extLst>
          </p:cNvPr>
          <p:cNvSpPr txBox="1"/>
          <p:nvPr/>
        </p:nvSpPr>
        <p:spPr>
          <a:xfrm>
            <a:off x="6508377" y="6018580"/>
            <a:ext cx="6096000" cy="374077"/>
          </a:xfrm>
          <a:prstGeom prst="rect">
            <a:avLst/>
          </a:prstGeom>
          <a:noFill/>
        </p:spPr>
        <p:txBody>
          <a:bodyPr wrap="square">
            <a:spAutoFit/>
          </a:bodyPr>
          <a:lstStyle/>
          <a:p>
            <a:pPr marL="1371600" indent="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Model Summary</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450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a:extLst>
              <a:ext uri="{FF2B5EF4-FFF2-40B4-BE49-F238E27FC236}">
                <a16:creationId xmlns:a16="http://schemas.microsoft.com/office/drawing/2014/main" id="{2733DD18-DCA1-FB06-9CB7-1B72E72C0E1D}"/>
              </a:ext>
            </a:extLst>
          </p:cNvPr>
          <p:cNvPicPr>
            <a:picLocks noChangeAspect="1"/>
          </p:cNvPicPr>
          <p:nvPr/>
        </p:nvPicPr>
        <p:blipFill>
          <a:blip r:embed="rId2"/>
          <a:stretch>
            <a:fillRect/>
          </a:stretch>
        </p:blipFill>
        <p:spPr bwMode="auto">
          <a:xfrm>
            <a:off x="277458" y="1127984"/>
            <a:ext cx="5684520" cy="4046220"/>
          </a:xfrm>
          <a:prstGeom prst="rect">
            <a:avLst/>
          </a:prstGeom>
        </p:spPr>
      </p:pic>
      <p:sp>
        <p:nvSpPr>
          <p:cNvPr id="4" name="TextBox 3">
            <a:extLst>
              <a:ext uri="{FF2B5EF4-FFF2-40B4-BE49-F238E27FC236}">
                <a16:creationId xmlns:a16="http://schemas.microsoft.com/office/drawing/2014/main" id="{FA3E4763-065E-D5DC-CD68-5B0E663705D0}"/>
              </a:ext>
            </a:extLst>
          </p:cNvPr>
          <p:cNvSpPr txBox="1"/>
          <p:nvPr/>
        </p:nvSpPr>
        <p:spPr>
          <a:xfrm>
            <a:off x="4805083" y="372518"/>
            <a:ext cx="6096000" cy="460895"/>
          </a:xfrm>
          <a:prstGeom prst="rect">
            <a:avLst/>
          </a:prstGeom>
          <a:noFill/>
        </p:spPr>
        <p:txBody>
          <a:bodyPr wrap="square">
            <a:spAutoFit/>
          </a:bodyPr>
          <a:lstStyle/>
          <a:p>
            <a:pPr>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Model Testing</a:t>
            </a:r>
          </a:p>
        </p:txBody>
      </p:sp>
      <p:sp>
        <p:nvSpPr>
          <p:cNvPr id="6" name="TextBox 5">
            <a:extLst>
              <a:ext uri="{FF2B5EF4-FFF2-40B4-BE49-F238E27FC236}">
                <a16:creationId xmlns:a16="http://schemas.microsoft.com/office/drawing/2014/main" id="{E3D5E9BD-ADBD-EF7A-3917-A3877567D281}"/>
              </a:ext>
            </a:extLst>
          </p:cNvPr>
          <p:cNvSpPr txBox="1"/>
          <p:nvPr/>
        </p:nvSpPr>
        <p:spPr>
          <a:xfrm>
            <a:off x="1703295" y="5178686"/>
            <a:ext cx="6096000" cy="369332"/>
          </a:xfrm>
          <a:prstGeom prst="rect">
            <a:avLst/>
          </a:prstGeom>
          <a:noFill/>
        </p:spPr>
        <p:txBody>
          <a:bodyPr wrap="square">
            <a:spAutoFit/>
          </a:bodyPr>
          <a:lstStyle/>
          <a:p>
            <a:r>
              <a:rPr lang="en-IN" sz="1800" dirty="0" err="1">
                <a:effectLst/>
                <a:latin typeface="Times New Roman" panose="02020603050405020304" pitchFamily="18" charset="0"/>
                <a:ea typeface="Calibri" panose="020F0502020204030204" pitchFamily="34" charset="0"/>
              </a:rPr>
              <a:t>Preprocessing</a:t>
            </a:r>
            <a:r>
              <a:rPr lang="en-IN" sz="1800" dirty="0">
                <a:effectLst/>
                <a:latin typeface="Times New Roman" panose="02020603050405020304" pitchFamily="18" charset="0"/>
                <a:ea typeface="Calibri" panose="020F0502020204030204" pitchFamily="34" charset="0"/>
              </a:rPr>
              <a:t> the data</a:t>
            </a:r>
            <a:endParaRPr lang="en-IN" dirty="0"/>
          </a:p>
        </p:txBody>
      </p:sp>
      <p:pic>
        <p:nvPicPr>
          <p:cNvPr id="7" name="image18.png">
            <a:extLst>
              <a:ext uri="{FF2B5EF4-FFF2-40B4-BE49-F238E27FC236}">
                <a16:creationId xmlns:a16="http://schemas.microsoft.com/office/drawing/2014/main" id="{E741CBB9-8F2A-D3B4-289D-8FBDB2AEA1AE}"/>
              </a:ext>
            </a:extLst>
          </p:cNvPr>
          <p:cNvPicPr>
            <a:picLocks noChangeAspect="1"/>
          </p:cNvPicPr>
          <p:nvPr/>
        </p:nvPicPr>
        <p:blipFill>
          <a:blip r:embed="rId3"/>
          <a:stretch>
            <a:fillRect/>
          </a:stretch>
        </p:blipFill>
        <p:spPr bwMode="auto">
          <a:xfrm>
            <a:off x="6353586" y="1268954"/>
            <a:ext cx="5222240" cy="3764280"/>
          </a:xfrm>
          <a:prstGeom prst="rect">
            <a:avLst/>
          </a:prstGeom>
        </p:spPr>
      </p:pic>
      <p:sp>
        <p:nvSpPr>
          <p:cNvPr id="9" name="TextBox 8">
            <a:extLst>
              <a:ext uri="{FF2B5EF4-FFF2-40B4-BE49-F238E27FC236}">
                <a16:creationId xmlns:a16="http://schemas.microsoft.com/office/drawing/2014/main" id="{CBC5B216-FB5A-9AF7-A972-0D90D622D435}"/>
              </a:ext>
            </a:extLst>
          </p:cNvPr>
          <p:cNvSpPr txBox="1"/>
          <p:nvPr/>
        </p:nvSpPr>
        <p:spPr>
          <a:xfrm>
            <a:off x="6177132" y="5173941"/>
            <a:ext cx="6096000" cy="374077"/>
          </a:xfrm>
          <a:prstGeom prst="rect">
            <a:avLst/>
          </a:prstGeom>
          <a:noFill/>
        </p:spPr>
        <p:txBody>
          <a:bodyPr wrap="square">
            <a:spAutoFit/>
          </a:bodyPr>
          <a:lstStyle/>
          <a:p>
            <a:pPr marL="914400" indent="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Emotions list for model creation</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675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a:extLst>
              <a:ext uri="{FF2B5EF4-FFF2-40B4-BE49-F238E27FC236}">
                <a16:creationId xmlns:a16="http://schemas.microsoft.com/office/drawing/2014/main" id="{1C02F758-D125-DEA5-0FF9-C3C5E4FFEBC4}"/>
              </a:ext>
            </a:extLst>
          </p:cNvPr>
          <p:cNvPicPr>
            <a:picLocks noChangeAspect="1"/>
          </p:cNvPicPr>
          <p:nvPr/>
        </p:nvPicPr>
        <p:blipFill>
          <a:blip r:embed="rId2"/>
          <a:stretch>
            <a:fillRect/>
          </a:stretch>
        </p:blipFill>
        <p:spPr bwMode="auto">
          <a:xfrm>
            <a:off x="364490" y="866962"/>
            <a:ext cx="5731510" cy="4406900"/>
          </a:xfrm>
          <a:prstGeom prst="rect">
            <a:avLst/>
          </a:prstGeom>
        </p:spPr>
      </p:pic>
      <p:pic>
        <p:nvPicPr>
          <p:cNvPr id="3" name="image8.png">
            <a:extLst>
              <a:ext uri="{FF2B5EF4-FFF2-40B4-BE49-F238E27FC236}">
                <a16:creationId xmlns:a16="http://schemas.microsoft.com/office/drawing/2014/main" id="{4E4E2D77-2954-2711-6845-76C7480312EB}"/>
              </a:ext>
            </a:extLst>
          </p:cNvPr>
          <p:cNvPicPr>
            <a:picLocks noChangeAspect="1"/>
          </p:cNvPicPr>
          <p:nvPr/>
        </p:nvPicPr>
        <p:blipFill>
          <a:blip r:embed="rId3"/>
          <a:stretch>
            <a:fillRect/>
          </a:stretch>
        </p:blipFill>
        <p:spPr bwMode="auto">
          <a:xfrm>
            <a:off x="6278245" y="1717962"/>
            <a:ext cx="5731510" cy="3048000"/>
          </a:xfrm>
          <a:prstGeom prst="rect">
            <a:avLst/>
          </a:prstGeom>
        </p:spPr>
      </p:pic>
      <p:sp>
        <p:nvSpPr>
          <p:cNvPr id="5" name="TextBox 4">
            <a:extLst>
              <a:ext uri="{FF2B5EF4-FFF2-40B4-BE49-F238E27FC236}">
                <a16:creationId xmlns:a16="http://schemas.microsoft.com/office/drawing/2014/main" id="{F797EFA1-9CCC-4614-6CF5-94F7DD0C23C6}"/>
              </a:ext>
            </a:extLst>
          </p:cNvPr>
          <p:cNvSpPr txBox="1"/>
          <p:nvPr/>
        </p:nvSpPr>
        <p:spPr>
          <a:xfrm>
            <a:off x="6364942" y="4981115"/>
            <a:ext cx="6096000" cy="374077"/>
          </a:xfrm>
          <a:prstGeom prst="rect">
            <a:avLst/>
          </a:prstGeom>
          <a:noFill/>
        </p:spPr>
        <p:txBody>
          <a:bodyPr wrap="square">
            <a:spAutoFit/>
          </a:bodyPr>
          <a:lstStyle/>
          <a:p>
            <a:pPr marL="914400" indent="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Emotion distribution for voice inputs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81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png">
            <a:extLst>
              <a:ext uri="{FF2B5EF4-FFF2-40B4-BE49-F238E27FC236}">
                <a16:creationId xmlns:a16="http://schemas.microsoft.com/office/drawing/2014/main" id="{C226BD5A-9A03-5E91-48E0-AF4456494769}"/>
              </a:ext>
            </a:extLst>
          </p:cNvPr>
          <p:cNvPicPr>
            <a:picLocks noChangeAspect="1"/>
          </p:cNvPicPr>
          <p:nvPr/>
        </p:nvPicPr>
        <p:blipFill>
          <a:blip r:embed="rId2"/>
          <a:srcRect t="32845"/>
          <a:stretch>
            <a:fillRect/>
          </a:stretch>
        </p:blipFill>
        <p:spPr bwMode="auto">
          <a:xfrm>
            <a:off x="3228975" y="1486740"/>
            <a:ext cx="5734050" cy="3095625"/>
          </a:xfrm>
          <a:prstGeom prst="rect">
            <a:avLst/>
          </a:prstGeom>
        </p:spPr>
      </p:pic>
      <p:sp>
        <p:nvSpPr>
          <p:cNvPr id="4" name="TextBox 3">
            <a:extLst>
              <a:ext uri="{FF2B5EF4-FFF2-40B4-BE49-F238E27FC236}">
                <a16:creationId xmlns:a16="http://schemas.microsoft.com/office/drawing/2014/main" id="{0870478D-9E2E-6786-8982-6D08AEC1872E}"/>
              </a:ext>
            </a:extLst>
          </p:cNvPr>
          <p:cNvSpPr txBox="1"/>
          <p:nvPr/>
        </p:nvSpPr>
        <p:spPr>
          <a:xfrm>
            <a:off x="3048000" y="4467873"/>
            <a:ext cx="6096000" cy="773032"/>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914400" indent="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Emotion distribution for voice inputs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9907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2F503-0300-13AE-C993-7F1820305BBF}"/>
              </a:ext>
            </a:extLst>
          </p:cNvPr>
          <p:cNvSpPr txBox="1"/>
          <p:nvPr/>
        </p:nvSpPr>
        <p:spPr>
          <a:xfrm>
            <a:off x="3630706" y="2357718"/>
            <a:ext cx="8633012"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84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A28E4-83D4-47A6-4938-0B5A35C068D9}"/>
              </a:ext>
            </a:extLst>
          </p:cNvPr>
          <p:cNvSpPr txBox="1"/>
          <p:nvPr/>
        </p:nvSpPr>
        <p:spPr>
          <a:xfrm>
            <a:off x="502024" y="139324"/>
            <a:ext cx="11465858" cy="4267835"/>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rapidly advancing AI world, human computer interactions (HCI) are of extreme importance. We live in a world where Siri and Alexa are physically closer to us than other humans. Soon the world will get more populated with physical and virtual service robots to accomplish tasks that range from caring for the elderly to assessing the effectiveness of our marketing campaign.  Understanding human emotions paves the way to understanding people's needs better and ultimately, providing better service. Speech emotion recognition can be applied in marketing, healthcare, customer satisfaction, gaming experience improvement, social media analysis, stress monitoring and much more.</a:t>
            </a:r>
          </a:p>
          <a:p>
            <a:endParaRPr lang="en-IN" dirty="0"/>
          </a:p>
        </p:txBody>
      </p:sp>
      <p:sp>
        <p:nvSpPr>
          <p:cNvPr id="3" name="TextBox 2">
            <a:extLst>
              <a:ext uri="{FF2B5EF4-FFF2-40B4-BE49-F238E27FC236}">
                <a16:creationId xmlns:a16="http://schemas.microsoft.com/office/drawing/2014/main" id="{935F4C67-05A8-4445-05B2-0B0960DCDA8A}"/>
              </a:ext>
            </a:extLst>
          </p:cNvPr>
          <p:cNvSpPr txBox="1"/>
          <p:nvPr/>
        </p:nvSpPr>
        <p:spPr>
          <a:xfrm>
            <a:off x="475128" y="4141694"/>
            <a:ext cx="11483789" cy="2882840"/>
          </a:xfrm>
          <a:prstGeom prst="rect">
            <a:avLst/>
          </a:prstGeom>
          <a:noFill/>
        </p:spPr>
        <p:txBody>
          <a:bodyPr wrap="square" rtlCol="0">
            <a:sp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OBJECTIVE</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Speech Emotion Recognition is to improve man-machine interface.  Our project aims to investigate and implement an Artificial Intelligence (AI) algorithm that will analyse an audio file in real-time, identify and present the expressed emotion within it. It can be used to monitor the psycho physiological state of a person in lie detectors. It also finds its applications in medicine and forensics.</a:t>
            </a:r>
          </a:p>
          <a:p>
            <a:endParaRPr lang="en-IN" dirty="0"/>
          </a:p>
        </p:txBody>
      </p:sp>
    </p:spTree>
    <p:extLst>
      <p:ext uri="{BB962C8B-B14F-4D97-AF65-F5344CB8AC3E}">
        <p14:creationId xmlns:p14="http://schemas.microsoft.com/office/powerpoint/2010/main" val="27880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27031-A53E-4F37-4BFF-953467B0E7B1}"/>
              </a:ext>
            </a:extLst>
          </p:cNvPr>
          <p:cNvSpPr txBox="1"/>
          <p:nvPr/>
        </p:nvSpPr>
        <p:spPr>
          <a:xfrm>
            <a:off x="4276164" y="268939"/>
            <a:ext cx="4607859" cy="677108"/>
          </a:xfrm>
          <a:prstGeom prst="rect">
            <a:avLst/>
          </a:prstGeom>
          <a:noFill/>
        </p:spPr>
        <p:txBody>
          <a:bodyPr wrap="square" rtlCol="0">
            <a:sp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SYSTEM ARCHITECTURE</a:t>
            </a:r>
          </a:p>
          <a:p>
            <a:endParaRPr lang="en-IN" dirty="0"/>
          </a:p>
        </p:txBody>
      </p:sp>
      <p:pic>
        <p:nvPicPr>
          <p:cNvPr id="3" name="Picture 2">
            <a:extLst>
              <a:ext uri="{FF2B5EF4-FFF2-40B4-BE49-F238E27FC236}">
                <a16:creationId xmlns:a16="http://schemas.microsoft.com/office/drawing/2014/main" id="{0E9DAE61-1428-FCAA-31A2-E7DEC0E8231D}"/>
              </a:ext>
            </a:extLst>
          </p:cNvPr>
          <p:cNvPicPr>
            <a:picLocks noChangeAspect="1"/>
          </p:cNvPicPr>
          <p:nvPr/>
        </p:nvPicPr>
        <p:blipFill>
          <a:blip r:embed="rId2"/>
          <a:stretch>
            <a:fillRect/>
          </a:stretch>
        </p:blipFill>
        <p:spPr bwMode="auto">
          <a:xfrm>
            <a:off x="2223248" y="806825"/>
            <a:ext cx="7521387" cy="5782235"/>
          </a:xfrm>
          <a:prstGeom prst="rect">
            <a:avLst/>
          </a:prstGeom>
        </p:spPr>
      </p:pic>
    </p:spTree>
    <p:extLst>
      <p:ext uri="{BB962C8B-B14F-4D97-AF65-F5344CB8AC3E}">
        <p14:creationId xmlns:p14="http://schemas.microsoft.com/office/powerpoint/2010/main" val="239923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A20F25-3091-B231-FE82-73BB540B45BA}"/>
              </a:ext>
            </a:extLst>
          </p:cNvPr>
          <p:cNvSpPr txBox="1"/>
          <p:nvPr/>
        </p:nvSpPr>
        <p:spPr>
          <a:xfrm>
            <a:off x="421341" y="277906"/>
            <a:ext cx="11842377" cy="6550511"/>
          </a:xfrm>
          <a:prstGeom prst="rect">
            <a:avLst/>
          </a:prstGeom>
          <a:noFill/>
        </p:spPr>
        <p:txBody>
          <a:bodyPr wrap="square" rtlCol="0">
            <a:spAutoFit/>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MODULES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1- PREPROCESSING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Priorly in preprocessing, the emotion representation is done based on the dataset chosen.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sample rate is calculated.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audio is then processed as follows: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audio is loaded to an object by the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AudioSegment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module of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pydub</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(ii) The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AudioSegment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object is normalized to + 5.0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dBFS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(iii)</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Transforming the object to an array of samples.</a:t>
            </a: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(iv) Trimming the silence in the beginning and the end.</a:t>
            </a: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Padding every audio file to the maximum length</a:t>
            </a: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(vi) Noise reduction</a:t>
            </a: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Then the feature extraction is carried out</a:t>
            </a: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Root Mean Square (RMS), Zero Crossed Rate (ZCR), Mel-Frequency Cepstral Coefficients (MFCCs) are extracted.</a:t>
            </a:r>
          </a:p>
          <a:p>
            <a:endParaRPr lang="en-IN" dirty="0"/>
          </a:p>
        </p:txBody>
      </p:sp>
    </p:spTree>
    <p:extLst>
      <p:ext uri="{BB962C8B-B14F-4D97-AF65-F5344CB8AC3E}">
        <p14:creationId xmlns:p14="http://schemas.microsoft.com/office/powerpoint/2010/main" val="68631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C1730-0FCE-1620-FE3C-5649A903472F}"/>
              </a:ext>
            </a:extLst>
          </p:cNvPr>
          <p:cNvSpPr txBox="1"/>
          <p:nvPr/>
        </p:nvSpPr>
        <p:spPr>
          <a:xfrm>
            <a:off x="376518" y="277906"/>
            <a:ext cx="8910917" cy="131318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80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Input: Audio datasets</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80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Output: Features extracted(RMS,ZCR,MFCCs)</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0C516A3F-E455-1602-3786-643C97FDA50D}"/>
              </a:ext>
            </a:extLst>
          </p:cNvPr>
          <p:cNvSpPr txBox="1"/>
          <p:nvPr/>
        </p:nvSpPr>
        <p:spPr>
          <a:xfrm>
            <a:off x="376518" y="1185508"/>
            <a:ext cx="11654117" cy="5139869"/>
          </a:xfrm>
          <a:prstGeom prst="rect">
            <a:avLst/>
          </a:prstGeom>
          <a:noFill/>
        </p:spPr>
        <p:txBody>
          <a:bodyPr wrap="square" rtlCol="0">
            <a:spAutoFit/>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800"/>
              </a:spcAft>
            </a:pPr>
            <a:r>
              <a:rPr lang="en-IN" sz="1800" b="1" dirty="0">
                <a:effectLst/>
                <a:latin typeface="Times New Roman" panose="02020603050405020304" pitchFamily="18" charset="0"/>
                <a:ea typeface="Calibri" panose="020F0502020204030204" pitchFamily="34" charset="0"/>
                <a:cs typeface="Calibri" panose="020F0502020204030204" pitchFamily="34" charset="0"/>
              </a:rPr>
              <a:t>2- FINAL DATA SETUP</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Before fitting the data into the model some changes are made.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Symbol" panose="05050102010706020507" pitchFamily="18" charset="2"/>
              </a:rPr>
              <a:t>The shapes of the features are kept uniform and in 3D format.</a:t>
            </a:r>
            <a:endParaRPr lang="en-IN" sz="18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Symbol" panose="05050102010706020507" pitchFamily="18" charset="2"/>
              </a:rPr>
              <a:t>Concatenating all features to a single variable.</a:t>
            </a:r>
            <a:endParaRPr lang="en-IN" sz="18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Symbol" panose="05050102010706020507" pitchFamily="18" charset="2"/>
              </a:rPr>
              <a:t>Preparing another variable with a 2D shape.</a:t>
            </a:r>
            <a:endParaRPr lang="en-IN" sz="18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Symbol" panose="05050102010706020507" pitchFamily="18" charset="2"/>
              </a:rPr>
              <a:t>Split both variable into test ,validation and train sets</a:t>
            </a:r>
            <a:endParaRPr lang="en-IN" sz="18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Symbol" panose="05050102010706020507" pitchFamily="18" charset="2"/>
              </a:rPr>
              <a:t>Convert both train and validation sets of 2D data into one-hot vector</a:t>
            </a:r>
            <a:endParaRPr lang="en-IN" sz="1800" dirty="0">
              <a:effectLst/>
              <a:latin typeface="Calibri" panose="020F0502020204030204" pitchFamily="34" charset="0"/>
              <a:ea typeface="Calibri" panose="020F0502020204030204" pitchFamily="34" charset="0"/>
              <a:cs typeface="Symbol" panose="05050102010706020507" pitchFamily="18" charset="2"/>
            </a:endParaRPr>
          </a:p>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Calibri" panose="020F0502020204030204" pitchFamily="34" charset="0"/>
              </a:rPr>
              <a:t>Input: Features extracted from </a:t>
            </a:r>
            <a:r>
              <a:rPr lang="en-IN" sz="1800" b="1" dirty="0" err="1">
                <a:effectLst/>
                <a:latin typeface="Times New Roman" panose="02020603050405020304" pitchFamily="18" charset="0"/>
                <a:ea typeface="Calibri" panose="020F0502020204030204" pitchFamily="34" charset="0"/>
                <a:cs typeface="Calibri" panose="020F0502020204030204" pitchFamily="34" charset="0"/>
              </a:rPr>
              <a:t>preprocessing</a:t>
            </a:r>
            <a:r>
              <a:rPr lang="en-IN" sz="1800" b="1" dirty="0">
                <a:effectLst/>
                <a:latin typeface="Times New Roman" panose="02020603050405020304" pitchFamily="18"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Calibri" panose="020F0502020204030204" pitchFamily="34" charset="0"/>
              </a:rPr>
              <a:t>Output: Test, train and validation sets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40026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7CDCF-3104-B485-4EEF-BC4E57B0F1BD}"/>
              </a:ext>
            </a:extLst>
          </p:cNvPr>
          <p:cNvSpPr txBox="1"/>
          <p:nvPr/>
        </p:nvSpPr>
        <p:spPr>
          <a:xfrm>
            <a:off x="188259" y="224118"/>
            <a:ext cx="11860306" cy="4791055"/>
          </a:xfrm>
          <a:prstGeom prst="rect">
            <a:avLst/>
          </a:prstGeom>
          <a:noFill/>
        </p:spPr>
        <p:txBody>
          <a:bodyPr wrap="square" rtlCol="0">
            <a:spAutoFit/>
          </a:bodyPr>
          <a:lstStyle/>
          <a:p>
            <a:pPr marL="228600" algn="ctr">
              <a:lnSpc>
                <a:spcPct val="150000"/>
              </a:lnSpc>
              <a:spcAft>
                <a:spcPts val="800"/>
              </a:spcAft>
            </a:pPr>
            <a:r>
              <a:rPr lang="en-IN" sz="1800" b="1" dirty="0">
                <a:effectLst/>
                <a:latin typeface="Times New Roman" panose="02020603050405020304" pitchFamily="18" charset="0"/>
                <a:ea typeface="Calibri" panose="020F0502020204030204" pitchFamily="34" charset="0"/>
                <a:cs typeface="Calibri" panose="020F0502020204030204" pitchFamily="34" charset="0"/>
              </a:rPr>
              <a:t>3- MODEL TRAINING AND EVALUATION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nSpc>
                <a:spcPct val="150000"/>
              </a:lnSpc>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Initialising the model.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Saving the best weights is essential as they are finally defined to the model.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Reduction of the rate of training after 100 epochs.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 saved weights are now defined to the model.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Model evaluation is done over the validation and test sets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Calibri" panose="020F0502020204030204" pitchFamily="34" charset="0"/>
              </a:rPr>
              <a:t>Input: Test, train and validation sets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Calibri" panose="020F0502020204030204" pitchFamily="34" charset="0"/>
              </a:rPr>
              <a:t>Output: Prediction Accuracy Rates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a:t>				</a:t>
            </a:r>
          </a:p>
        </p:txBody>
      </p:sp>
      <p:sp>
        <p:nvSpPr>
          <p:cNvPr id="7" name="Rectangle 3">
            <a:extLst>
              <a:ext uri="{FF2B5EF4-FFF2-40B4-BE49-F238E27FC236}">
                <a16:creationId xmlns:a16="http://schemas.microsoft.com/office/drawing/2014/main" id="{D8D280C6-E692-0BB3-4983-E75C5BBBC968}"/>
              </a:ext>
            </a:extLst>
          </p:cNvPr>
          <p:cNvSpPr>
            <a:spLocks noChangeArrowheads="1"/>
          </p:cNvSpPr>
          <p:nvPr/>
        </p:nvSpPr>
        <p:spPr bwMode="auto">
          <a:xfrm>
            <a:off x="161366" y="4246714"/>
            <a:ext cx="11053482"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REAL TIME IMPLEMENTATION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voice input is received from a microphone and stored as  a .wav file. </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module the recording of the sound is done for a particular time and then an iteration happens for timesteps number of times to </a:t>
            </a:r>
            <a:r>
              <a:rPr kumimoji="0" lang="en-US" altLang="en-US"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insert frames to the ‘.wav' file.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(Timesteps=Rate/Chunk*</a:t>
            </a:r>
            <a:r>
              <a:rPr kumimoji="0" lang="en-US" altLang="en-US"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Time_recorded</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30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B0381-8913-8281-DB02-AAADEA39B80F}"/>
              </a:ext>
            </a:extLst>
          </p:cNvPr>
          <p:cNvSpPr txBox="1"/>
          <p:nvPr/>
        </p:nvSpPr>
        <p:spPr>
          <a:xfrm>
            <a:off x="170329" y="259976"/>
            <a:ext cx="11833412" cy="2441694"/>
          </a:xfrm>
          <a:prstGeom prst="rect">
            <a:avLst/>
          </a:prstGeom>
          <a:noFill/>
        </p:spPr>
        <p:txBody>
          <a:bodyPr wrap="square" rtlCol="0">
            <a:spAutoFit/>
          </a:bodyPr>
          <a:lstStyle/>
          <a:p>
            <a:pPr marL="228600">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recording, Model's prediction is done with an 8 emotion probabilities array.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emotion distribution is presented for the whole sequence.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 The voice recording of a person.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 The emotion distribution of the recording, throughout the time it was recorded</a:t>
            </a:r>
            <a:r>
              <a:rPr lang="en-IN" sz="18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TextBox 3">
            <a:extLst>
              <a:ext uri="{FF2B5EF4-FFF2-40B4-BE49-F238E27FC236}">
                <a16:creationId xmlns:a16="http://schemas.microsoft.com/office/drawing/2014/main" id="{6CC4BFF0-2ACF-D74C-01DD-C59191B46A77}"/>
              </a:ext>
            </a:extLst>
          </p:cNvPr>
          <p:cNvSpPr txBox="1"/>
          <p:nvPr/>
        </p:nvSpPr>
        <p:spPr>
          <a:xfrm>
            <a:off x="170329" y="2429435"/>
            <a:ext cx="11833412" cy="4088299"/>
          </a:xfrm>
          <a:prstGeom prst="rect">
            <a:avLst/>
          </a:prstGeom>
          <a:noFill/>
        </p:spPr>
        <p:txBody>
          <a:bodyPr wrap="square" rtlCol="0">
            <a:spAutoFit/>
          </a:bodyPr>
          <a:lstStyle/>
          <a:p>
            <a:pPr>
              <a:lnSpc>
                <a:spcPct val="150000"/>
              </a:lnSpc>
              <a:spcAft>
                <a:spcPts val="800"/>
              </a:spcAft>
            </a:pPr>
            <a:r>
              <a:rPr lang="en-IN" b="1" dirty="0">
                <a:effectLst/>
                <a:latin typeface="Times New Roman" panose="02020603050405020304" pitchFamily="18" charset="0"/>
                <a:ea typeface="Calibri" panose="020F0502020204030204" pitchFamily="34" charset="0"/>
                <a:cs typeface="Calibri" panose="020F0502020204030204" pitchFamily="34" charset="0"/>
              </a:rPr>
              <a:t>DATASET DESCRIPTION</a:t>
            </a:r>
            <a:endParaRPr lang="en-IN" b="1"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200"/>
              </a:spcAft>
            </a:pPr>
            <a:r>
              <a:rPr lang="en-IN" sz="16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The speech emotion audio databases to be used are:</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Symbol" panose="05050102010706020507" pitchFamily="18" charset="2"/>
              </a:rPr>
              <a:t>The Ryerson Audio-Visual Database of Emotional Speech and Song (RAVDESS)</a:t>
            </a:r>
            <a:r>
              <a:rPr lang="en-IN" sz="1600" dirty="0">
                <a:solidFill>
                  <a:srgbClr val="000000"/>
                </a:solidFill>
                <a:effectLst/>
                <a:latin typeface="Times New Roman" panose="02020603050405020304" pitchFamily="18" charset="0"/>
                <a:ea typeface="Times New Roman" panose="02020603050405020304" pitchFamily="18" charset="0"/>
                <a:cs typeface="Symbol" panose="05050102010706020507" pitchFamily="18" charset="2"/>
              </a:rPr>
              <a:t> </a:t>
            </a:r>
            <a:r>
              <a:rPr lang="en-IN" sz="1600" u="sng" dirty="0">
                <a:solidFill>
                  <a:srgbClr val="0000FF"/>
                </a:solidFill>
                <a:effectLst/>
                <a:latin typeface="Times New Roman" panose="02020603050405020304" pitchFamily="18" charset="0"/>
                <a:ea typeface="Times New Roman" panose="02020603050405020304" pitchFamily="18" charset="0"/>
                <a:cs typeface="Symbol" panose="05050102010706020507" pitchFamily="18" charset="2"/>
                <a:hlinkClick r:id="rId2"/>
              </a:rPr>
              <a:t>https://zenodo.org/record/1188976#.X4sE0tDXKUl</a:t>
            </a:r>
            <a:endParaRPr lang="en-IN" sz="1600" dirty="0">
              <a:effectLst/>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50000"/>
              </a:lnSpc>
              <a:spcAft>
                <a:spcPts val="800"/>
              </a:spcAft>
              <a:buSzPts val="1000"/>
              <a:buFont typeface="Wingdings" panose="05000000000000000000" pitchFamily="2" charset="2"/>
              <a:buChar char=""/>
              <a:tabLst>
                <a:tab pos="914400" algn="l"/>
              </a:tabLst>
            </a:pPr>
            <a:r>
              <a:rPr lang="en-IN" sz="16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The Ryerson Audio-Visual Database of Emotional Speech and Song (RAVDESS) was recorded with 24 professional actors (12 female, 12 male), vocalizing two lexically-matched statements in a neutral North American accent. Each expression is produced at two levels of emotional intensity (normal, strong), with an additional neutral expression.</a:t>
            </a:r>
            <a:endParaRPr lang="en-IN" sz="1600" dirty="0">
              <a:effectLst/>
              <a:latin typeface="Calibri" panose="020F0502020204030204" pitchFamily="34" charset="0"/>
              <a:ea typeface="Calibri" panose="020F0502020204030204" pitchFamily="34" charset="0"/>
              <a:cs typeface="Wingdings" panose="05000000000000000000" pitchFamily="2" charset="2"/>
            </a:endParaRPr>
          </a:p>
          <a:p>
            <a:pPr marL="742950" lvl="1" indent="-285750">
              <a:lnSpc>
                <a:spcPct val="150000"/>
              </a:lnSpc>
              <a:spcAft>
                <a:spcPts val="800"/>
              </a:spcAft>
              <a:buSzPts val="1000"/>
              <a:buFont typeface="Wingdings" panose="05000000000000000000" pitchFamily="2"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1440 files</a:t>
            </a:r>
            <a:r>
              <a:rPr lang="en-IN" sz="16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 = 24 actors x 60 trails per actor</a:t>
            </a:r>
            <a:endParaRPr lang="en-IN" sz="1600" dirty="0">
              <a:effectLst/>
              <a:latin typeface="Calibri" panose="020F0502020204030204" pitchFamily="34" charset="0"/>
              <a:ea typeface="Calibri" panose="020F0502020204030204" pitchFamily="34" charset="0"/>
              <a:cs typeface="Wingdings" panose="05000000000000000000" pitchFamily="2" charset="2"/>
            </a:endParaRPr>
          </a:p>
          <a:p>
            <a:pPr marL="742950" lvl="1" indent="-285750">
              <a:lnSpc>
                <a:spcPct val="150000"/>
              </a:lnSpc>
              <a:spcAft>
                <a:spcPts val="800"/>
              </a:spcAft>
              <a:buSzPts val="1000"/>
              <a:buFont typeface="Wingdings" panose="05000000000000000000" pitchFamily="2"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8 Emotions</a:t>
            </a:r>
            <a:r>
              <a:rPr lang="en-IN" sz="16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 (neutral, calm, happy, sad, angry, fearful, disgust, surprised).</a:t>
            </a:r>
            <a:endParaRPr lang="en-IN" sz="1600" dirty="0">
              <a:effectLst/>
              <a:latin typeface="Calibri" panose="020F0502020204030204" pitchFamily="34" charset="0"/>
              <a:ea typeface="Calibri" panose="020F0502020204030204" pitchFamily="34" charset="0"/>
              <a:cs typeface="Wingdings" panose="05000000000000000000" pitchFamily="2" charset="2"/>
            </a:endParaRPr>
          </a:p>
          <a:p>
            <a:endParaRPr lang="en-IN" dirty="0"/>
          </a:p>
        </p:txBody>
      </p:sp>
    </p:spTree>
    <p:extLst>
      <p:ext uri="{BB962C8B-B14F-4D97-AF65-F5344CB8AC3E}">
        <p14:creationId xmlns:p14="http://schemas.microsoft.com/office/powerpoint/2010/main" val="30350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0CCAB2-043D-BF7B-EFDA-0FBF6F325F2C}"/>
              </a:ext>
            </a:extLst>
          </p:cNvPr>
          <p:cNvSpPr txBox="1"/>
          <p:nvPr/>
        </p:nvSpPr>
        <p:spPr>
          <a:xfrm>
            <a:off x="242047" y="224118"/>
            <a:ext cx="11779624" cy="3149580"/>
          </a:xfrm>
          <a:prstGeom prst="rect">
            <a:avLst/>
          </a:prstGeom>
          <a:noFill/>
        </p:spPr>
        <p:txBody>
          <a:bodyPr wrap="square" rtlCol="0">
            <a:spAutoFit/>
          </a:bodyPr>
          <a:lstStyle/>
          <a:p>
            <a:pPr marL="342900" lvl="0" indent="-342900">
              <a:lnSpc>
                <a:spcPct val="150000"/>
              </a:lnSpc>
              <a:spcAft>
                <a:spcPts val="120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Toronto Emotional Speech Set (TESS)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https://tspace.library.utoronto.ca/handle/1807/24487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Wingdings" panose="05000000000000000000" pitchFamily="2" charset="2"/>
              <a:buChar char=""/>
              <a:tabLst>
                <a:tab pos="9144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set of 200 target words were spoken in the carrier phrase "Say the word </a:t>
            </a: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by two actresses (aged 26 and 64 years) and recordings were made of the set portraying each of seven emotions described below.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Wingdings" panose="05000000000000000000" pitchFamily="2"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2800 files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2 actors x 200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pharses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 7 emotions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Wingdings" panose="05000000000000000000" pitchFamily="2" charset="2"/>
              <a:buChar char=""/>
              <a:tabLst>
                <a:tab pos="9144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Emotions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(neutral, happiness, sadness, anger, fear, disgust, pleasant surprise)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spcAft>
                <a:spcPts val="800"/>
              </a:spcAft>
              <a:buSzPts val="1000"/>
              <a:buFont typeface="Courier New" panose="02070309020205020404" pitchFamily="49" charset="0"/>
              <a:buChar char="o"/>
              <a:tabLst>
                <a:tab pos="13716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('calm' is not a part of this DB)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4EBCF8AF-BA33-E647-8065-9D8013225128}"/>
              </a:ext>
            </a:extLst>
          </p:cNvPr>
          <p:cNvSpPr txBox="1"/>
          <p:nvPr/>
        </p:nvSpPr>
        <p:spPr>
          <a:xfrm>
            <a:off x="412376" y="3630706"/>
            <a:ext cx="11779624" cy="2826415"/>
          </a:xfrm>
          <a:prstGeom prst="rect">
            <a:avLst/>
          </a:prstGeom>
          <a:noFill/>
        </p:spPr>
        <p:txBody>
          <a:bodyPr wrap="square" rtlCol="0">
            <a:spAutoFit/>
          </a:bodyPr>
          <a:lstStyle/>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PERFORMANCE MEASURES :</a:t>
            </a:r>
          </a:p>
          <a:p>
            <a:pPr>
              <a:lnSpc>
                <a:spcPct val="150000"/>
              </a:lnSpc>
              <a:spcAft>
                <a:spcPts val="12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model has been evaluated using the following factors: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visualization of the loss and categorial accuracy values trend during the train process.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confusion matrix for visualizing the number of successful predictions of each emotion: for validation and test sets.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Model's prediction accuracy rates for each emotion: for validation and test sets.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0203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1148</Words>
  <Application>Microsoft Office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Courier New</vt:lpstr>
      <vt:lpstr>Symbol</vt:lpstr>
      <vt:lpstr>Times New Roman</vt:lpstr>
      <vt:lpstr>Wingdings</vt:lpstr>
      <vt:lpstr>Office Theme</vt:lpstr>
      <vt:lpstr>SPEECH EMOTION RECOGNITION USING DEEP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USING DEEP LEARNING </dc:title>
  <dc:creator>SENDAMANGALAM GANDHI ABHIMANYU</dc:creator>
  <cp:lastModifiedBy>SENDAMANGALAM GANDHI ABHIMANYU</cp:lastModifiedBy>
  <cp:revision>9</cp:revision>
  <dcterms:created xsi:type="dcterms:W3CDTF">2022-05-23T06:22:44Z</dcterms:created>
  <dcterms:modified xsi:type="dcterms:W3CDTF">2022-05-23T06:45:19Z</dcterms:modified>
</cp:coreProperties>
</file>