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3" name="Google Shape;7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4" name="Google Shape;74;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7" name="Google Shape;147;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6" name="Google Shape;156;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6" name="Google Shape;166;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6" name="Google Shape;176;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4" name="Google Shape;184;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2" name="Google Shape;192;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0" name="Google Shape;200;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8" name="Google Shape;208;p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6" name="Google Shape;216;p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6" name="Google Shape;226;p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0" name="Google Shape;80;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3" name="Google Shape;233;p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4" name="Google Shape;234;p2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3" name="Google Shape;243;p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3" name="Google Shape;253;p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3" name="Google Shape;263;p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1" name="Google Shape;271;p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9" name="Google Shape;279;p2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8" name="Google Shape;88;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6" name="Google Shape;96;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4" name="Google Shape;104;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 name="Google Shape;113;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2" name="Google Shape;122;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1" name="Google Shape;131;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8" name="Google Shape;138;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1122363"/>
            <a:ext cx="7772400" cy="2387600"/>
          </a:xfrm>
          <a:prstGeom prst="rect">
            <a:avLst/>
          </a:prstGeom>
          <a:noFill/>
          <a:ln>
            <a:noFill/>
          </a:ln>
        </p:spPr>
        <p:txBody>
          <a:bodyPr anchorCtr="0" anchor="b" bIns="45700" lIns="91425" spcFirstLastPara="1" rIns="91425" wrap="square" tIns="45700">
            <a:normAutofit/>
          </a:bodyPr>
          <a:lstStyle>
            <a:lvl1pPr lvl="0" algn="ctr">
              <a:lnSpc>
                <a:spcPct val="10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1000"/>
              </a:spcBef>
              <a:spcAft>
                <a:spcPts val="0"/>
              </a:spcAft>
              <a:buClr>
                <a:schemeClr val="dk1"/>
              </a:buClr>
              <a:buSzPts val="2400"/>
              <a:buNone/>
              <a:defRPr sz="2400"/>
            </a:lvl1pPr>
            <a:lvl2pPr lvl="1" algn="ctr">
              <a:lnSpc>
                <a:spcPct val="100000"/>
              </a:lnSpc>
              <a:spcBef>
                <a:spcPts val="500"/>
              </a:spcBef>
              <a:spcAft>
                <a:spcPts val="0"/>
              </a:spcAft>
              <a:buClr>
                <a:schemeClr val="dk1"/>
              </a:buClr>
              <a:buSzPts val="2000"/>
              <a:buNone/>
              <a:defRPr sz="2000"/>
            </a:lvl2pPr>
            <a:lvl3pPr lvl="2" algn="ctr">
              <a:lnSpc>
                <a:spcPct val="100000"/>
              </a:lnSpc>
              <a:spcBef>
                <a:spcPts val="500"/>
              </a:spcBef>
              <a:spcAft>
                <a:spcPts val="0"/>
              </a:spcAft>
              <a:buClr>
                <a:schemeClr val="dk1"/>
              </a:buClr>
              <a:buSzPts val="1800"/>
              <a:buNone/>
              <a:defRPr sz="1800"/>
            </a:lvl3pPr>
            <a:lvl4pPr lvl="3" algn="ctr">
              <a:lnSpc>
                <a:spcPct val="100000"/>
              </a:lnSpc>
              <a:spcBef>
                <a:spcPts val="500"/>
              </a:spcBef>
              <a:spcAft>
                <a:spcPts val="0"/>
              </a:spcAft>
              <a:buClr>
                <a:schemeClr val="dk1"/>
              </a:buClr>
              <a:buSzPts val="1600"/>
              <a:buNone/>
              <a:defRPr sz="1600"/>
            </a:lvl4pPr>
            <a:lvl5pPr lvl="4" algn="ctr">
              <a:lnSpc>
                <a:spcPct val="100000"/>
              </a:lnSpc>
              <a:spcBef>
                <a:spcPts val="500"/>
              </a:spcBef>
              <a:spcAft>
                <a:spcPts val="0"/>
              </a:spcAft>
              <a:buClr>
                <a:schemeClr val="dk1"/>
              </a:buClr>
              <a:buSzPts val="1600"/>
              <a:buNone/>
              <a:defRPr sz="1600"/>
            </a:lvl5pPr>
            <a:lvl6pPr lvl="5" algn="ctr">
              <a:lnSpc>
                <a:spcPct val="100000"/>
              </a:lnSpc>
              <a:spcBef>
                <a:spcPts val="500"/>
              </a:spcBef>
              <a:spcAft>
                <a:spcPts val="0"/>
              </a:spcAft>
              <a:buClr>
                <a:schemeClr val="dk1"/>
              </a:buClr>
              <a:buSzPts val="1600"/>
              <a:buNone/>
              <a:defRPr sz="1600"/>
            </a:lvl6pPr>
            <a:lvl7pPr lvl="6" algn="ctr">
              <a:lnSpc>
                <a:spcPct val="100000"/>
              </a:lnSpc>
              <a:spcBef>
                <a:spcPts val="500"/>
              </a:spcBef>
              <a:spcAft>
                <a:spcPts val="0"/>
              </a:spcAft>
              <a:buClr>
                <a:schemeClr val="dk1"/>
              </a:buClr>
              <a:buSzPts val="1600"/>
              <a:buNone/>
              <a:defRPr sz="1600"/>
            </a:lvl7pPr>
            <a:lvl8pPr lvl="7" algn="ctr">
              <a:lnSpc>
                <a:spcPct val="100000"/>
              </a:lnSpc>
              <a:spcBef>
                <a:spcPts val="500"/>
              </a:spcBef>
              <a:spcAft>
                <a:spcPts val="0"/>
              </a:spcAft>
              <a:buClr>
                <a:schemeClr val="dk1"/>
              </a:buClr>
              <a:buSzPts val="1600"/>
              <a:buNone/>
              <a:defRPr sz="1600"/>
            </a:lvl8pPr>
            <a:lvl9pPr lvl="8" algn="ctr">
              <a:lnSpc>
                <a:spcPct val="10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316650" y="1104100"/>
            <a:ext cx="8510700" cy="7215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400"/>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 type="body"/>
          </p:nvPr>
        </p:nvSpPr>
        <p:spPr>
          <a:xfrm>
            <a:off x="316650" y="1825600"/>
            <a:ext cx="8510700" cy="4530600"/>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1000"/>
              </a:spcBef>
              <a:spcAft>
                <a:spcPts val="0"/>
              </a:spcAft>
              <a:buClr>
                <a:schemeClr val="dk1"/>
              </a:buClr>
              <a:buSzPts val="2400"/>
              <a:buChar char="•"/>
              <a:defRPr sz="2400"/>
            </a:lvl1pPr>
            <a:lvl2pPr indent="-355600" lvl="1" marL="914400" algn="l">
              <a:lnSpc>
                <a:spcPct val="100000"/>
              </a:lnSpc>
              <a:spcBef>
                <a:spcPts val="500"/>
              </a:spcBef>
              <a:spcAft>
                <a:spcPts val="0"/>
              </a:spcAft>
              <a:buClr>
                <a:schemeClr val="dk1"/>
              </a:buClr>
              <a:buSzPts val="2000"/>
              <a:buChar char="•"/>
              <a:defRPr sz="2000"/>
            </a:lvl2pPr>
            <a:lvl3pPr indent="-342900" lvl="2" marL="1371600" algn="l">
              <a:lnSpc>
                <a:spcPct val="100000"/>
              </a:lnSpc>
              <a:spcBef>
                <a:spcPts val="500"/>
              </a:spcBef>
              <a:spcAft>
                <a:spcPts val="0"/>
              </a:spcAft>
              <a:buClr>
                <a:schemeClr val="dk1"/>
              </a:buClr>
              <a:buSzPts val="1800"/>
              <a:buChar char="•"/>
              <a:defRPr sz="1800"/>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100000"/>
              </a:lnSpc>
              <a:spcBef>
                <a:spcPts val="500"/>
              </a:spcBef>
              <a:spcAft>
                <a:spcPts val="0"/>
              </a:spcAft>
              <a:buClr>
                <a:schemeClr val="dk1"/>
              </a:buClr>
              <a:buSzPts val="1800"/>
              <a:buChar char="•"/>
              <a:defRPr/>
            </a:lvl6pPr>
            <a:lvl7pPr indent="-342900" lvl="6" marL="3200400" algn="l">
              <a:lnSpc>
                <a:spcPct val="100000"/>
              </a:lnSpc>
              <a:spcBef>
                <a:spcPts val="500"/>
              </a:spcBef>
              <a:spcAft>
                <a:spcPts val="0"/>
              </a:spcAft>
              <a:buClr>
                <a:schemeClr val="dk1"/>
              </a:buClr>
              <a:buSzPts val="1800"/>
              <a:buChar char="•"/>
              <a:defRPr/>
            </a:lvl7pPr>
            <a:lvl8pPr indent="-342900" lvl="7" marL="3657600" algn="l">
              <a:lnSpc>
                <a:spcPct val="100000"/>
              </a:lnSpc>
              <a:spcBef>
                <a:spcPts val="500"/>
              </a:spcBef>
              <a:spcAft>
                <a:spcPts val="0"/>
              </a:spcAft>
              <a:buClr>
                <a:schemeClr val="dk1"/>
              </a:buClr>
              <a:buSzPts val="1800"/>
              <a:buChar char="•"/>
              <a:defRPr/>
            </a:lvl8pPr>
            <a:lvl9pPr indent="-342900" lvl="8" marL="4114800" algn="l">
              <a:lnSpc>
                <a:spcPct val="10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7" name="Shape 27"/>
        <p:cNvGrpSpPr/>
        <p:nvPr/>
      </p:nvGrpSpPr>
      <p:grpSpPr>
        <a:xfrm>
          <a:off x="0" y="0"/>
          <a:ext cx="0" cy="0"/>
          <a:chOff x="0" y="0"/>
          <a:chExt cx="0" cy="0"/>
        </a:xfrm>
      </p:grpSpPr>
      <p:sp>
        <p:nvSpPr>
          <p:cNvPr id="28" name="Google Shape;28;p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31" name="Google Shape;31;p4"/>
          <p:cNvSpPr txBox="1"/>
          <p:nvPr>
            <p:ph type="title"/>
          </p:nvPr>
        </p:nvSpPr>
        <p:spPr>
          <a:xfrm>
            <a:off x="316650" y="1104100"/>
            <a:ext cx="8510700" cy="7215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1"/>
              </a:buClr>
              <a:buSzPts val="1400"/>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 type="body"/>
          </p:nvPr>
        </p:nvSpPr>
        <p:spPr>
          <a:xfrm>
            <a:off x="316650" y="1825600"/>
            <a:ext cx="4166100" cy="4530600"/>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1000"/>
              </a:spcBef>
              <a:spcAft>
                <a:spcPts val="0"/>
              </a:spcAft>
              <a:buClr>
                <a:schemeClr val="dk1"/>
              </a:buClr>
              <a:buSzPts val="2400"/>
              <a:buChar char="•"/>
              <a:defRPr sz="2400"/>
            </a:lvl1pPr>
            <a:lvl2pPr indent="-355600" lvl="1" marL="914400" algn="l">
              <a:lnSpc>
                <a:spcPct val="100000"/>
              </a:lnSpc>
              <a:spcBef>
                <a:spcPts val="500"/>
              </a:spcBef>
              <a:spcAft>
                <a:spcPts val="0"/>
              </a:spcAft>
              <a:buClr>
                <a:schemeClr val="dk1"/>
              </a:buClr>
              <a:buSzPts val="2000"/>
              <a:buChar char="•"/>
              <a:defRPr sz="2000"/>
            </a:lvl2pPr>
            <a:lvl3pPr indent="-342900" lvl="2" marL="1371600" algn="l">
              <a:lnSpc>
                <a:spcPct val="100000"/>
              </a:lnSpc>
              <a:spcBef>
                <a:spcPts val="500"/>
              </a:spcBef>
              <a:spcAft>
                <a:spcPts val="0"/>
              </a:spcAft>
              <a:buClr>
                <a:schemeClr val="dk1"/>
              </a:buClr>
              <a:buSzPts val="1800"/>
              <a:buChar char="•"/>
              <a:defRPr sz="1800"/>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100000"/>
              </a:lnSpc>
              <a:spcBef>
                <a:spcPts val="500"/>
              </a:spcBef>
              <a:spcAft>
                <a:spcPts val="0"/>
              </a:spcAft>
              <a:buClr>
                <a:schemeClr val="dk1"/>
              </a:buClr>
              <a:buSzPts val="1800"/>
              <a:buChar char="•"/>
              <a:defRPr/>
            </a:lvl6pPr>
            <a:lvl7pPr indent="-342900" lvl="6" marL="3200400" algn="l">
              <a:lnSpc>
                <a:spcPct val="100000"/>
              </a:lnSpc>
              <a:spcBef>
                <a:spcPts val="500"/>
              </a:spcBef>
              <a:spcAft>
                <a:spcPts val="0"/>
              </a:spcAft>
              <a:buClr>
                <a:schemeClr val="dk1"/>
              </a:buClr>
              <a:buSzPts val="1800"/>
              <a:buChar char="•"/>
              <a:defRPr/>
            </a:lvl7pPr>
            <a:lvl8pPr indent="-342900" lvl="7" marL="3657600" algn="l">
              <a:lnSpc>
                <a:spcPct val="100000"/>
              </a:lnSpc>
              <a:spcBef>
                <a:spcPts val="500"/>
              </a:spcBef>
              <a:spcAft>
                <a:spcPts val="0"/>
              </a:spcAft>
              <a:buClr>
                <a:schemeClr val="dk1"/>
              </a:buClr>
              <a:buSzPts val="1800"/>
              <a:buChar char="•"/>
              <a:defRPr/>
            </a:lvl8pPr>
            <a:lvl9pPr indent="-342900" lvl="8" marL="4114800" algn="l">
              <a:lnSpc>
                <a:spcPct val="100000"/>
              </a:lnSpc>
              <a:spcBef>
                <a:spcPts val="500"/>
              </a:spcBef>
              <a:spcAft>
                <a:spcPts val="0"/>
              </a:spcAft>
              <a:buClr>
                <a:schemeClr val="dk1"/>
              </a:buClr>
              <a:buSzPts val="1800"/>
              <a:buChar char="•"/>
              <a:defRPr/>
            </a:lvl9pPr>
          </a:lstStyle>
          <a:p/>
        </p:txBody>
      </p:sp>
      <p:sp>
        <p:nvSpPr>
          <p:cNvPr id="33" name="Google Shape;33;p4"/>
          <p:cNvSpPr txBox="1"/>
          <p:nvPr>
            <p:ph idx="2" type="body"/>
          </p:nvPr>
        </p:nvSpPr>
        <p:spPr>
          <a:xfrm>
            <a:off x="4661250" y="1825600"/>
            <a:ext cx="4166100" cy="4530600"/>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1000"/>
              </a:spcBef>
              <a:spcAft>
                <a:spcPts val="0"/>
              </a:spcAft>
              <a:buClr>
                <a:schemeClr val="dk1"/>
              </a:buClr>
              <a:buSzPts val="2400"/>
              <a:buChar char="•"/>
              <a:defRPr sz="2400"/>
            </a:lvl1pPr>
            <a:lvl2pPr indent="-355600" lvl="1" marL="914400" algn="l">
              <a:lnSpc>
                <a:spcPct val="100000"/>
              </a:lnSpc>
              <a:spcBef>
                <a:spcPts val="500"/>
              </a:spcBef>
              <a:spcAft>
                <a:spcPts val="0"/>
              </a:spcAft>
              <a:buClr>
                <a:schemeClr val="dk1"/>
              </a:buClr>
              <a:buSzPts val="2000"/>
              <a:buChar char="•"/>
              <a:defRPr sz="2000"/>
            </a:lvl2pPr>
            <a:lvl3pPr indent="-342900" lvl="2" marL="1371600" algn="l">
              <a:lnSpc>
                <a:spcPct val="100000"/>
              </a:lnSpc>
              <a:spcBef>
                <a:spcPts val="500"/>
              </a:spcBef>
              <a:spcAft>
                <a:spcPts val="0"/>
              </a:spcAft>
              <a:buClr>
                <a:schemeClr val="dk1"/>
              </a:buClr>
              <a:buSzPts val="1800"/>
              <a:buChar char="•"/>
              <a:defRPr sz="1800"/>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100000"/>
              </a:lnSpc>
              <a:spcBef>
                <a:spcPts val="500"/>
              </a:spcBef>
              <a:spcAft>
                <a:spcPts val="0"/>
              </a:spcAft>
              <a:buClr>
                <a:schemeClr val="dk1"/>
              </a:buClr>
              <a:buSzPts val="1800"/>
              <a:buChar char="•"/>
              <a:defRPr/>
            </a:lvl6pPr>
            <a:lvl7pPr indent="-342900" lvl="6" marL="3200400" algn="l">
              <a:lnSpc>
                <a:spcPct val="100000"/>
              </a:lnSpc>
              <a:spcBef>
                <a:spcPts val="500"/>
              </a:spcBef>
              <a:spcAft>
                <a:spcPts val="0"/>
              </a:spcAft>
              <a:buClr>
                <a:schemeClr val="dk1"/>
              </a:buClr>
              <a:buSzPts val="1800"/>
              <a:buChar char="•"/>
              <a:defRPr/>
            </a:lvl7pPr>
            <a:lvl8pPr indent="-342900" lvl="7" marL="3657600" algn="l">
              <a:lnSpc>
                <a:spcPct val="100000"/>
              </a:lnSpc>
              <a:spcBef>
                <a:spcPts val="500"/>
              </a:spcBef>
              <a:spcAft>
                <a:spcPts val="0"/>
              </a:spcAft>
              <a:buClr>
                <a:schemeClr val="dk1"/>
              </a:buClr>
              <a:buSzPts val="1800"/>
              <a:buChar char="•"/>
              <a:defRPr/>
            </a:lvl8pPr>
            <a:lvl9pPr indent="-342900" lvl="8" marL="4114800" algn="l">
              <a:lnSpc>
                <a:spcPct val="10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4" name="Shape 34"/>
        <p:cNvGrpSpPr/>
        <p:nvPr/>
      </p:nvGrpSpPr>
      <p:grpSpPr>
        <a:xfrm>
          <a:off x="0" y="0"/>
          <a:ext cx="0" cy="0"/>
          <a:chOff x="0" y="0"/>
          <a:chExt cx="0" cy="0"/>
        </a:xfrm>
      </p:grpSpPr>
      <p:sp>
        <p:nvSpPr>
          <p:cNvPr id="35" name="Google Shape;35;p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38" name="Google Shape;38;p5"/>
          <p:cNvSpPr txBox="1"/>
          <p:nvPr>
            <p:ph idx="1" type="body"/>
          </p:nvPr>
        </p:nvSpPr>
        <p:spPr>
          <a:xfrm>
            <a:off x="316650" y="1825600"/>
            <a:ext cx="4166100" cy="4530600"/>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1000"/>
              </a:spcBef>
              <a:spcAft>
                <a:spcPts val="0"/>
              </a:spcAft>
              <a:buClr>
                <a:schemeClr val="dk1"/>
              </a:buClr>
              <a:buSzPts val="2400"/>
              <a:buChar char="●"/>
              <a:defRPr sz="2400"/>
            </a:lvl1pPr>
            <a:lvl2pPr indent="-355600" lvl="1" marL="914400" algn="l">
              <a:lnSpc>
                <a:spcPct val="100000"/>
              </a:lnSpc>
              <a:spcBef>
                <a:spcPts val="500"/>
              </a:spcBef>
              <a:spcAft>
                <a:spcPts val="0"/>
              </a:spcAft>
              <a:buClr>
                <a:schemeClr val="dk1"/>
              </a:buClr>
              <a:buSzPts val="2000"/>
              <a:buChar char="○"/>
              <a:defRPr sz="2000"/>
            </a:lvl2pPr>
            <a:lvl3pPr indent="-342900" lvl="2" marL="1371600" algn="l">
              <a:lnSpc>
                <a:spcPct val="100000"/>
              </a:lnSpc>
              <a:spcBef>
                <a:spcPts val="500"/>
              </a:spcBef>
              <a:spcAft>
                <a:spcPts val="0"/>
              </a:spcAft>
              <a:buClr>
                <a:schemeClr val="dk1"/>
              </a:buClr>
              <a:buSzPts val="1800"/>
              <a:buChar char="■"/>
              <a:defRPr sz="1800"/>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100000"/>
              </a:lnSpc>
              <a:spcBef>
                <a:spcPts val="500"/>
              </a:spcBef>
              <a:spcAft>
                <a:spcPts val="0"/>
              </a:spcAft>
              <a:buClr>
                <a:schemeClr val="dk1"/>
              </a:buClr>
              <a:buSzPts val="1800"/>
              <a:buChar char="■"/>
              <a:defRPr/>
            </a:lvl6pPr>
            <a:lvl7pPr indent="-342900" lvl="6" marL="3200400" algn="l">
              <a:lnSpc>
                <a:spcPct val="100000"/>
              </a:lnSpc>
              <a:spcBef>
                <a:spcPts val="500"/>
              </a:spcBef>
              <a:spcAft>
                <a:spcPts val="0"/>
              </a:spcAft>
              <a:buClr>
                <a:schemeClr val="dk1"/>
              </a:buClr>
              <a:buSzPts val="1800"/>
              <a:buChar char="●"/>
              <a:defRPr/>
            </a:lvl7pPr>
            <a:lvl8pPr indent="-342900" lvl="7" marL="3657600" algn="l">
              <a:lnSpc>
                <a:spcPct val="100000"/>
              </a:lnSpc>
              <a:spcBef>
                <a:spcPts val="500"/>
              </a:spcBef>
              <a:spcAft>
                <a:spcPts val="0"/>
              </a:spcAft>
              <a:buClr>
                <a:schemeClr val="dk1"/>
              </a:buClr>
              <a:buSzPts val="1800"/>
              <a:buChar char="○"/>
              <a:defRPr/>
            </a:lvl8pPr>
            <a:lvl9pPr indent="-342900" lvl="8" marL="4114800" algn="l">
              <a:lnSpc>
                <a:spcPct val="100000"/>
              </a:lnSpc>
              <a:spcBef>
                <a:spcPts val="500"/>
              </a:spcBef>
              <a:spcAft>
                <a:spcPts val="0"/>
              </a:spcAft>
              <a:buClr>
                <a:schemeClr val="dk1"/>
              </a:buClr>
              <a:buSzPts val="1800"/>
              <a:buChar char="■"/>
              <a:defRPr/>
            </a:lvl9pPr>
          </a:lstStyle>
          <a:p/>
        </p:txBody>
      </p:sp>
      <p:sp>
        <p:nvSpPr>
          <p:cNvPr id="39" name="Google Shape;39;p5"/>
          <p:cNvSpPr txBox="1"/>
          <p:nvPr>
            <p:ph type="title"/>
          </p:nvPr>
        </p:nvSpPr>
        <p:spPr>
          <a:xfrm>
            <a:off x="316650" y="1104100"/>
            <a:ext cx="8510700" cy="7215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1"/>
              </a:buClr>
              <a:buSzPts val="1400"/>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0" name="Shape 40"/>
        <p:cNvGrpSpPr/>
        <p:nvPr/>
      </p:nvGrpSpPr>
      <p:grpSpPr>
        <a:xfrm>
          <a:off x="0" y="0"/>
          <a:ext cx="0" cy="0"/>
          <a:chOff x="0" y="0"/>
          <a:chExt cx="0" cy="0"/>
        </a:xfrm>
      </p:grpSpPr>
      <p:sp>
        <p:nvSpPr>
          <p:cNvPr id="41" name="Google Shape;41;p6"/>
          <p:cNvSpPr txBox="1"/>
          <p:nvPr>
            <p:ph type="title"/>
          </p:nvPr>
        </p:nvSpPr>
        <p:spPr>
          <a:xfrm>
            <a:off x="623888" y="1709739"/>
            <a:ext cx="7886700" cy="2852737"/>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6400"/>
              <a:buNone/>
              <a:defRPr b="1" sz="6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2400"/>
              <a:buNone/>
              <a:defRPr sz="2400">
                <a:solidFill>
                  <a:schemeClr val="dk1"/>
                </a:solidFill>
              </a:defRPr>
            </a:lvl1pPr>
            <a:lvl2pPr indent="-228600" lvl="1" marL="914400" algn="l">
              <a:lnSpc>
                <a:spcPct val="100000"/>
              </a:lnSpc>
              <a:spcBef>
                <a:spcPts val="500"/>
              </a:spcBef>
              <a:spcAft>
                <a:spcPts val="0"/>
              </a:spcAft>
              <a:buClr>
                <a:srgbClr val="888888"/>
              </a:buClr>
              <a:buSzPts val="2000"/>
              <a:buNone/>
              <a:defRPr sz="2000">
                <a:solidFill>
                  <a:srgbClr val="888888"/>
                </a:solidFill>
              </a:defRPr>
            </a:lvl2pPr>
            <a:lvl3pPr indent="-228600" lvl="2" marL="1371600" algn="l">
              <a:lnSpc>
                <a:spcPct val="100000"/>
              </a:lnSpc>
              <a:spcBef>
                <a:spcPts val="500"/>
              </a:spcBef>
              <a:spcAft>
                <a:spcPts val="0"/>
              </a:spcAft>
              <a:buClr>
                <a:srgbClr val="888888"/>
              </a:buClr>
              <a:buSzPts val="1800"/>
              <a:buNone/>
              <a:defRPr sz="1800">
                <a:solidFill>
                  <a:srgbClr val="888888"/>
                </a:solidFill>
              </a:defRPr>
            </a:lvl3pPr>
            <a:lvl4pPr indent="-228600" lvl="3" marL="1828800" algn="l">
              <a:lnSpc>
                <a:spcPct val="100000"/>
              </a:lnSpc>
              <a:spcBef>
                <a:spcPts val="500"/>
              </a:spcBef>
              <a:spcAft>
                <a:spcPts val="0"/>
              </a:spcAft>
              <a:buClr>
                <a:srgbClr val="888888"/>
              </a:buClr>
              <a:buSzPts val="1600"/>
              <a:buNone/>
              <a:defRPr sz="1600">
                <a:solidFill>
                  <a:srgbClr val="888888"/>
                </a:solidFill>
              </a:defRPr>
            </a:lvl4pPr>
            <a:lvl5pPr indent="-228600" lvl="4" marL="2286000" algn="l">
              <a:lnSpc>
                <a:spcPct val="100000"/>
              </a:lnSpc>
              <a:spcBef>
                <a:spcPts val="500"/>
              </a:spcBef>
              <a:spcAft>
                <a:spcPts val="0"/>
              </a:spcAft>
              <a:buClr>
                <a:srgbClr val="888888"/>
              </a:buClr>
              <a:buSzPts val="1600"/>
              <a:buNone/>
              <a:defRPr sz="1600">
                <a:solidFill>
                  <a:srgbClr val="888888"/>
                </a:solidFill>
              </a:defRPr>
            </a:lvl5pPr>
            <a:lvl6pPr indent="-228600" lvl="5" marL="2743200" algn="l">
              <a:lnSpc>
                <a:spcPct val="100000"/>
              </a:lnSpc>
              <a:spcBef>
                <a:spcPts val="500"/>
              </a:spcBef>
              <a:spcAft>
                <a:spcPts val="0"/>
              </a:spcAft>
              <a:buClr>
                <a:srgbClr val="888888"/>
              </a:buClr>
              <a:buSzPts val="1600"/>
              <a:buNone/>
              <a:defRPr sz="1600">
                <a:solidFill>
                  <a:srgbClr val="888888"/>
                </a:solidFill>
              </a:defRPr>
            </a:lvl6pPr>
            <a:lvl7pPr indent="-228600" lvl="6" marL="3200400" algn="l">
              <a:lnSpc>
                <a:spcPct val="100000"/>
              </a:lnSpc>
              <a:spcBef>
                <a:spcPts val="500"/>
              </a:spcBef>
              <a:spcAft>
                <a:spcPts val="0"/>
              </a:spcAft>
              <a:buClr>
                <a:srgbClr val="888888"/>
              </a:buClr>
              <a:buSzPts val="1600"/>
              <a:buNone/>
              <a:defRPr sz="1600">
                <a:solidFill>
                  <a:srgbClr val="888888"/>
                </a:solidFill>
              </a:defRPr>
            </a:lvl7pPr>
            <a:lvl8pPr indent="-228600" lvl="7" marL="3657600" algn="l">
              <a:lnSpc>
                <a:spcPct val="100000"/>
              </a:lnSpc>
              <a:spcBef>
                <a:spcPts val="500"/>
              </a:spcBef>
              <a:spcAft>
                <a:spcPts val="0"/>
              </a:spcAft>
              <a:buClr>
                <a:srgbClr val="888888"/>
              </a:buClr>
              <a:buSzPts val="1600"/>
              <a:buNone/>
              <a:defRPr sz="1600">
                <a:solidFill>
                  <a:srgbClr val="888888"/>
                </a:solidFill>
              </a:defRPr>
            </a:lvl8pPr>
            <a:lvl9pPr indent="-228600" lvl="8" marL="4114800" algn="l">
              <a:lnSpc>
                <a:spcPct val="100000"/>
              </a:lnSpc>
              <a:spcBef>
                <a:spcPts val="500"/>
              </a:spcBef>
              <a:spcAft>
                <a:spcPts val="0"/>
              </a:spcAft>
              <a:buClr>
                <a:srgbClr val="888888"/>
              </a:buClr>
              <a:buSzPts val="1600"/>
              <a:buNone/>
              <a:defRPr sz="1600">
                <a:solidFill>
                  <a:srgbClr val="888888"/>
                </a:solidFill>
              </a:defRPr>
            </a:lvl9pPr>
          </a:lstStyle>
          <a:p/>
        </p:txBody>
      </p:sp>
      <p:sp>
        <p:nvSpPr>
          <p:cNvPr id="43" name="Google Shape;43;p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6" name="Shape 46"/>
        <p:cNvGrpSpPr/>
        <p:nvPr/>
      </p:nvGrpSpPr>
      <p:grpSpPr>
        <a:xfrm>
          <a:off x="0" y="0"/>
          <a:ext cx="0" cy="0"/>
          <a:chOff x="0" y="0"/>
          <a:chExt cx="0" cy="0"/>
        </a:xfrm>
      </p:grpSpPr>
      <p:sp>
        <p:nvSpPr>
          <p:cNvPr id="47" name="Google Shape;47;p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50" name="Google Shape;50;p7"/>
          <p:cNvSpPr txBox="1"/>
          <p:nvPr>
            <p:ph type="title"/>
          </p:nvPr>
        </p:nvSpPr>
        <p:spPr>
          <a:xfrm>
            <a:off x="316650" y="1104100"/>
            <a:ext cx="8510700" cy="7215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1"/>
              </a:buClr>
              <a:buSzPts val="1400"/>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 type="body"/>
          </p:nvPr>
        </p:nvSpPr>
        <p:spPr>
          <a:xfrm>
            <a:off x="4661250" y="2646075"/>
            <a:ext cx="4166100" cy="3710100"/>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1000"/>
              </a:spcBef>
              <a:spcAft>
                <a:spcPts val="0"/>
              </a:spcAft>
              <a:buClr>
                <a:schemeClr val="dk1"/>
              </a:buClr>
              <a:buSzPts val="2400"/>
              <a:buChar char="•"/>
              <a:defRPr sz="2400"/>
            </a:lvl1pPr>
            <a:lvl2pPr indent="-355600" lvl="1" marL="914400" algn="l">
              <a:lnSpc>
                <a:spcPct val="100000"/>
              </a:lnSpc>
              <a:spcBef>
                <a:spcPts val="500"/>
              </a:spcBef>
              <a:spcAft>
                <a:spcPts val="0"/>
              </a:spcAft>
              <a:buClr>
                <a:schemeClr val="dk1"/>
              </a:buClr>
              <a:buSzPts val="2000"/>
              <a:buChar char="•"/>
              <a:defRPr sz="2000"/>
            </a:lvl2pPr>
            <a:lvl3pPr indent="-342900" lvl="2" marL="1371600" algn="l">
              <a:lnSpc>
                <a:spcPct val="100000"/>
              </a:lnSpc>
              <a:spcBef>
                <a:spcPts val="500"/>
              </a:spcBef>
              <a:spcAft>
                <a:spcPts val="0"/>
              </a:spcAft>
              <a:buClr>
                <a:schemeClr val="dk1"/>
              </a:buClr>
              <a:buSzPts val="1800"/>
              <a:buChar char="•"/>
              <a:defRPr sz="1800"/>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100000"/>
              </a:lnSpc>
              <a:spcBef>
                <a:spcPts val="500"/>
              </a:spcBef>
              <a:spcAft>
                <a:spcPts val="0"/>
              </a:spcAft>
              <a:buClr>
                <a:schemeClr val="dk1"/>
              </a:buClr>
              <a:buSzPts val="1800"/>
              <a:buChar char="•"/>
              <a:defRPr/>
            </a:lvl6pPr>
            <a:lvl7pPr indent="-342900" lvl="6" marL="3200400" algn="l">
              <a:lnSpc>
                <a:spcPct val="100000"/>
              </a:lnSpc>
              <a:spcBef>
                <a:spcPts val="500"/>
              </a:spcBef>
              <a:spcAft>
                <a:spcPts val="0"/>
              </a:spcAft>
              <a:buClr>
                <a:schemeClr val="dk1"/>
              </a:buClr>
              <a:buSzPts val="1800"/>
              <a:buChar char="•"/>
              <a:defRPr/>
            </a:lvl7pPr>
            <a:lvl8pPr indent="-342900" lvl="7" marL="3657600" algn="l">
              <a:lnSpc>
                <a:spcPct val="100000"/>
              </a:lnSpc>
              <a:spcBef>
                <a:spcPts val="500"/>
              </a:spcBef>
              <a:spcAft>
                <a:spcPts val="0"/>
              </a:spcAft>
              <a:buClr>
                <a:schemeClr val="dk1"/>
              </a:buClr>
              <a:buSzPts val="1800"/>
              <a:buChar char="•"/>
              <a:defRPr/>
            </a:lvl8pPr>
            <a:lvl9pPr indent="-342900" lvl="8" marL="4114800" algn="l">
              <a:lnSpc>
                <a:spcPct val="100000"/>
              </a:lnSpc>
              <a:spcBef>
                <a:spcPts val="500"/>
              </a:spcBef>
              <a:spcAft>
                <a:spcPts val="0"/>
              </a:spcAft>
              <a:buClr>
                <a:schemeClr val="dk1"/>
              </a:buClr>
              <a:buSzPts val="1800"/>
              <a:buChar char="•"/>
              <a:defRPr/>
            </a:lvl9pPr>
          </a:lstStyle>
          <a:p/>
        </p:txBody>
      </p:sp>
      <p:sp>
        <p:nvSpPr>
          <p:cNvPr id="52" name="Google Shape;52;p7"/>
          <p:cNvSpPr txBox="1"/>
          <p:nvPr>
            <p:ph idx="2" type="body"/>
          </p:nvPr>
        </p:nvSpPr>
        <p:spPr>
          <a:xfrm>
            <a:off x="4661250" y="1825600"/>
            <a:ext cx="4166100" cy="820500"/>
          </a:xfrm>
          <a:prstGeom prst="rect">
            <a:avLst/>
          </a:prstGeom>
          <a:noFill/>
          <a:ln>
            <a:noFill/>
          </a:ln>
        </p:spPr>
        <p:txBody>
          <a:bodyPr anchorCtr="0" anchor="b" bIns="45700" lIns="91425" spcFirstLastPara="1" rIns="91425" wrap="square" tIns="45700">
            <a:normAutofit/>
          </a:bodyPr>
          <a:lstStyle>
            <a:lvl1pPr indent="-342900" lvl="0" marL="457200" algn="l">
              <a:lnSpc>
                <a:spcPct val="100000"/>
              </a:lnSpc>
              <a:spcBef>
                <a:spcPts val="1000"/>
              </a:spcBef>
              <a:spcAft>
                <a:spcPts val="0"/>
              </a:spcAft>
              <a:buClr>
                <a:schemeClr val="dk1"/>
              </a:buClr>
              <a:buSzPts val="1800"/>
              <a:buChar char="•"/>
              <a:defRPr b="1"/>
            </a:lvl1pPr>
            <a:lvl2pPr indent="-342900" lvl="1" marL="914400" algn="l">
              <a:lnSpc>
                <a:spcPct val="100000"/>
              </a:lnSpc>
              <a:spcBef>
                <a:spcPts val="500"/>
              </a:spcBef>
              <a:spcAft>
                <a:spcPts val="0"/>
              </a:spcAft>
              <a:buClr>
                <a:schemeClr val="dk1"/>
              </a:buClr>
              <a:buSzPts val="1800"/>
              <a:buChar char="•"/>
              <a:defRPr b="1"/>
            </a:lvl2pPr>
            <a:lvl3pPr indent="-342900" lvl="2" marL="1371600" algn="l">
              <a:lnSpc>
                <a:spcPct val="100000"/>
              </a:lnSpc>
              <a:spcBef>
                <a:spcPts val="500"/>
              </a:spcBef>
              <a:spcAft>
                <a:spcPts val="0"/>
              </a:spcAft>
              <a:buClr>
                <a:schemeClr val="dk1"/>
              </a:buClr>
              <a:buSzPts val="1800"/>
              <a:buChar char="•"/>
              <a:defRPr b="1"/>
            </a:lvl3pPr>
            <a:lvl4pPr indent="-342900" lvl="3" marL="1828800" algn="l">
              <a:lnSpc>
                <a:spcPct val="100000"/>
              </a:lnSpc>
              <a:spcBef>
                <a:spcPts val="500"/>
              </a:spcBef>
              <a:spcAft>
                <a:spcPts val="0"/>
              </a:spcAft>
              <a:buClr>
                <a:schemeClr val="dk1"/>
              </a:buClr>
              <a:buSzPts val="1800"/>
              <a:buChar char="•"/>
              <a:defRPr b="1"/>
            </a:lvl4pPr>
            <a:lvl5pPr indent="-342900" lvl="4" marL="2286000" algn="l">
              <a:lnSpc>
                <a:spcPct val="100000"/>
              </a:lnSpc>
              <a:spcBef>
                <a:spcPts val="500"/>
              </a:spcBef>
              <a:spcAft>
                <a:spcPts val="0"/>
              </a:spcAft>
              <a:buClr>
                <a:schemeClr val="dk1"/>
              </a:buClr>
              <a:buSzPts val="1800"/>
              <a:buChar char="•"/>
              <a:defRPr b="1"/>
            </a:lvl5pPr>
            <a:lvl6pPr indent="-342900" lvl="5" marL="2743200" algn="l">
              <a:lnSpc>
                <a:spcPct val="100000"/>
              </a:lnSpc>
              <a:spcBef>
                <a:spcPts val="500"/>
              </a:spcBef>
              <a:spcAft>
                <a:spcPts val="0"/>
              </a:spcAft>
              <a:buClr>
                <a:schemeClr val="dk1"/>
              </a:buClr>
              <a:buSzPts val="1800"/>
              <a:buChar char="•"/>
              <a:defRPr b="1"/>
            </a:lvl6pPr>
            <a:lvl7pPr indent="-342900" lvl="6" marL="3200400" algn="l">
              <a:lnSpc>
                <a:spcPct val="100000"/>
              </a:lnSpc>
              <a:spcBef>
                <a:spcPts val="500"/>
              </a:spcBef>
              <a:spcAft>
                <a:spcPts val="0"/>
              </a:spcAft>
              <a:buClr>
                <a:schemeClr val="dk1"/>
              </a:buClr>
              <a:buSzPts val="1800"/>
              <a:buChar char="•"/>
              <a:defRPr b="1"/>
            </a:lvl7pPr>
            <a:lvl8pPr indent="-342900" lvl="7" marL="3657600" algn="l">
              <a:lnSpc>
                <a:spcPct val="100000"/>
              </a:lnSpc>
              <a:spcBef>
                <a:spcPts val="500"/>
              </a:spcBef>
              <a:spcAft>
                <a:spcPts val="0"/>
              </a:spcAft>
              <a:buClr>
                <a:schemeClr val="dk1"/>
              </a:buClr>
              <a:buSzPts val="1800"/>
              <a:buChar char="•"/>
              <a:defRPr b="1"/>
            </a:lvl8pPr>
            <a:lvl9pPr indent="-342900" lvl="8" marL="4114800" algn="l">
              <a:lnSpc>
                <a:spcPct val="100000"/>
              </a:lnSpc>
              <a:spcBef>
                <a:spcPts val="500"/>
              </a:spcBef>
              <a:spcAft>
                <a:spcPts val="0"/>
              </a:spcAft>
              <a:buClr>
                <a:schemeClr val="dk1"/>
              </a:buClr>
              <a:buSzPts val="1800"/>
              <a:buChar char="•"/>
              <a:defRPr b="1"/>
            </a:lvl9pPr>
          </a:lstStyle>
          <a:p/>
        </p:txBody>
      </p:sp>
      <p:sp>
        <p:nvSpPr>
          <p:cNvPr id="53" name="Google Shape;53;p7"/>
          <p:cNvSpPr txBox="1"/>
          <p:nvPr>
            <p:ph idx="3" type="body"/>
          </p:nvPr>
        </p:nvSpPr>
        <p:spPr>
          <a:xfrm>
            <a:off x="316650" y="2646075"/>
            <a:ext cx="4166100" cy="3710100"/>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1000"/>
              </a:spcBef>
              <a:spcAft>
                <a:spcPts val="0"/>
              </a:spcAft>
              <a:buClr>
                <a:schemeClr val="dk1"/>
              </a:buClr>
              <a:buSzPts val="2400"/>
              <a:buChar char="•"/>
              <a:defRPr sz="2400"/>
            </a:lvl1pPr>
            <a:lvl2pPr indent="-355600" lvl="1" marL="914400" algn="l">
              <a:lnSpc>
                <a:spcPct val="100000"/>
              </a:lnSpc>
              <a:spcBef>
                <a:spcPts val="500"/>
              </a:spcBef>
              <a:spcAft>
                <a:spcPts val="0"/>
              </a:spcAft>
              <a:buClr>
                <a:schemeClr val="dk1"/>
              </a:buClr>
              <a:buSzPts val="2000"/>
              <a:buChar char="•"/>
              <a:defRPr sz="2000"/>
            </a:lvl2pPr>
            <a:lvl3pPr indent="-342900" lvl="2" marL="1371600" algn="l">
              <a:lnSpc>
                <a:spcPct val="100000"/>
              </a:lnSpc>
              <a:spcBef>
                <a:spcPts val="500"/>
              </a:spcBef>
              <a:spcAft>
                <a:spcPts val="0"/>
              </a:spcAft>
              <a:buClr>
                <a:schemeClr val="dk1"/>
              </a:buClr>
              <a:buSzPts val="1800"/>
              <a:buChar char="•"/>
              <a:defRPr sz="1800"/>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100000"/>
              </a:lnSpc>
              <a:spcBef>
                <a:spcPts val="500"/>
              </a:spcBef>
              <a:spcAft>
                <a:spcPts val="0"/>
              </a:spcAft>
              <a:buClr>
                <a:schemeClr val="dk1"/>
              </a:buClr>
              <a:buSzPts val="1800"/>
              <a:buChar char="•"/>
              <a:defRPr/>
            </a:lvl6pPr>
            <a:lvl7pPr indent="-342900" lvl="6" marL="3200400" algn="l">
              <a:lnSpc>
                <a:spcPct val="100000"/>
              </a:lnSpc>
              <a:spcBef>
                <a:spcPts val="500"/>
              </a:spcBef>
              <a:spcAft>
                <a:spcPts val="0"/>
              </a:spcAft>
              <a:buClr>
                <a:schemeClr val="dk1"/>
              </a:buClr>
              <a:buSzPts val="1800"/>
              <a:buChar char="•"/>
              <a:defRPr/>
            </a:lvl7pPr>
            <a:lvl8pPr indent="-342900" lvl="7" marL="3657600" algn="l">
              <a:lnSpc>
                <a:spcPct val="100000"/>
              </a:lnSpc>
              <a:spcBef>
                <a:spcPts val="500"/>
              </a:spcBef>
              <a:spcAft>
                <a:spcPts val="0"/>
              </a:spcAft>
              <a:buClr>
                <a:schemeClr val="dk1"/>
              </a:buClr>
              <a:buSzPts val="1800"/>
              <a:buChar char="•"/>
              <a:defRPr/>
            </a:lvl8pPr>
            <a:lvl9pPr indent="-342900" lvl="8" marL="4114800" algn="l">
              <a:lnSpc>
                <a:spcPct val="100000"/>
              </a:lnSpc>
              <a:spcBef>
                <a:spcPts val="500"/>
              </a:spcBef>
              <a:spcAft>
                <a:spcPts val="0"/>
              </a:spcAft>
              <a:buClr>
                <a:schemeClr val="dk1"/>
              </a:buClr>
              <a:buSzPts val="1800"/>
              <a:buChar char="•"/>
              <a:defRPr/>
            </a:lvl9pPr>
          </a:lstStyle>
          <a:p/>
        </p:txBody>
      </p:sp>
      <p:sp>
        <p:nvSpPr>
          <p:cNvPr id="54" name="Google Shape;54;p7"/>
          <p:cNvSpPr txBox="1"/>
          <p:nvPr>
            <p:ph idx="4" type="body"/>
          </p:nvPr>
        </p:nvSpPr>
        <p:spPr>
          <a:xfrm>
            <a:off x="316650" y="1825600"/>
            <a:ext cx="4166100" cy="820500"/>
          </a:xfrm>
          <a:prstGeom prst="rect">
            <a:avLst/>
          </a:prstGeom>
          <a:noFill/>
          <a:ln>
            <a:noFill/>
          </a:ln>
        </p:spPr>
        <p:txBody>
          <a:bodyPr anchorCtr="0" anchor="b" bIns="45700" lIns="91425" spcFirstLastPara="1" rIns="91425" wrap="square" tIns="45700">
            <a:normAutofit/>
          </a:bodyPr>
          <a:lstStyle>
            <a:lvl1pPr indent="-342900" lvl="0" marL="457200" algn="l">
              <a:lnSpc>
                <a:spcPct val="100000"/>
              </a:lnSpc>
              <a:spcBef>
                <a:spcPts val="1000"/>
              </a:spcBef>
              <a:spcAft>
                <a:spcPts val="0"/>
              </a:spcAft>
              <a:buClr>
                <a:schemeClr val="dk1"/>
              </a:buClr>
              <a:buSzPts val="1800"/>
              <a:buChar char="•"/>
              <a:defRPr b="1"/>
            </a:lvl1pPr>
            <a:lvl2pPr indent="-342900" lvl="1" marL="914400" algn="l">
              <a:lnSpc>
                <a:spcPct val="100000"/>
              </a:lnSpc>
              <a:spcBef>
                <a:spcPts val="500"/>
              </a:spcBef>
              <a:spcAft>
                <a:spcPts val="0"/>
              </a:spcAft>
              <a:buClr>
                <a:schemeClr val="dk1"/>
              </a:buClr>
              <a:buSzPts val="1800"/>
              <a:buChar char="•"/>
              <a:defRPr b="1"/>
            </a:lvl2pPr>
            <a:lvl3pPr indent="-342900" lvl="2" marL="1371600" algn="l">
              <a:lnSpc>
                <a:spcPct val="100000"/>
              </a:lnSpc>
              <a:spcBef>
                <a:spcPts val="500"/>
              </a:spcBef>
              <a:spcAft>
                <a:spcPts val="0"/>
              </a:spcAft>
              <a:buClr>
                <a:schemeClr val="dk1"/>
              </a:buClr>
              <a:buSzPts val="1800"/>
              <a:buChar char="•"/>
              <a:defRPr b="1"/>
            </a:lvl3pPr>
            <a:lvl4pPr indent="-342900" lvl="3" marL="1828800" algn="l">
              <a:lnSpc>
                <a:spcPct val="100000"/>
              </a:lnSpc>
              <a:spcBef>
                <a:spcPts val="500"/>
              </a:spcBef>
              <a:spcAft>
                <a:spcPts val="0"/>
              </a:spcAft>
              <a:buClr>
                <a:schemeClr val="dk1"/>
              </a:buClr>
              <a:buSzPts val="1800"/>
              <a:buChar char="•"/>
              <a:defRPr b="1"/>
            </a:lvl4pPr>
            <a:lvl5pPr indent="-342900" lvl="4" marL="2286000" algn="l">
              <a:lnSpc>
                <a:spcPct val="100000"/>
              </a:lnSpc>
              <a:spcBef>
                <a:spcPts val="500"/>
              </a:spcBef>
              <a:spcAft>
                <a:spcPts val="0"/>
              </a:spcAft>
              <a:buClr>
                <a:schemeClr val="dk1"/>
              </a:buClr>
              <a:buSzPts val="1800"/>
              <a:buChar char="•"/>
              <a:defRPr b="1"/>
            </a:lvl5pPr>
            <a:lvl6pPr indent="-342900" lvl="5" marL="2743200" algn="l">
              <a:lnSpc>
                <a:spcPct val="100000"/>
              </a:lnSpc>
              <a:spcBef>
                <a:spcPts val="500"/>
              </a:spcBef>
              <a:spcAft>
                <a:spcPts val="0"/>
              </a:spcAft>
              <a:buClr>
                <a:schemeClr val="dk1"/>
              </a:buClr>
              <a:buSzPts val="1800"/>
              <a:buChar char="•"/>
              <a:defRPr b="1"/>
            </a:lvl6pPr>
            <a:lvl7pPr indent="-342900" lvl="6" marL="3200400" algn="l">
              <a:lnSpc>
                <a:spcPct val="100000"/>
              </a:lnSpc>
              <a:spcBef>
                <a:spcPts val="500"/>
              </a:spcBef>
              <a:spcAft>
                <a:spcPts val="0"/>
              </a:spcAft>
              <a:buClr>
                <a:schemeClr val="dk1"/>
              </a:buClr>
              <a:buSzPts val="1800"/>
              <a:buChar char="•"/>
              <a:defRPr b="1"/>
            </a:lvl7pPr>
            <a:lvl8pPr indent="-342900" lvl="7" marL="3657600" algn="l">
              <a:lnSpc>
                <a:spcPct val="100000"/>
              </a:lnSpc>
              <a:spcBef>
                <a:spcPts val="500"/>
              </a:spcBef>
              <a:spcAft>
                <a:spcPts val="0"/>
              </a:spcAft>
              <a:buClr>
                <a:schemeClr val="dk1"/>
              </a:buClr>
              <a:buSzPts val="1800"/>
              <a:buChar char="•"/>
              <a:defRPr b="1"/>
            </a:lvl8pPr>
            <a:lvl9pPr indent="-342900" lvl="8" marL="4114800" algn="l">
              <a:lnSpc>
                <a:spcPct val="100000"/>
              </a:lnSpc>
              <a:spcBef>
                <a:spcPts val="500"/>
              </a:spcBef>
              <a:spcAft>
                <a:spcPts val="0"/>
              </a:spcAft>
              <a:buClr>
                <a:schemeClr val="dk1"/>
              </a:buClr>
              <a:buSzPts val="1800"/>
              <a:buChar char="•"/>
              <a:defRPr b="1"/>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 name="Shape 55"/>
        <p:cNvGrpSpPr/>
        <p:nvPr/>
      </p:nvGrpSpPr>
      <p:grpSpPr>
        <a:xfrm>
          <a:off x="0" y="0"/>
          <a:ext cx="0" cy="0"/>
          <a:chOff x="0" y="0"/>
          <a:chExt cx="0" cy="0"/>
        </a:xfrm>
      </p:grpSpPr>
      <p:sp>
        <p:nvSpPr>
          <p:cNvPr id="56" name="Google Shape;56;p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59" name="Google Shape;59;p8"/>
          <p:cNvSpPr txBox="1"/>
          <p:nvPr>
            <p:ph type="title"/>
          </p:nvPr>
        </p:nvSpPr>
        <p:spPr>
          <a:xfrm>
            <a:off x="316650" y="1104100"/>
            <a:ext cx="8510700" cy="7215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1"/>
              </a:buClr>
              <a:buSzPts val="1400"/>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4" name="Shape 64"/>
        <p:cNvGrpSpPr/>
        <p:nvPr/>
      </p:nvGrpSpPr>
      <p:grpSpPr>
        <a:xfrm>
          <a:off x="0" y="0"/>
          <a:ext cx="0" cy="0"/>
          <a:chOff x="0" y="0"/>
          <a:chExt cx="0" cy="0"/>
        </a:xfrm>
      </p:grpSpPr>
      <p:sp>
        <p:nvSpPr>
          <p:cNvPr id="65" name="Google Shape;65;p10"/>
          <p:cNvSpPr txBox="1"/>
          <p:nvPr>
            <p:ph type="title"/>
          </p:nvPr>
        </p:nvSpPr>
        <p:spPr>
          <a:xfrm>
            <a:off x="629850" y="1104100"/>
            <a:ext cx="2949300" cy="9534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txBox="1"/>
          <p:nvPr>
            <p:ph idx="1" type="body"/>
          </p:nvPr>
        </p:nvSpPr>
        <p:spPr>
          <a:xfrm>
            <a:off x="3887400" y="1104100"/>
            <a:ext cx="4629300" cy="4757100"/>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1000"/>
              </a:spcBef>
              <a:spcAft>
                <a:spcPts val="0"/>
              </a:spcAft>
              <a:buClr>
                <a:schemeClr val="dk1"/>
              </a:buClr>
              <a:buSzPts val="2400"/>
              <a:buChar char="•"/>
              <a:defRPr sz="2400"/>
            </a:lvl1pPr>
            <a:lvl2pPr indent="-355600" lvl="1" marL="914400" algn="l">
              <a:lnSpc>
                <a:spcPct val="100000"/>
              </a:lnSpc>
              <a:spcBef>
                <a:spcPts val="500"/>
              </a:spcBef>
              <a:spcAft>
                <a:spcPts val="0"/>
              </a:spcAft>
              <a:buClr>
                <a:schemeClr val="dk1"/>
              </a:buClr>
              <a:buSzPts val="2000"/>
              <a:buChar char="•"/>
              <a:defRPr sz="2000"/>
            </a:lvl2pPr>
            <a:lvl3pPr indent="-342900" lvl="2" marL="1371600" algn="l">
              <a:lnSpc>
                <a:spcPct val="100000"/>
              </a:lnSpc>
              <a:spcBef>
                <a:spcPts val="500"/>
              </a:spcBef>
              <a:spcAft>
                <a:spcPts val="0"/>
              </a:spcAft>
              <a:buClr>
                <a:schemeClr val="dk1"/>
              </a:buClr>
              <a:buSzPts val="1800"/>
              <a:buChar char="•"/>
              <a:defRPr sz="1800"/>
            </a:lvl3pPr>
            <a:lvl4pPr indent="-355600" lvl="3" marL="1828800" algn="l">
              <a:lnSpc>
                <a:spcPct val="100000"/>
              </a:lnSpc>
              <a:spcBef>
                <a:spcPts val="500"/>
              </a:spcBef>
              <a:spcAft>
                <a:spcPts val="0"/>
              </a:spcAft>
              <a:buClr>
                <a:schemeClr val="dk1"/>
              </a:buClr>
              <a:buSzPts val="2000"/>
              <a:buChar char="•"/>
              <a:defRPr sz="2000"/>
            </a:lvl4pPr>
            <a:lvl5pPr indent="-355600" lvl="4" marL="2286000" algn="l">
              <a:lnSpc>
                <a:spcPct val="100000"/>
              </a:lnSpc>
              <a:spcBef>
                <a:spcPts val="500"/>
              </a:spcBef>
              <a:spcAft>
                <a:spcPts val="0"/>
              </a:spcAft>
              <a:buClr>
                <a:schemeClr val="dk1"/>
              </a:buClr>
              <a:buSzPts val="2000"/>
              <a:buChar char="•"/>
              <a:defRPr sz="2000"/>
            </a:lvl5pPr>
            <a:lvl6pPr indent="-355600" lvl="5" marL="2743200" algn="l">
              <a:lnSpc>
                <a:spcPct val="100000"/>
              </a:lnSpc>
              <a:spcBef>
                <a:spcPts val="500"/>
              </a:spcBef>
              <a:spcAft>
                <a:spcPts val="0"/>
              </a:spcAft>
              <a:buClr>
                <a:schemeClr val="dk1"/>
              </a:buClr>
              <a:buSzPts val="2000"/>
              <a:buChar char="•"/>
              <a:defRPr sz="2000"/>
            </a:lvl6pPr>
            <a:lvl7pPr indent="-355600" lvl="6" marL="3200400" algn="l">
              <a:lnSpc>
                <a:spcPct val="100000"/>
              </a:lnSpc>
              <a:spcBef>
                <a:spcPts val="500"/>
              </a:spcBef>
              <a:spcAft>
                <a:spcPts val="0"/>
              </a:spcAft>
              <a:buClr>
                <a:schemeClr val="dk1"/>
              </a:buClr>
              <a:buSzPts val="2000"/>
              <a:buChar char="•"/>
              <a:defRPr sz="2000"/>
            </a:lvl7pPr>
            <a:lvl8pPr indent="-355600" lvl="7" marL="3657600" algn="l">
              <a:lnSpc>
                <a:spcPct val="100000"/>
              </a:lnSpc>
              <a:spcBef>
                <a:spcPts val="500"/>
              </a:spcBef>
              <a:spcAft>
                <a:spcPts val="0"/>
              </a:spcAft>
              <a:buClr>
                <a:schemeClr val="dk1"/>
              </a:buClr>
              <a:buSzPts val="2000"/>
              <a:buChar char="•"/>
              <a:defRPr sz="2000"/>
            </a:lvl8pPr>
            <a:lvl9pPr indent="-355600" lvl="8" marL="4114800" algn="l">
              <a:lnSpc>
                <a:spcPct val="100000"/>
              </a:lnSpc>
              <a:spcBef>
                <a:spcPts val="500"/>
              </a:spcBef>
              <a:spcAft>
                <a:spcPts val="0"/>
              </a:spcAft>
              <a:buClr>
                <a:schemeClr val="dk1"/>
              </a:buClr>
              <a:buSzPts val="2000"/>
              <a:buChar char="•"/>
              <a:defRPr sz="2000"/>
            </a:lvl9pPr>
          </a:lstStyle>
          <a:p/>
        </p:txBody>
      </p:sp>
      <p:sp>
        <p:nvSpPr>
          <p:cNvPr id="67" name="Google Shape;67;p10"/>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600"/>
              <a:buNone/>
              <a:defRPr sz="1600"/>
            </a:lvl1pPr>
            <a:lvl2pPr indent="-228600" lvl="1" marL="914400" algn="l">
              <a:lnSpc>
                <a:spcPct val="100000"/>
              </a:lnSpc>
              <a:spcBef>
                <a:spcPts val="500"/>
              </a:spcBef>
              <a:spcAft>
                <a:spcPts val="0"/>
              </a:spcAft>
              <a:buClr>
                <a:schemeClr val="dk1"/>
              </a:buClr>
              <a:buSzPts val="1400"/>
              <a:buNone/>
              <a:defRPr sz="1400"/>
            </a:lvl2pPr>
            <a:lvl3pPr indent="-228600" lvl="2" marL="1371600" algn="l">
              <a:lnSpc>
                <a:spcPct val="100000"/>
              </a:lnSpc>
              <a:spcBef>
                <a:spcPts val="500"/>
              </a:spcBef>
              <a:spcAft>
                <a:spcPts val="0"/>
              </a:spcAft>
              <a:buClr>
                <a:schemeClr val="dk1"/>
              </a:buClr>
              <a:buSzPts val="1200"/>
              <a:buNone/>
              <a:defRPr sz="1200"/>
            </a:lvl3pPr>
            <a:lvl4pPr indent="-228600" lvl="3" marL="1828800" algn="l">
              <a:lnSpc>
                <a:spcPct val="100000"/>
              </a:lnSpc>
              <a:spcBef>
                <a:spcPts val="500"/>
              </a:spcBef>
              <a:spcAft>
                <a:spcPts val="0"/>
              </a:spcAft>
              <a:buClr>
                <a:schemeClr val="dk1"/>
              </a:buClr>
              <a:buSzPts val="1000"/>
              <a:buNone/>
              <a:defRPr sz="1000"/>
            </a:lvl4pPr>
            <a:lvl5pPr indent="-228600" lvl="4" marL="2286000" algn="l">
              <a:lnSpc>
                <a:spcPct val="100000"/>
              </a:lnSpc>
              <a:spcBef>
                <a:spcPts val="500"/>
              </a:spcBef>
              <a:spcAft>
                <a:spcPts val="0"/>
              </a:spcAft>
              <a:buClr>
                <a:schemeClr val="dk1"/>
              </a:buClr>
              <a:buSzPts val="1000"/>
              <a:buNone/>
              <a:defRPr sz="1000"/>
            </a:lvl5pPr>
            <a:lvl6pPr indent="-228600" lvl="5" marL="2743200" algn="l">
              <a:lnSpc>
                <a:spcPct val="100000"/>
              </a:lnSpc>
              <a:spcBef>
                <a:spcPts val="500"/>
              </a:spcBef>
              <a:spcAft>
                <a:spcPts val="0"/>
              </a:spcAft>
              <a:buClr>
                <a:schemeClr val="dk1"/>
              </a:buClr>
              <a:buSzPts val="1000"/>
              <a:buNone/>
              <a:defRPr sz="1000"/>
            </a:lvl6pPr>
            <a:lvl7pPr indent="-228600" lvl="6" marL="3200400" algn="l">
              <a:lnSpc>
                <a:spcPct val="100000"/>
              </a:lnSpc>
              <a:spcBef>
                <a:spcPts val="500"/>
              </a:spcBef>
              <a:spcAft>
                <a:spcPts val="0"/>
              </a:spcAft>
              <a:buClr>
                <a:schemeClr val="dk1"/>
              </a:buClr>
              <a:buSzPts val="1000"/>
              <a:buNone/>
              <a:defRPr sz="1000"/>
            </a:lvl7pPr>
            <a:lvl8pPr indent="-228600" lvl="7" marL="3657600" algn="l">
              <a:lnSpc>
                <a:spcPct val="100000"/>
              </a:lnSpc>
              <a:spcBef>
                <a:spcPts val="500"/>
              </a:spcBef>
              <a:spcAft>
                <a:spcPts val="0"/>
              </a:spcAft>
              <a:buClr>
                <a:schemeClr val="dk1"/>
              </a:buClr>
              <a:buSzPts val="1000"/>
              <a:buNone/>
              <a:defRPr sz="1000"/>
            </a:lvl8pPr>
            <a:lvl9pPr indent="-228600" lvl="8" marL="4114800" algn="l">
              <a:lnSpc>
                <a:spcPct val="100000"/>
              </a:lnSpc>
              <a:spcBef>
                <a:spcPts val="500"/>
              </a:spcBef>
              <a:spcAft>
                <a:spcPts val="0"/>
              </a:spcAft>
              <a:buClr>
                <a:schemeClr val="dk1"/>
              </a:buClr>
              <a:buSzPts val="1000"/>
              <a:buNone/>
              <a:defRPr sz="1000"/>
            </a:lvl9pPr>
          </a:lstStyle>
          <a:p/>
        </p:txBody>
      </p:sp>
      <p:sp>
        <p:nvSpPr>
          <p:cNvPr id="68" name="Google Shape;68;p1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1.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100000"/>
              </a:lnSpc>
              <a:spcBef>
                <a:spcPts val="10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lnSpc>
                <a:spcPct val="10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lnSpc>
                <a:spcPct val="10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42900" lvl="3" marL="1828800" marR="0" rtl="0" algn="l">
              <a:lnSpc>
                <a:spcPct val="10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10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10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10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10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10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8.png"/><Relationship Id="rId5"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10.png"/><Relationship Id="rId5"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6.png"/><Relationship Id="rId4" Type="http://schemas.openxmlformats.org/officeDocument/2006/relationships/image" Target="../media/image12.png"/><Relationship Id="rId5"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1.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3.png"/><Relationship Id="rId4" Type="http://schemas.openxmlformats.org/officeDocument/2006/relationships/hyperlink" Target="http://www.nrel.gov/docs/fy11osti/51603.pdf" TargetMode="External"/><Relationship Id="rId5"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5.png"/><Relationship Id="rId4" Type="http://schemas.openxmlformats.org/officeDocument/2006/relationships/hyperlink" Target="http://www.nrel.gov/docs/fy11osti/51603.pdf" TargetMode="External"/><Relationship Id="rId5"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hyperlink" Target="https://www.nrel.gov/docs/fy11osti/51603.pdf" TargetMode="External"/><Relationship Id="rId4" Type="http://schemas.openxmlformats.org/officeDocument/2006/relationships/hyperlink" Target="https://doi.org/10.1016/j.enbuild.2012.03.003"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1"/>
          <p:cNvSpPr txBox="1"/>
          <p:nvPr>
            <p:ph type="ctrTitle"/>
          </p:nvPr>
        </p:nvSpPr>
        <p:spPr>
          <a:xfrm>
            <a:off x="25" y="1112300"/>
            <a:ext cx="9144000" cy="26466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990"/>
              <a:buFont typeface="Arial"/>
              <a:buNone/>
            </a:pPr>
            <a:r>
              <a:rPr lang="en-US" sz="4800"/>
              <a:t>Energy Efficiency of Residential</a:t>
            </a:r>
            <a:br>
              <a:rPr lang="en-US" sz="4800"/>
            </a:br>
            <a:r>
              <a:rPr lang="en-US" sz="4800"/>
              <a:t>Buildings as a Function of</a:t>
            </a:r>
            <a:br>
              <a:rPr lang="en-US" sz="4800"/>
            </a:br>
            <a:r>
              <a:rPr lang="en-US" sz="4800"/>
              <a:t>Building Characteristics</a:t>
            </a:r>
            <a:endParaRPr sz="4800"/>
          </a:p>
        </p:txBody>
      </p:sp>
      <p:sp>
        <p:nvSpPr>
          <p:cNvPr id="77" name="Google Shape;77;p11"/>
          <p:cNvSpPr txBox="1"/>
          <p:nvPr>
            <p:ph idx="1" type="subTitle"/>
          </p:nvPr>
        </p:nvSpPr>
        <p:spPr>
          <a:xfrm>
            <a:off x="1143000" y="3489900"/>
            <a:ext cx="6858000" cy="28791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1000"/>
              </a:spcBef>
              <a:spcAft>
                <a:spcPts val="0"/>
              </a:spcAft>
              <a:buClr>
                <a:schemeClr val="dk1"/>
              </a:buClr>
              <a:buSzPts val="1100"/>
              <a:buNone/>
            </a:pPr>
            <a:r>
              <a:rPr b="1" lang="en-US"/>
              <a:t>Amanda Bootz</a:t>
            </a:r>
            <a:endParaRPr b="1"/>
          </a:p>
          <a:p>
            <a:pPr indent="0" lvl="0" marL="0" rtl="0" algn="ctr">
              <a:lnSpc>
                <a:spcPct val="100000"/>
              </a:lnSpc>
              <a:spcBef>
                <a:spcPts val="0"/>
              </a:spcBef>
              <a:spcAft>
                <a:spcPts val="0"/>
              </a:spcAft>
              <a:buClr>
                <a:schemeClr val="dk1"/>
              </a:buClr>
              <a:buSzPts val="1100"/>
              <a:buNone/>
            </a:pPr>
            <a:r>
              <a:rPr lang="en-US"/>
              <a:t>Master of Business Administration</a:t>
            </a:r>
            <a:endParaRPr/>
          </a:p>
          <a:p>
            <a:pPr indent="0" lvl="0" marL="0" rtl="0" algn="ctr">
              <a:lnSpc>
                <a:spcPct val="100000"/>
              </a:lnSpc>
              <a:spcBef>
                <a:spcPts val="1000"/>
              </a:spcBef>
              <a:spcAft>
                <a:spcPts val="0"/>
              </a:spcAft>
              <a:buClr>
                <a:schemeClr val="dk1"/>
              </a:buClr>
              <a:buSzPts val="1100"/>
              <a:buNone/>
            </a:pPr>
            <a:r>
              <a:rPr b="1" lang="en-US"/>
              <a:t>Prathibha Boyapalli</a:t>
            </a:r>
            <a:endParaRPr b="1"/>
          </a:p>
          <a:p>
            <a:pPr indent="0" lvl="0" marL="0" rtl="0" algn="ctr">
              <a:lnSpc>
                <a:spcPct val="100000"/>
              </a:lnSpc>
              <a:spcBef>
                <a:spcPts val="0"/>
              </a:spcBef>
              <a:spcAft>
                <a:spcPts val="0"/>
              </a:spcAft>
              <a:buClr>
                <a:schemeClr val="dk1"/>
              </a:buClr>
              <a:buSzPts val="1100"/>
              <a:buNone/>
            </a:pPr>
            <a:r>
              <a:rPr lang="en-US"/>
              <a:t>M.S. Computer Science and Information Systems</a:t>
            </a:r>
            <a:endParaRPr/>
          </a:p>
          <a:p>
            <a:pPr indent="0" lvl="0" marL="0" rtl="0" algn="ctr">
              <a:lnSpc>
                <a:spcPct val="90000"/>
              </a:lnSpc>
              <a:spcBef>
                <a:spcPts val="1000"/>
              </a:spcBef>
              <a:spcAft>
                <a:spcPts val="0"/>
              </a:spcAft>
              <a:buClr>
                <a:schemeClr val="dk1"/>
              </a:buClr>
              <a:buSzPts val="1100"/>
              <a:buNone/>
            </a:pPr>
            <a:r>
              <a:rPr b="1" lang="en-US"/>
              <a:t>Rhys Barrie</a:t>
            </a:r>
            <a:endParaRPr b="1"/>
          </a:p>
          <a:p>
            <a:pPr indent="0" lvl="0" marL="0" rtl="0" algn="ctr">
              <a:lnSpc>
                <a:spcPct val="90000"/>
              </a:lnSpc>
              <a:spcBef>
                <a:spcPts val="0"/>
              </a:spcBef>
              <a:spcAft>
                <a:spcPts val="0"/>
              </a:spcAft>
              <a:buClr>
                <a:schemeClr val="dk1"/>
              </a:buClr>
              <a:buSzPts val="1100"/>
              <a:buNone/>
            </a:pPr>
            <a:r>
              <a:rPr lang="en-US"/>
              <a:t>M.S. Computer Science and Information Systems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0"/>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150" name="Google Shape;150;p20"/>
          <p:cNvSpPr txBox="1"/>
          <p:nvPr>
            <p:ph type="title"/>
          </p:nvPr>
        </p:nvSpPr>
        <p:spPr>
          <a:xfrm>
            <a:off x="316650" y="1104100"/>
            <a:ext cx="8510700" cy="7215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990"/>
              <a:buFont typeface="Arial"/>
              <a:buNone/>
            </a:pPr>
            <a:r>
              <a:rPr lang="en-US" sz="4800"/>
              <a:t>Cluster Analysis Model</a:t>
            </a:r>
            <a:endParaRPr sz="4800"/>
          </a:p>
        </p:txBody>
      </p:sp>
      <p:pic>
        <p:nvPicPr>
          <p:cNvPr id="151" name="Google Shape;151;p20"/>
          <p:cNvPicPr preferRelativeResize="0"/>
          <p:nvPr/>
        </p:nvPicPr>
        <p:blipFill rotWithShape="1">
          <a:blip r:embed="rId3">
            <a:alphaModFix/>
          </a:blip>
          <a:srcRect b="0" l="0" r="0" t="0"/>
          <a:stretch/>
        </p:blipFill>
        <p:spPr>
          <a:xfrm>
            <a:off x="4661250" y="1825600"/>
            <a:ext cx="4166100" cy="3732124"/>
          </a:xfrm>
          <a:prstGeom prst="rect">
            <a:avLst/>
          </a:prstGeom>
          <a:noFill/>
          <a:ln cap="flat" cmpd="sng" w="25400">
            <a:solidFill>
              <a:srgbClr val="000000"/>
            </a:solidFill>
            <a:prstDash val="solid"/>
            <a:miter lim="8000"/>
            <a:headEnd len="sm" w="sm" type="none"/>
            <a:tailEnd len="sm" w="sm" type="none"/>
          </a:ln>
        </p:spPr>
      </p:pic>
      <p:sp>
        <p:nvSpPr>
          <p:cNvPr id="152" name="Google Shape;152;p20"/>
          <p:cNvSpPr txBox="1"/>
          <p:nvPr>
            <p:ph idx="1" type="body"/>
          </p:nvPr>
        </p:nvSpPr>
        <p:spPr>
          <a:xfrm>
            <a:off x="316650" y="1825600"/>
            <a:ext cx="4166100" cy="453060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100000"/>
              </a:lnSpc>
              <a:spcBef>
                <a:spcPts val="1000"/>
              </a:spcBef>
              <a:spcAft>
                <a:spcPts val="0"/>
              </a:spcAft>
              <a:buSzPct val="117647"/>
              <a:buNone/>
            </a:pPr>
            <a:r>
              <a:rPr lang="en-US"/>
              <a:t>Based on these results, the 3 clusters k-means had clear distinction between low, medium, and high loads. </a:t>
            </a:r>
            <a:endParaRPr/>
          </a:p>
          <a:p>
            <a:pPr indent="0" lvl="0" marL="0" rtl="0" algn="l">
              <a:lnSpc>
                <a:spcPct val="100000"/>
              </a:lnSpc>
              <a:spcBef>
                <a:spcPts val="1000"/>
              </a:spcBef>
              <a:spcAft>
                <a:spcPts val="0"/>
              </a:spcAft>
              <a:buSzPct val="117647"/>
              <a:buNone/>
            </a:pPr>
            <a:r>
              <a:rPr lang="en-US"/>
              <a:t>Identification of each cluster are listed below:</a:t>
            </a:r>
            <a:endParaRPr/>
          </a:p>
          <a:p>
            <a:pPr indent="-358140" lvl="0" marL="457200" rtl="0" algn="l">
              <a:lnSpc>
                <a:spcPct val="100000"/>
              </a:lnSpc>
              <a:spcBef>
                <a:spcPts val="1000"/>
              </a:spcBef>
              <a:spcAft>
                <a:spcPts val="0"/>
              </a:spcAft>
              <a:buSzPct val="100000"/>
              <a:buChar char="●"/>
            </a:pPr>
            <a:r>
              <a:rPr lang="en-US"/>
              <a:t>Cluster 1 = single story buildings, resulting in low heating/cooling loads</a:t>
            </a:r>
            <a:endParaRPr/>
          </a:p>
          <a:p>
            <a:pPr indent="-358140" lvl="0" marL="457200" rtl="0" algn="l">
              <a:lnSpc>
                <a:spcPct val="100000"/>
              </a:lnSpc>
              <a:spcBef>
                <a:spcPts val="1000"/>
              </a:spcBef>
              <a:spcAft>
                <a:spcPts val="0"/>
              </a:spcAft>
              <a:buSzPct val="100000"/>
              <a:buChar char="●"/>
            </a:pPr>
            <a:r>
              <a:rPr lang="en-US"/>
              <a:t>Cluster 2 = compact two-story buildings, resulting in medium heating/cooling loads</a:t>
            </a:r>
            <a:endParaRPr/>
          </a:p>
          <a:p>
            <a:pPr indent="-358140" lvl="0" marL="457200" rtl="0" algn="l">
              <a:lnSpc>
                <a:spcPct val="100000"/>
              </a:lnSpc>
              <a:spcBef>
                <a:spcPts val="1000"/>
              </a:spcBef>
              <a:spcAft>
                <a:spcPts val="0"/>
              </a:spcAft>
              <a:buSzPct val="100000"/>
              <a:buChar char="●"/>
            </a:pPr>
            <a:r>
              <a:rPr lang="en-US"/>
              <a:t>Cluster 3 = less-compact two-story buildings, resulting in high heating/cooling loads</a:t>
            </a:r>
            <a:endParaRPr/>
          </a:p>
        </p:txBody>
      </p:sp>
      <p:pic>
        <p:nvPicPr>
          <p:cNvPr id="153" name="Google Shape;153;p20"/>
          <p:cNvPicPr preferRelativeResize="0"/>
          <p:nvPr/>
        </p:nvPicPr>
        <p:blipFill rotWithShape="1">
          <a:blip r:embed="rId4">
            <a:alphaModFix/>
          </a:blip>
          <a:srcRect b="0" l="0" r="0" t="0"/>
          <a:stretch/>
        </p:blipFill>
        <p:spPr>
          <a:xfrm>
            <a:off x="8534400" y="1104100"/>
            <a:ext cx="609600" cy="609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5000"/>
                                        <p:tgtEl>
                                          <p:spTgt spid="1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1"/>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159" name="Google Shape;159;p21"/>
          <p:cNvSpPr txBox="1"/>
          <p:nvPr>
            <p:ph type="title"/>
          </p:nvPr>
        </p:nvSpPr>
        <p:spPr>
          <a:xfrm>
            <a:off x="316650" y="1104100"/>
            <a:ext cx="8510700" cy="7215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990"/>
              <a:buFont typeface="Arial"/>
              <a:buNone/>
            </a:pPr>
            <a:r>
              <a:rPr lang="en-US" sz="4800"/>
              <a:t>Cluster Analysis Model</a:t>
            </a:r>
            <a:endParaRPr sz="4800"/>
          </a:p>
        </p:txBody>
      </p:sp>
      <p:pic>
        <p:nvPicPr>
          <p:cNvPr id="160" name="Google Shape;160;p21"/>
          <p:cNvPicPr preferRelativeResize="0"/>
          <p:nvPr/>
        </p:nvPicPr>
        <p:blipFill rotWithShape="1">
          <a:blip r:embed="rId3">
            <a:alphaModFix/>
          </a:blip>
          <a:srcRect b="0" l="0" r="0" t="0"/>
          <a:stretch/>
        </p:blipFill>
        <p:spPr>
          <a:xfrm>
            <a:off x="4661250" y="1825600"/>
            <a:ext cx="4166100" cy="2022963"/>
          </a:xfrm>
          <a:prstGeom prst="rect">
            <a:avLst/>
          </a:prstGeom>
          <a:noFill/>
          <a:ln cap="flat" cmpd="sng" w="25400">
            <a:solidFill>
              <a:srgbClr val="000000"/>
            </a:solidFill>
            <a:prstDash val="solid"/>
            <a:miter lim="8000"/>
            <a:headEnd len="sm" w="sm" type="none"/>
            <a:tailEnd len="sm" w="sm" type="none"/>
          </a:ln>
        </p:spPr>
      </p:pic>
      <p:pic>
        <p:nvPicPr>
          <p:cNvPr id="161" name="Google Shape;161;p21"/>
          <p:cNvPicPr preferRelativeResize="0"/>
          <p:nvPr/>
        </p:nvPicPr>
        <p:blipFill rotWithShape="1">
          <a:blip r:embed="rId4">
            <a:alphaModFix/>
          </a:blip>
          <a:srcRect b="0" l="0" r="0" t="0"/>
          <a:stretch/>
        </p:blipFill>
        <p:spPr>
          <a:xfrm>
            <a:off x="4661225" y="4333375"/>
            <a:ext cx="4166125" cy="2022975"/>
          </a:xfrm>
          <a:prstGeom prst="rect">
            <a:avLst/>
          </a:prstGeom>
          <a:noFill/>
          <a:ln cap="flat" cmpd="sng" w="25400">
            <a:solidFill>
              <a:srgbClr val="000000"/>
            </a:solidFill>
            <a:prstDash val="solid"/>
            <a:miter lim="8000"/>
            <a:headEnd len="sm" w="sm" type="none"/>
            <a:tailEnd len="sm" w="sm" type="none"/>
          </a:ln>
        </p:spPr>
      </p:pic>
      <p:sp>
        <p:nvSpPr>
          <p:cNvPr id="162" name="Google Shape;162;p21"/>
          <p:cNvSpPr txBox="1"/>
          <p:nvPr>
            <p:ph idx="1" type="body"/>
          </p:nvPr>
        </p:nvSpPr>
        <p:spPr>
          <a:xfrm>
            <a:off x="316650" y="1825600"/>
            <a:ext cx="4166100" cy="4530600"/>
          </a:xfrm>
          <a:prstGeom prst="rect">
            <a:avLst/>
          </a:prstGeom>
          <a:noFill/>
          <a:ln>
            <a:noFill/>
          </a:ln>
        </p:spPr>
        <p:txBody>
          <a:bodyPr anchorCtr="0" anchor="t" bIns="45700" lIns="91425" spcFirstLastPara="1" rIns="91425" wrap="square" tIns="45700">
            <a:normAutofit fontScale="85000" lnSpcReduction="10000"/>
          </a:bodyPr>
          <a:lstStyle/>
          <a:p>
            <a:pPr indent="-358140" lvl="0" marL="457200" rtl="0" algn="l">
              <a:lnSpc>
                <a:spcPct val="100000"/>
              </a:lnSpc>
              <a:spcBef>
                <a:spcPts val="1000"/>
              </a:spcBef>
              <a:spcAft>
                <a:spcPts val="0"/>
              </a:spcAft>
              <a:buSzPct val="100000"/>
              <a:buChar char="●"/>
            </a:pPr>
            <a:r>
              <a:rPr lang="en-US"/>
              <a:t>Two-story buildings in cluster 2 have a smaller surface and wall area than the two-story buildings in cluster 3</a:t>
            </a:r>
            <a:endParaRPr/>
          </a:p>
          <a:p>
            <a:pPr indent="-336550" lvl="1" marL="914400" rtl="0" algn="l">
              <a:lnSpc>
                <a:spcPct val="100000"/>
              </a:lnSpc>
              <a:spcBef>
                <a:spcPts val="0"/>
              </a:spcBef>
              <a:spcAft>
                <a:spcPts val="0"/>
              </a:spcAft>
              <a:buSzPct val="100000"/>
              <a:buChar char="○"/>
            </a:pPr>
            <a:r>
              <a:rPr lang="en-US"/>
              <a:t>cluster 2 is two-story buildings with a more compact floor plan</a:t>
            </a:r>
            <a:endParaRPr/>
          </a:p>
          <a:p>
            <a:pPr indent="-358140" lvl="0" marL="457200" rtl="0" algn="l">
              <a:lnSpc>
                <a:spcPct val="100000"/>
              </a:lnSpc>
              <a:spcBef>
                <a:spcPts val="0"/>
              </a:spcBef>
              <a:spcAft>
                <a:spcPts val="0"/>
              </a:spcAft>
              <a:buSzPct val="100000"/>
              <a:buChar char="●"/>
            </a:pPr>
            <a:r>
              <a:rPr lang="en-US"/>
              <a:t>Single-story buildings in cluster 1 have a larger footprint than the other two clusters</a:t>
            </a:r>
            <a:endParaRPr/>
          </a:p>
          <a:p>
            <a:pPr indent="-336550" lvl="1" marL="914400" rtl="0" algn="l">
              <a:lnSpc>
                <a:spcPct val="100000"/>
              </a:lnSpc>
              <a:spcBef>
                <a:spcPts val="0"/>
              </a:spcBef>
              <a:spcAft>
                <a:spcPts val="0"/>
              </a:spcAft>
              <a:buSzPct val="100000"/>
              <a:buChar char="○"/>
            </a:pPr>
            <a:r>
              <a:rPr lang="en-US"/>
              <a:t>single-story buildings spread outwards, not upwards</a:t>
            </a:r>
            <a:endParaRPr/>
          </a:p>
          <a:p>
            <a:pPr indent="-358140" lvl="0" marL="457200" rtl="0" algn="l">
              <a:lnSpc>
                <a:spcPct val="100000"/>
              </a:lnSpc>
              <a:spcBef>
                <a:spcPts val="0"/>
              </a:spcBef>
              <a:spcAft>
                <a:spcPts val="0"/>
              </a:spcAft>
              <a:buSzPct val="100000"/>
              <a:buChar char="●"/>
            </a:pPr>
            <a:r>
              <a:rPr lang="en-US"/>
              <a:t>These area measurements are reflected in the compactness graph</a:t>
            </a:r>
            <a:endParaRPr/>
          </a:p>
          <a:p>
            <a:pPr indent="-336550" lvl="1" marL="914400" rtl="0" algn="l">
              <a:lnSpc>
                <a:spcPct val="100000"/>
              </a:lnSpc>
              <a:spcBef>
                <a:spcPts val="0"/>
              </a:spcBef>
              <a:spcAft>
                <a:spcPts val="0"/>
              </a:spcAft>
              <a:buSzPct val="100000"/>
              <a:buChar char="○"/>
            </a:pPr>
            <a:r>
              <a:rPr lang="en-US"/>
              <a:t>single story buildings are less compact than two-story buildings</a:t>
            </a:r>
            <a:endParaRPr/>
          </a:p>
        </p:txBody>
      </p:sp>
      <p:pic>
        <p:nvPicPr>
          <p:cNvPr id="163" name="Google Shape;163;p21"/>
          <p:cNvPicPr preferRelativeResize="0"/>
          <p:nvPr/>
        </p:nvPicPr>
        <p:blipFill rotWithShape="1">
          <a:blip r:embed="rId5">
            <a:alphaModFix/>
          </a:blip>
          <a:srcRect b="0" l="0" r="0" t="0"/>
          <a:stretch/>
        </p:blipFill>
        <p:spPr>
          <a:xfrm>
            <a:off x="8534400" y="1104099"/>
            <a:ext cx="609600" cy="609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5000"/>
                                        <p:tgtEl>
                                          <p:spTgt spid="1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2"/>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169" name="Google Shape;169;p22"/>
          <p:cNvSpPr txBox="1"/>
          <p:nvPr>
            <p:ph type="title"/>
          </p:nvPr>
        </p:nvSpPr>
        <p:spPr>
          <a:xfrm>
            <a:off x="316650" y="1104100"/>
            <a:ext cx="8510700" cy="7215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990"/>
              <a:buFont typeface="Arial"/>
              <a:buNone/>
            </a:pPr>
            <a:r>
              <a:rPr lang="en-US" sz="4800"/>
              <a:t>Cluster Analysis Model</a:t>
            </a:r>
            <a:endParaRPr sz="4800"/>
          </a:p>
        </p:txBody>
      </p:sp>
      <p:pic>
        <p:nvPicPr>
          <p:cNvPr id="170" name="Google Shape;170;p22"/>
          <p:cNvPicPr preferRelativeResize="0"/>
          <p:nvPr/>
        </p:nvPicPr>
        <p:blipFill rotWithShape="1">
          <a:blip r:embed="rId3">
            <a:alphaModFix/>
          </a:blip>
          <a:srcRect b="0" l="0" r="0" t="0"/>
          <a:stretch/>
        </p:blipFill>
        <p:spPr>
          <a:xfrm>
            <a:off x="4661250" y="1825600"/>
            <a:ext cx="4166100" cy="2022954"/>
          </a:xfrm>
          <a:prstGeom prst="rect">
            <a:avLst/>
          </a:prstGeom>
          <a:noFill/>
          <a:ln cap="flat" cmpd="sng" w="25400">
            <a:solidFill>
              <a:srgbClr val="000000"/>
            </a:solidFill>
            <a:prstDash val="solid"/>
            <a:miter lim="8000"/>
            <a:headEnd len="sm" w="sm" type="none"/>
            <a:tailEnd len="sm" w="sm" type="none"/>
          </a:ln>
        </p:spPr>
      </p:pic>
      <p:pic>
        <p:nvPicPr>
          <p:cNvPr id="171" name="Google Shape;171;p22"/>
          <p:cNvPicPr preferRelativeResize="0"/>
          <p:nvPr/>
        </p:nvPicPr>
        <p:blipFill rotWithShape="1">
          <a:blip r:embed="rId4">
            <a:alphaModFix/>
          </a:blip>
          <a:srcRect b="0" l="0" r="0" t="0"/>
          <a:stretch/>
        </p:blipFill>
        <p:spPr>
          <a:xfrm>
            <a:off x="4661257" y="4333250"/>
            <a:ext cx="4166092" cy="2022950"/>
          </a:xfrm>
          <a:prstGeom prst="rect">
            <a:avLst/>
          </a:prstGeom>
          <a:noFill/>
          <a:ln cap="flat" cmpd="sng" w="25400">
            <a:solidFill>
              <a:srgbClr val="000000"/>
            </a:solidFill>
            <a:prstDash val="solid"/>
            <a:miter lim="8000"/>
            <a:headEnd len="sm" w="sm" type="none"/>
            <a:tailEnd len="sm" w="sm" type="none"/>
          </a:ln>
        </p:spPr>
      </p:pic>
      <p:sp>
        <p:nvSpPr>
          <p:cNvPr id="172" name="Google Shape;172;p22"/>
          <p:cNvSpPr txBox="1"/>
          <p:nvPr>
            <p:ph idx="1" type="body"/>
          </p:nvPr>
        </p:nvSpPr>
        <p:spPr>
          <a:xfrm>
            <a:off x="316650" y="1825600"/>
            <a:ext cx="4166100" cy="45306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1000"/>
              </a:spcBef>
              <a:spcAft>
                <a:spcPts val="0"/>
              </a:spcAft>
              <a:buSzPts val="2400"/>
              <a:buNone/>
            </a:pPr>
            <a:r>
              <a:rPr lang="en-US"/>
              <a:t>There does not appear to be any variation between clusters with regard to building orientation, glazing area, nor glazing distribution.</a:t>
            </a:r>
            <a:endParaRPr/>
          </a:p>
        </p:txBody>
      </p:sp>
      <p:pic>
        <p:nvPicPr>
          <p:cNvPr id="173" name="Google Shape;173;p22"/>
          <p:cNvPicPr preferRelativeResize="0"/>
          <p:nvPr/>
        </p:nvPicPr>
        <p:blipFill rotWithShape="1">
          <a:blip r:embed="rId5">
            <a:alphaModFix/>
          </a:blip>
          <a:srcRect b="0" l="0" r="0" t="0"/>
          <a:stretch/>
        </p:blipFill>
        <p:spPr>
          <a:xfrm>
            <a:off x="8534400" y="1103949"/>
            <a:ext cx="609600" cy="609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5000"/>
                                        <p:tgtEl>
                                          <p:spTgt spid="1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3"/>
          <p:cNvSpPr txBox="1"/>
          <p:nvPr>
            <p:ph idx="1" type="body"/>
          </p:nvPr>
        </p:nvSpPr>
        <p:spPr>
          <a:xfrm>
            <a:off x="623888" y="4589464"/>
            <a:ext cx="7886700" cy="15003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1000"/>
              </a:spcBef>
              <a:spcAft>
                <a:spcPts val="0"/>
              </a:spcAft>
              <a:buClr>
                <a:schemeClr val="dk1"/>
              </a:buClr>
              <a:buSzPts val="2400"/>
              <a:buNone/>
            </a:pPr>
            <a:r>
              <a:t/>
            </a:r>
            <a:endParaRPr/>
          </a:p>
        </p:txBody>
      </p:sp>
      <p:sp>
        <p:nvSpPr>
          <p:cNvPr id="179" name="Google Shape;179;p23"/>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180" name="Google Shape;180;p23"/>
          <p:cNvSpPr txBox="1"/>
          <p:nvPr>
            <p:ph type="title"/>
          </p:nvPr>
        </p:nvSpPr>
        <p:spPr>
          <a:xfrm>
            <a:off x="623888" y="1709739"/>
            <a:ext cx="7886700" cy="28527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990"/>
              <a:buFont typeface="Arial"/>
              <a:buNone/>
            </a:pPr>
            <a:r>
              <a:rPr lang="en-US"/>
              <a:t>Regression Analysis Model</a:t>
            </a:r>
            <a:endParaRPr/>
          </a:p>
        </p:txBody>
      </p:sp>
      <p:pic>
        <p:nvPicPr>
          <p:cNvPr id="181" name="Google Shape;181;p23"/>
          <p:cNvPicPr preferRelativeResize="0"/>
          <p:nvPr/>
        </p:nvPicPr>
        <p:blipFill rotWithShape="1">
          <a:blip r:embed="rId3">
            <a:alphaModFix/>
          </a:blip>
          <a:srcRect b="0" l="0" r="0" t="0"/>
          <a:stretch/>
        </p:blipFill>
        <p:spPr>
          <a:xfrm>
            <a:off x="8658225" y="1103390"/>
            <a:ext cx="487363" cy="48736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5000"/>
                                        <p:tgtEl>
                                          <p:spTgt spid="1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4"/>
          <p:cNvSpPr txBox="1"/>
          <p:nvPr>
            <p:ph idx="1" type="body"/>
          </p:nvPr>
        </p:nvSpPr>
        <p:spPr>
          <a:xfrm>
            <a:off x="316650" y="1825600"/>
            <a:ext cx="8510700" cy="453060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100000"/>
              </a:lnSpc>
              <a:spcBef>
                <a:spcPts val="1000"/>
              </a:spcBef>
              <a:spcAft>
                <a:spcPts val="0"/>
              </a:spcAft>
              <a:buSzPct val="117647"/>
              <a:buNone/>
            </a:pPr>
            <a:r>
              <a:rPr b="1" lang="en-US" u="sng"/>
              <a:t>Variables Excluded</a:t>
            </a:r>
            <a:r>
              <a:rPr lang="en-US"/>
              <a:t> (Due to insignificance or redundancy) </a:t>
            </a:r>
            <a:endParaRPr/>
          </a:p>
          <a:p>
            <a:pPr indent="-358140" lvl="0" marL="457200" rtl="0" algn="l">
              <a:lnSpc>
                <a:spcPct val="100000"/>
              </a:lnSpc>
              <a:spcBef>
                <a:spcPts val="1000"/>
              </a:spcBef>
              <a:spcAft>
                <a:spcPts val="0"/>
              </a:spcAft>
              <a:buSzPct val="100000"/>
              <a:buChar char="●"/>
            </a:pPr>
            <a:r>
              <a:rPr lang="en-US"/>
              <a:t>Building orientation – t(767df) = 0.0707, p = 0.9756</a:t>
            </a:r>
            <a:endParaRPr/>
          </a:p>
          <a:p>
            <a:pPr indent="-358140" lvl="0" marL="457200" rtl="0" algn="l">
              <a:lnSpc>
                <a:spcPct val="100000"/>
              </a:lnSpc>
              <a:spcBef>
                <a:spcPts val="1000"/>
              </a:spcBef>
              <a:spcAft>
                <a:spcPts val="0"/>
              </a:spcAft>
              <a:buSzPct val="100000"/>
              <a:buChar char="●"/>
            </a:pPr>
            <a:r>
              <a:rPr lang="en-US"/>
              <a:t>Surface area</a:t>
            </a:r>
            <a:endParaRPr/>
          </a:p>
          <a:p>
            <a:pPr indent="-336550" lvl="1" marL="914400" rtl="0" algn="l">
              <a:lnSpc>
                <a:spcPct val="100000"/>
              </a:lnSpc>
              <a:spcBef>
                <a:spcPts val="500"/>
              </a:spcBef>
              <a:spcAft>
                <a:spcPts val="0"/>
              </a:spcAft>
              <a:buSzPct val="100000"/>
              <a:buChar char="○"/>
            </a:pPr>
            <a:r>
              <a:rPr lang="en-US"/>
              <a:t>Redundant with roof and wall area due to dataset being simulated / generated formulaically (X2_areaSurface = X3_areaWall + 2*X4_areaRoof)</a:t>
            </a:r>
            <a:endParaRPr/>
          </a:p>
          <a:p>
            <a:pPr indent="0" lvl="0" marL="0" rtl="0" algn="l">
              <a:lnSpc>
                <a:spcPct val="100000"/>
              </a:lnSpc>
              <a:spcBef>
                <a:spcPts val="1000"/>
              </a:spcBef>
              <a:spcAft>
                <a:spcPts val="0"/>
              </a:spcAft>
              <a:buSzPct val="117647"/>
              <a:buNone/>
            </a:pPr>
            <a:r>
              <a:rPr b="1" lang="en-US" u="sng"/>
              <a:t>Model Results</a:t>
            </a:r>
            <a:endParaRPr b="1" u="sng"/>
          </a:p>
          <a:p>
            <a:pPr indent="-358140" lvl="0" marL="457200" rtl="0" algn="l">
              <a:lnSpc>
                <a:spcPct val="100000"/>
              </a:lnSpc>
              <a:spcBef>
                <a:spcPts val="1000"/>
              </a:spcBef>
              <a:spcAft>
                <a:spcPts val="0"/>
              </a:spcAft>
              <a:buSzPct val="100000"/>
              <a:buChar char="●"/>
            </a:pPr>
            <a:r>
              <a:rPr lang="en-US"/>
              <a:t>Explained Variance: 92.31%</a:t>
            </a:r>
            <a:endParaRPr/>
          </a:p>
          <a:p>
            <a:pPr indent="-358140" lvl="0" marL="457200" rtl="0" algn="l">
              <a:lnSpc>
                <a:spcPct val="100000"/>
              </a:lnSpc>
              <a:spcBef>
                <a:spcPts val="1000"/>
              </a:spcBef>
              <a:spcAft>
                <a:spcPts val="0"/>
              </a:spcAft>
              <a:buSzPct val="100000"/>
              <a:buChar char="●"/>
            </a:pPr>
            <a:r>
              <a:rPr lang="en-US"/>
              <a:t>Significant Predictors:</a:t>
            </a:r>
            <a:endParaRPr/>
          </a:p>
          <a:p>
            <a:pPr indent="-336550" lvl="1" marL="914400" rtl="0" algn="l">
              <a:lnSpc>
                <a:spcPct val="100000"/>
              </a:lnSpc>
              <a:spcBef>
                <a:spcPts val="500"/>
              </a:spcBef>
              <a:spcAft>
                <a:spcPts val="0"/>
              </a:spcAft>
              <a:buSzPct val="100000"/>
              <a:buChar char="○"/>
            </a:pPr>
            <a:r>
              <a:rPr lang="en-US"/>
              <a:t>Glazing area – t(767df) = 19.78, p &lt; 0.0001</a:t>
            </a:r>
            <a:endParaRPr/>
          </a:p>
          <a:p>
            <a:pPr indent="-336550" lvl="1" marL="914400" rtl="0" algn="l">
              <a:lnSpc>
                <a:spcPct val="100000"/>
              </a:lnSpc>
              <a:spcBef>
                <a:spcPts val="500"/>
              </a:spcBef>
              <a:spcAft>
                <a:spcPts val="0"/>
              </a:spcAft>
              <a:buSzPct val="100000"/>
              <a:buChar char="○"/>
            </a:pPr>
            <a:r>
              <a:rPr lang="en-US"/>
              <a:t>Overall height – t(767df) = 12.93, p &lt; 0.0001</a:t>
            </a:r>
            <a:endParaRPr/>
          </a:p>
          <a:p>
            <a:pPr indent="-336550" lvl="1" marL="914400" rtl="0" algn="l">
              <a:lnSpc>
                <a:spcPct val="100000"/>
              </a:lnSpc>
              <a:spcBef>
                <a:spcPts val="500"/>
              </a:spcBef>
              <a:spcAft>
                <a:spcPts val="0"/>
              </a:spcAft>
              <a:buSzPct val="100000"/>
              <a:buChar char="○"/>
            </a:pPr>
            <a:r>
              <a:rPr lang="en-US"/>
              <a:t>Glazing distribution – t(767df) = 17.55, p &lt; 0.0001</a:t>
            </a:r>
            <a:endParaRPr/>
          </a:p>
          <a:p>
            <a:pPr indent="-336550" lvl="1" marL="914400" rtl="0" algn="l">
              <a:lnSpc>
                <a:spcPct val="100000"/>
              </a:lnSpc>
              <a:spcBef>
                <a:spcPts val="500"/>
              </a:spcBef>
              <a:spcAft>
                <a:spcPts val="0"/>
              </a:spcAft>
              <a:buSzPct val="100000"/>
              <a:buChar char="○"/>
            </a:pPr>
            <a:r>
              <a:rPr lang="en-US"/>
              <a:t>Relative compactness – t(767df) = -6.60, p &lt; 0.0001</a:t>
            </a:r>
            <a:endParaRPr/>
          </a:p>
          <a:p>
            <a:pPr indent="-336550" lvl="1" marL="914400" rtl="0" algn="l">
              <a:lnSpc>
                <a:spcPct val="100000"/>
              </a:lnSpc>
              <a:spcBef>
                <a:spcPts val="500"/>
              </a:spcBef>
              <a:spcAft>
                <a:spcPts val="0"/>
              </a:spcAft>
              <a:buSzPct val="100000"/>
              <a:buChar char="○"/>
            </a:pPr>
            <a:r>
              <a:rPr lang="en-US"/>
              <a:t>Roof area – t(767df) = -5.36, p &lt; 0.0001</a:t>
            </a:r>
            <a:endParaRPr/>
          </a:p>
          <a:p>
            <a:pPr indent="-336550" lvl="1" marL="914400" rtl="0" algn="l">
              <a:lnSpc>
                <a:spcPct val="100000"/>
              </a:lnSpc>
              <a:spcBef>
                <a:spcPts val="500"/>
              </a:spcBef>
              <a:spcAft>
                <a:spcPts val="0"/>
              </a:spcAft>
              <a:buSzPct val="100000"/>
              <a:buChar char="○"/>
            </a:pPr>
            <a:r>
              <a:rPr lang="en-US"/>
              <a:t>Wall area – t(767df) = -2.17, p = 0.0301</a:t>
            </a:r>
            <a:endParaRPr/>
          </a:p>
        </p:txBody>
      </p:sp>
      <p:sp>
        <p:nvSpPr>
          <p:cNvPr id="187" name="Google Shape;187;p24"/>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188" name="Google Shape;188;p24"/>
          <p:cNvSpPr txBox="1"/>
          <p:nvPr>
            <p:ph type="title"/>
          </p:nvPr>
        </p:nvSpPr>
        <p:spPr>
          <a:xfrm>
            <a:off x="316650" y="1104100"/>
            <a:ext cx="8510700" cy="7215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990"/>
              <a:buFont typeface="Arial"/>
              <a:buNone/>
            </a:pPr>
            <a:r>
              <a:rPr lang="en-US" sz="4000"/>
              <a:t>Regression Analysis - Heating Loads</a:t>
            </a:r>
            <a:endParaRPr sz="4000"/>
          </a:p>
        </p:txBody>
      </p:sp>
      <p:pic>
        <p:nvPicPr>
          <p:cNvPr id="189" name="Google Shape;189;p24"/>
          <p:cNvPicPr preferRelativeResize="0"/>
          <p:nvPr/>
        </p:nvPicPr>
        <p:blipFill rotWithShape="1">
          <a:blip r:embed="rId3">
            <a:alphaModFix/>
          </a:blip>
          <a:srcRect b="0" l="0" r="0" t="0"/>
          <a:stretch/>
        </p:blipFill>
        <p:spPr>
          <a:xfrm>
            <a:off x="8656637" y="1104100"/>
            <a:ext cx="487363" cy="48736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5000"/>
                                        <p:tgtEl>
                                          <p:spTgt spid="1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5"/>
          <p:cNvSpPr txBox="1"/>
          <p:nvPr>
            <p:ph idx="1" type="body"/>
          </p:nvPr>
        </p:nvSpPr>
        <p:spPr>
          <a:xfrm>
            <a:off x="316650" y="1825600"/>
            <a:ext cx="8510700" cy="4530600"/>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lnSpc>
                <a:spcPct val="100000"/>
              </a:lnSpc>
              <a:spcBef>
                <a:spcPts val="1000"/>
              </a:spcBef>
              <a:spcAft>
                <a:spcPts val="0"/>
              </a:spcAft>
              <a:buSzPct val="129032"/>
              <a:buNone/>
            </a:pPr>
            <a:r>
              <a:rPr b="1" lang="en-US" u="sng"/>
              <a:t>Predictive Formula</a:t>
            </a:r>
            <a:endParaRPr b="1" u="sng"/>
          </a:p>
          <a:p>
            <a:pPr indent="0" lvl="0" marL="0" rtl="0" algn="l">
              <a:lnSpc>
                <a:spcPct val="100000"/>
              </a:lnSpc>
              <a:spcBef>
                <a:spcPts val="1000"/>
              </a:spcBef>
              <a:spcAft>
                <a:spcPts val="0"/>
              </a:spcAft>
              <a:buSzPct val="129032"/>
              <a:buNone/>
            </a:pPr>
            <a:r>
              <a:rPr lang="en-US">
                <a:latin typeface="Courier New"/>
                <a:ea typeface="Courier New"/>
                <a:cs typeface="Courier New"/>
                <a:sym typeface="Courier New"/>
              </a:rPr>
              <a:t>Y1 (Heating Load) = 84.775</a:t>
            </a:r>
            <a:endParaRPr>
              <a:latin typeface="Courier New"/>
              <a:ea typeface="Courier New"/>
              <a:cs typeface="Courier New"/>
              <a:sym typeface="Courier New"/>
            </a:endParaRPr>
          </a:p>
          <a:p>
            <a:pPr indent="0" lvl="0" marL="457200" rtl="0" algn="l">
              <a:lnSpc>
                <a:spcPct val="100000"/>
              </a:lnSpc>
              <a:spcBef>
                <a:spcPts val="1000"/>
              </a:spcBef>
              <a:spcAft>
                <a:spcPts val="0"/>
              </a:spcAft>
              <a:buSzPct val="129032"/>
              <a:buNone/>
            </a:pPr>
            <a:r>
              <a:rPr lang="en-US">
                <a:latin typeface="Courier New"/>
                <a:ea typeface="Courier New"/>
                <a:cs typeface="Courier New"/>
                <a:sym typeface="Courier New"/>
              </a:rPr>
              <a:t>+ 16.848 * X7 (Glazing Area)</a:t>
            </a:r>
            <a:endParaRPr>
              <a:latin typeface="Courier New"/>
              <a:ea typeface="Courier New"/>
              <a:cs typeface="Courier New"/>
              <a:sym typeface="Courier New"/>
            </a:endParaRPr>
          </a:p>
          <a:p>
            <a:pPr indent="0" lvl="0" marL="457200" rtl="0" algn="l">
              <a:lnSpc>
                <a:spcPct val="100000"/>
              </a:lnSpc>
              <a:spcBef>
                <a:spcPts val="1000"/>
              </a:spcBef>
              <a:spcAft>
                <a:spcPts val="0"/>
              </a:spcAft>
              <a:buSzPct val="129032"/>
              <a:buNone/>
            </a:pPr>
            <a:r>
              <a:rPr lang="en-US">
                <a:latin typeface="Courier New"/>
                <a:ea typeface="Courier New"/>
                <a:cs typeface="Courier New"/>
                <a:sym typeface="Courier New"/>
              </a:rPr>
              <a:t>+ 4.170 * X5 (Height)</a:t>
            </a:r>
            <a:endParaRPr>
              <a:latin typeface="Courier New"/>
              <a:ea typeface="Courier New"/>
              <a:cs typeface="Courier New"/>
              <a:sym typeface="Courier New"/>
            </a:endParaRPr>
          </a:p>
          <a:p>
            <a:pPr indent="0" lvl="0" marL="457200" rtl="0" algn="l">
              <a:lnSpc>
                <a:spcPct val="100000"/>
              </a:lnSpc>
              <a:spcBef>
                <a:spcPts val="1000"/>
              </a:spcBef>
              <a:spcAft>
                <a:spcPts val="0"/>
              </a:spcAft>
              <a:buSzPct val="129032"/>
              <a:buNone/>
            </a:pPr>
            <a:r>
              <a:rPr lang="en-US">
                <a:latin typeface="Courier New"/>
                <a:ea typeface="Courier New"/>
                <a:cs typeface="Courier New"/>
                <a:sym typeface="Courier New"/>
              </a:rPr>
              <a:t>- 3.620 * X8[0] (No Glazing)</a:t>
            </a:r>
            <a:endParaRPr>
              <a:latin typeface="Courier New"/>
              <a:ea typeface="Courier New"/>
              <a:cs typeface="Courier New"/>
              <a:sym typeface="Courier New"/>
            </a:endParaRPr>
          </a:p>
          <a:p>
            <a:pPr indent="0" lvl="0" marL="457200" rtl="0" algn="l">
              <a:lnSpc>
                <a:spcPct val="100000"/>
              </a:lnSpc>
              <a:spcBef>
                <a:spcPts val="1000"/>
              </a:spcBef>
              <a:spcAft>
                <a:spcPts val="0"/>
              </a:spcAft>
              <a:buSzPct val="129032"/>
              <a:buNone/>
            </a:pPr>
            <a:r>
              <a:rPr lang="en-US">
                <a:latin typeface="Courier New"/>
                <a:ea typeface="Courier New"/>
                <a:cs typeface="Courier New"/>
                <a:sym typeface="Courier New"/>
              </a:rPr>
              <a:t>+ 0.908 * X8[1] (Uniform Glazing)</a:t>
            </a:r>
            <a:endParaRPr>
              <a:latin typeface="Courier New"/>
              <a:ea typeface="Courier New"/>
              <a:cs typeface="Courier New"/>
              <a:sym typeface="Courier New"/>
            </a:endParaRPr>
          </a:p>
          <a:p>
            <a:pPr indent="0" lvl="0" marL="457200" rtl="0" algn="l">
              <a:lnSpc>
                <a:spcPct val="100000"/>
              </a:lnSpc>
              <a:spcBef>
                <a:spcPts val="1000"/>
              </a:spcBef>
              <a:spcAft>
                <a:spcPts val="0"/>
              </a:spcAft>
              <a:buSzPct val="129032"/>
              <a:buNone/>
            </a:pPr>
            <a:r>
              <a:rPr lang="en-US">
                <a:latin typeface="Courier New"/>
                <a:ea typeface="Courier New"/>
                <a:cs typeface="Courier New"/>
                <a:sym typeface="Courier New"/>
              </a:rPr>
              <a:t>+ 0.816 * X8[2] (Glazing Biased North)</a:t>
            </a:r>
            <a:endParaRPr>
              <a:latin typeface="Courier New"/>
              <a:ea typeface="Courier New"/>
              <a:cs typeface="Courier New"/>
              <a:sym typeface="Courier New"/>
            </a:endParaRPr>
          </a:p>
          <a:p>
            <a:pPr indent="0" lvl="0" marL="457200" rtl="0" algn="l">
              <a:lnSpc>
                <a:spcPct val="100000"/>
              </a:lnSpc>
              <a:spcBef>
                <a:spcPts val="1000"/>
              </a:spcBef>
              <a:spcAft>
                <a:spcPts val="0"/>
              </a:spcAft>
              <a:buSzPct val="129032"/>
              <a:buNone/>
            </a:pPr>
            <a:r>
              <a:rPr lang="en-US">
                <a:latin typeface="Courier New"/>
                <a:ea typeface="Courier New"/>
                <a:cs typeface="Courier New"/>
                <a:sym typeface="Courier New"/>
              </a:rPr>
              <a:t>+ 0.563 * X8[3] (Glazing Biased East)</a:t>
            </a:r>
            <a:endParaRPr>
              <a:latin typeface="Courier New"/>
              <a:ea typeface="Courier New"/>
              <a:cs typeface="Courier New"/>
              <a:sym typeface="Courier New"/>
            </a:endParaRPr>
          </a:p>
          <a:p>
            <a:pPr indent="0" lvl="0" marL="457200" rtl="0" algn="l">
              <a:lnSpc>
                <a:spcPct val="100000"/>
              </a:lnSpc>
              <a:spcBef>
                <a:spcPts val="1000"/>
              </a:spcBef>
              <a:spcAft>
                <a:spcPts val="0"/>
              </a:spcAft>
              <a:buSzPct val="129032"/>
              <a:buNone/>
            </a:pPr>
            <a:r>
              <a:rPr lang="en-US">
                <a:latin typeface="Courier New"/>
                <a:ea typeface="Courier New"/>
                <a:cs typeface="Courier New"/>
                <a:sym typeface="Courier New"/>
              </a:rPr>
              <a:t>+ 0.769 * X8[4] (Glazing Biased South)</a:t>
            </a:r>
            <a:endParaRPr>
              <a:latin typeface="Courier New"/>
              <a:ea typeface="Courier New"/>
              <a:cs typeface="Courier New"/>
              <a:sym typeface="Courier New"/>
            </a:endParaRPr>
          </a:p>
          <a:p>
            <a:pPr indent="0" lvl="0" marL="457200" rtl="0" algn="l">
              <a:lnSpc>
                <a:spcPct val="100000"/>
              </a:lnSpc>
              <a:spcBef>
                <a:spcPts val="1000"/>
              </a:spcBef>
              <a:spcAft>
                <a:spcPts val="0"/>
              </a:spcAft>
              <a:buSzPct val="129032"/>
              <a:buNone/>
            </a:pPr>
            <a:r>
              <a:rPr lang="en-US">
                <a:latin typeface="Courier New"/>
                <a:ea typeface="Courier New"/>
                <a:cs typeface="Courier New"/>
                <a:sym typeface="Courier New"/>
              </a:rPr>
              <a:t>- 64.773 * X1 (Compactness)</a:t>
            </a:r>
            <a:endParaRPr>
              <a:latin typeface="Courier New"/>
              <a:ea typeface="Courier New"/>
              <a:cs typeface="Courier New"/>
              <a:sym typeface="Courier New"/>
            </a:endParaRPr>
          </a:p>
          <a:p>
            <a:pPr indent="0" lvl="0" marL="457200" rtl="0" algn="l">
              <a:lnSpc>
                <a:spcPct val="100000"/>
              </a:lnSpc>
              <a:spcBef>
                <a:spcPts val="1000"/>
              </a:spcBef>
              <a:spcAft>
                <a:spcPts val="0"/>
              </a:spcAft>
              <a:buSzPct val="129032"/>
              <a:buNone/>
            </a:pPr>
            <a:r>
              <a:rPr lang="en-US">
                <a:latin typeface="Courier New"/>
                <a:ea typeface="Courier New"/>
                <a:cs typeface="Courier New"/>
                <a:sym typeface="Courier New"/>
              </a:rPr>
              <a:t>- 0.027 * X4 (Roof Area)</a:t>
            </a:r>
            <a:endParaRPr>
              <a:latin typeface="Courier New"/>
              <a:ea typeface="Courier New"/>
              <a:cs typeface="Courier New"/>
              <a:sym typeface="Courier New"/>
            </a:endParaRPr>
          </a:p>
          <a:p>
            <a:pPr indent="0" lvl="0" marL="457200" rtl="0" algn="l">
              <a:lnSpc>
                <a:spcPct val="100000"/>
              </a:lnSpc>
              <a:spcBef>
                <a:spcPts val="1000"/>
              </a:spcBef>
              <a:spcAft>
                <a:spcPts val="0"/>
              </a:spcAft>
              <a:buSzPct val="129032"/>
              <a:buNone/>
            </a:pPr>
            <a:r>
              <a:rPr lang="en-US">
                <a:latin typeface="Courier New"/>
                <a:ea typeface="Courier New"/>
                <a:cs typeface="Courier New"/>
                <a:sym typeface="Courier New"/>
              </a:rPr>
              <a:t>- 0.175 * X4 (Wall Area)</a:t>
            </a:r>
            <a:endParaRPr>
              <a:latin typeface="Courier New"/>
              <a:ea typeface="Courier New"/>
              <a:cs typeface="Courier New"/>
              <a:sym typeface="Courier New"/>
            </a:endParaRPr>
          </a:p>
        </p:txBody>
      </p:sp>
      <p:sp>
        <p:nvSpPr>
          <p:cNvPr id="195" name="Google Shape;195;p25"/>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196" name="Google Shape;196;p25"/>
          <p:cNvSpPr txBox="1"/>
          <p:nvPr>
            <p:ph type="title"/>
          </p:nvPr>
        </p:nvSpPr>
        <p:spPr>
          <a:xfrm>
            <a:off x="316650" y="1104100"/>
            <a:ext cx="8510700" cy="7215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990"/>
              <a:buFont typeface="Arial"/>
              <a:buNone/>
            </a:pPr>
            <a:r>
              <a:rPr lang="en-US" sz="4000"/>
              <a:t>Regression Analysis - Heating Loads</a:t>
            </a:r>
            <a:endParaRPr sz="4000"/>
          </a:p>
        </p:txBody>
      </p:sp>
      <p:pic>
        <p:nvPicPr>
          <p:cNvPr id="197" name="Google Shape;197;p25"/>
          <p:cNvPicPr preferRelativeResize="0"/>
          <p:nvPr/>
        </p:nvPicPr>
        <p:blipFill rotWithShape="1">
          <a:blip r:embed="rId3">
            <a:alphaModFix/>
          </a:blip>
          <a:srcRect b="0" l="0" r="0" t="0"/>
          <a:stretch/>
        </p:blipFill>
        <p:spPr>
          <a:xfrm>
            <a:off x="8656637" y="1104100"/>
            <a:ext cx="487363" cy="48736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5000"/>
                                        <p:tgtEl>
                                          <p:spTgt spid="1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6"/>
          <p:cNvSpPr txBox="1"/>
          <p:nvPr>
            <p:ph idx="1" type="body"/>
          </p:nvPr>
        </p:nvSpPr>
        <p:spPr>
          <a:xfrm>
            <a:off x="316650" y="1825600"/>
            <a:ext cx="8510700" cy="4530600"/>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lnSpc>
                <a:spcPct val="100000"/>
              </a:lnSpc>
              <a:spcBef>
                <a:spcPts val="1000"/>
              </a:spcBef>
              <a:spcAft>
                <a:spcPts val="0"/>
              </a:spcAft>
              <a:buSzPct val="142857"/>
              <a:buNone/>
            </a:pPr>
            <a:r>
              <a:rPr b="1" lang="en-US" u="sng"/>
              <a:t>Variables Excluded</a:t>
            </a:r>
            <a:r>
              <a:rPr lang="en-US"/>
              <a:t> (Due to insignificance or redundancy)</a:t>
            </a:r>
            <a:endParaRPr/>
          </a:p>
          <a:p>
            <a:pPr indent="-346710" lvl="0" marL="457200" rtl="0" algn="l">
              <a:lnSpc>
                <a:spcPct val="100000"/>
              </a:lnSpc>
              <a:spcBef>
                <a:spcPts val="1000"/>
              </a:spcBef>
              <a:spcAft>
                <a:spcPts val="0"/>
              </a:spcAft>
              <a:buSzPct val="100000"/>
              <a:buChar char="•"/>
            </a:pPr>
            <a:r>
              <a:rPr lang="en-US"/>
              <a:t>Building orientation – t(767df) = 1.4047, p = 0.2402</a:t>
            </a:r>
            <a:endParaRPr/>
          </a:p>
          <a:p>
            <a:pPr indent="-346710" lvl="0" marL="457200" rtl="0" algn="l">
              <a:lnSpc>
                <a:spcPct val="100000"/>
              </a:lnSpc>
              <a:spcBef>
                <a:spcPts val="1000"/>
              </a:spcBef>
              <a:spcAft>
                <a:spcPts val="0"/>
              </a:spcAft>
              <a:buSzPct val="100000"/>
              <a:buChar char="•"/>
            </a:pPr>
            <a:r>
              <a:rPr lang="en-US"/>
              <a:t>Surface area</a:t>
            </a:r>
            <a:endParaRPr/>
          </a:p>
          <a:p>
            <a:pPr indent="-327025" lvl="1" marL="914400" rtl="0" algn="l">
              <a:lnSpc>
                <a:spcPct val="100000"/>
              </a:lnSpc>
              <a:spcBef>
                <a:spcPts val="500"/>
              </a:spcBef>
              <a:spcAft>
                <a:spcPts val="0"/>
              </a:spcAft>
              <a:buSzPct val="100000"/>
              <a:buChar char="•"/>
            </a:pPr>
            <a:r>
              <a:rPr lang="en-US"/>
              <a:t>Redundant with roof and wall area due to dataset being simulated / generated formulaically (X2_areaSurface = X3_areaWall + 2*X4_areaRoof)</a:t>
            </a:r>
            <a:endParaRPr/>
          </a:p>
          <a:p>
            <a:pPr indent="-346710" lvl="0" marL="457200" rtl="0" algn="l">
              <a:lnSpc>
                <a:spcPct val="100000"/>
              </a:lnSpc>
              <a:spcBef>
                <a:spcPts val="1000"/>
              </a:spcBef>
              <a:spcAft>
                <a:spcPts val="0"/>
              </a:spcAft>
              <a:buSzPct val="100000"/>
              <a:buChar char="•"/>
            </a:pPr>
            <a:r>
              <a:rPr lang="en-US"/>
              <a:t>Glazing distribution orientation</a:t>
            </a:r>
            <a:endParaRPr/>
          </a:p>
          <a:p>
            <a:pPr indent="-327025" lvl="1" marL="914400" rtl="0" algn="l">
              <a:lnSpc>
                <a:spcPct val="100000"/>
              </a:lnSpc>
              <a:spcBef>
                <a:spcPts val="500"/>
              </a:spcBef>
              <a:spcAft>
                <a:spcPts val="0"/>
              </a:spcAft>
              <a:buSzPct val="100000"/>
              <a:buChar char="•"/>
            </a:pPr>
            <a:r>
              <a:rPr lang="en-US"/>
              <a:t>Only the presence / absence of glazing predicts cooling loads, not the orientation</a:t>
            </a:r>
            <a:endParaRPr/>
          </a:p>
          <a:p>
            <a:pPr indent="0" lvl="0" marL="0" rtl="0" algn="l">
              <a:lnSpc>
                <a:spcPct val="100000"/>
              </a:lnSpc>
              <a:spcBef>
                <a:spcPts val="1000"/>
              </a:spcBef>
              <a:spcAft>
                <a:spcPts val="0"/>
              </a:spcAft>
              <a:buSzPct val="142857"/>
              <a:buNone/>
            </a:pPr>
            <a:r>
              <a:rPr b="1" lang="en-US" u="sng"/>
              <a:t>Model Results</a:t>
            </a:r>
            <a:endParaRPr b="1" u="sng"/>
          </a:p>
          <a:p>
            <a:pPr indent="-346710" lvl="0" marL="457200" rtl="0" algn="l">
              <a:lnSpc>
                <a:spcPct val="100000"/>
              </a:lnSpc>
              <a:spcBef>
                <a:spcPts val="1000"/>
              </a:spcBef>
              <a:spcAft>
                <a:spcPts val="0"/>
              </a:spcAft>
              <a:buSzPct val="100000"/>
              <a:buChar char="•"/>
            </a:pPr>
            <a:r>
              <a:rPr lang="en-US"/>
              <a:t>Explained Variance: 88.68%</a:t>
            </a:r>
            <a:endParaRPr/>
          </a:p>
          <a:p>
            <a:pPr indent="-346710" lvl="0" marL="457200" rtl="0" algn="l">
              <a:lnSpc>
                <a:spcPct val="100000"/>
              </a:lnSpc>
              <a:spcBef>
                <a:spcPts val="1000"/>
              </a:spcBef>
              <a:spcAft>
                <a:spcPts val="0"/>
              </a:spcAft>
              <a:buSzPct val="100000"/>
              <a:buChar char="•"/>
            </a:pPr>
            <a:r>
              <a:rPr lang="en-US"/>
              <a:t>Significant Predictors:</a:t>
            </a:r>
            <a:endParaRPr/>
          </a:p>
          <a:p>
            <a:pPr indent="-327025" lvl="1" marL="914400" rtl="0" algn="l">
              <a:lnSpc>
                <a:spcPct val="100000"/>
              </a:lnSpc>
              <a:spcBef>
                <a:spcPts val="500"/>
              </a:spcBef>
              <a:spcAft>
                <a:spcPts val="0"/>
              </a:spcAft>
              <a:buSzPct val="100000"/>
              <a:buChar char="•"/>
            </a:pPr>
            <a:r>
              <a:rPr lang="en-US"/>
              <a:t>Glazing area – t(767df) = 17.08, p &lt; 0.0001</a:t>
            </a:r>
            <a:endParaRPr/>
          </a:p>
          <a:p>
            <a:pPr indent="-327025" lvl="1" marL="914400" rtl="0" algn="l">
              <a:lnSpc>
                <a:spcPct val="100000"/>
              </a:lnSpc>
              <a:spcBef>
                <a:spcPts val="500"/>
              </a:spcBef>
              <a:spcAft>
                <a:spcPts val="0"/>
              </a:spcAft>
              <a:buSzPct val="100000"/>
              <a:buChar char="•"/>
            </a:pPr>
            <a:r>
              <a:rPr lang="en-US"/>
              <a:t>Overall height – t(767df) = 11.62, p &lt; 0.0001</a:t>
            </a:r>
            <a:endParaRPr/>
          </a:p>
          <a:p>
            <a:pPr indent="-327025" lvl="1" marL="914400" rtl="0" algn="l">
              <a:lnSpc>
                <a:spcPct val="100000"/>
              </a:lnSpc>
              <a:spcBef>
                <a:spcPts val="500"/>
              </a:spcBef>
              <a:spcAft>
                <a:spcPts val="0"/>
              </a:spcAft>
              <a:buSzPct val="100000"/>
              <a:buChar char="•"/>
            </a:pPr>
            <a:r>
              <a:rPr lang="en-US"/>
              <a:t>Relative compactness – t(767df) = -6.31, p &lt; 0.0001</a:t>
            </a:r>
            <a:endParaRPr/>
          </a:p>
          <a:p>
            <a:pPr indent="-327025" lvl="1" marL="914400" rtl="0" algn="l">
              <a:lnSpc>
                <a:spcPct val="100000"/>
              </a:lnSpc>
              <a:spcBef>
                <a:spcPts val="500"/>
              </a:spcBef>
              <a:spcAft>
                <a:spcPts val="0"/>
              </a:spcAft>
              <a:buSzPct val="100000"/>
              <a:buChar char="•"/>
            </a:pPr>
            <a:r>
              <a:rPr lang="en-US"/>
              <a:t>Roof area – t(767df) = -4.74, p &lt; 0.0001</a:t>
            </a:r>
            <a:endParaRPr/>
          </a:p>
          <a:p>
            <a:pPr indent="-327025" lvl="1" marL="914400" rtl="0" algn="l">
              <a:lnSpc>
                <a:spcPct val="100000"/>
              </a:lnSpc>
              <a:spcBef>
                <a:spcPts val="500"/>
              </a:spcBef>
              <a:spcAft>
                <a:spcPts val="0"/>
              </a:spcAft>
              <a:buSzPct val="100000"/>
              <a:buChar char="•"/>
            </a:pPr>
            <a:r>
              <a:rPr lang="en-US"/>
              <a:t>Wall area – t(767df) = -3.13, p = 0.0018</a:t>
            </a:r>
            <a:endParaRPr/>
          </a:p>
        </p:txBody>
      </p:sp>
      <p:sp>
        <p:nvSpPr>
          <p:cNvPr id="203" name="Google Shape;203;p26"/>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204" name="Google Shape;204;p26"/>
          <p:cNvSpPr txBox="1"/>
          <p:nvPr>
            <p:ph type="title"/>
          </p:nvPr>
        </p:nvSpPr>
        <p:spPr>
          <a:xfrm>
            <a:off x="316650" y="1104100"/>
            <a:ext cx="8510700" cy="7215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990"/>
              <a:buFont typeface="Arial"/>
              <a:buNone/>
            </a:pPr>
            <a:r>
              <a:rPr lang="en-US" sz="4000"/>
              <a:t>Regression Analysis - Cooling Loads</a:t>
            </a:r>
            <a:endParaRPr sz="4000"/>
          </a:p>
        </p:txBody>
      </p:sp>
      <p:pic>
        <p:nvPicPr>
          <p:cNvPr id="205" name="Google Shape;205;p26"/>
          <p:cNvPicPr preferRelativeResize="0"/>
          <p:nvPr/>
        </p:nvPicPr>
        <p:blipFill rotWithShape="1">
          <a:blip r:embed="rId3">
            <a:alphaModFix/>
          </a:blip>
          <a:srcRect b="0" l="0" r="0" t="0"/>
          <a:stretch/>
        </p:blipFill>
        <p:spPr>
          <a:xfrm>
            <a:off x="8656637" y="1104100"/>
            <a:ext cx="487363" cy="48736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5000"/>
                                        <p:tgtEl>
                                          <p:spTgt spid="2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7"/>
          <p:cNvSpPr txBox="1"/>
          <p:nvPr>
            <p:ph idx="1" type="body"/>
          </p:nvPr>
        </p:nvSpPr>
        <p:spPr>
          <a:xfrm>
            <a:off x="316650" y="1825600"/>
            <a:ext cx="8510700" cy="45306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1000"/>
              </a:spcBef>
              <a:spcAft>
                <a:spcPts val="0"/>
              </a:spcAft>
              <a:buSzPts val="2400"/>
              <a:buNone/>
            </a:pPr>
            <a:r>
              <a:rPr b="1" lang="en-US" u="sng"/>
              <a:t>Predictive Formula</a:t>
            </a:r>
            <a:endParaRPr b="1" u="sng"/>
          </a:p>
          <a:p>
            <a:pPr indent="0" lvl="0" marL="0" rtl="0" algn="l">
              <a:lnSpc>
                <a:spcPct val="100000"/>
              </a:lnSpc>
              <a:spcBef>
                <a:spcPts val="1000"/>
              </a:spcBef>
              <a:spcAft>
                <a:spcPts val="0"/>
              </a:spcAft>
              <a:buSzPts val="2400"/>
              <a:buNone/>
            </a:pPr>
            <a:r>
              <a:rPr lang="en-US">
                <a:latin typeface="Courier New"/>
                <a:ea typeface="Courier New"/>
                <a:cs typeface="Courier New"/>
                <a:sym typeface="Courier New"/>
              </a:rPr>
              <a:t>Y2 (Cooling Load) = 97.931</a:t>
            </a:r>
            <a:endParaRPr>
              <a:latin typeface="Courier New"/>
              <a:ea typeface="Courier New"/>
              <a:cs typeface="Courier New"/>
              <a:sym typeface="Courier New"/>
            </a:endParaRPr>
          </a:p>
          <a:p>
            <a:pPr indent="0" lvl="0" marL="457200" rtl="0" algn="l">
              <a:lnSpc>
                <a:spcPct val="100000"/>
              </a:lnSpc>
              <a:spcBef>
                <a:spcPts val="1000"/>
              </a:spcBef>
              <a:spcAft>
                <a:spcPts val="0"/>
              </a:spcAft>
              <a:buSzPts val="2400"/>
              <a:buNone/>
            </a:pPr>
            <a:r>
              <a:rPr lang="en-US">
                <a:latin typeface="Courier New"/>
                <a:ea typeface="Courier New"/>
                <a:cs typeface="Courier New"/>
                <a:sym typeface="Courier New"/>
              </a:rPr>
              <a:t>+ 13.253 * X7 (Glazing Area)</a:t>
            </a:r>
            <a:endParaRPr>
              <a:latin typeface="Courier New"/>
              <a:ea typeface="Courier New"/>
              <a:cs typeface="Courier New"/>
              <a:sym typeface="Courier New"/>
            </a:endParaRPr>
          </a:p>
          <a:p>
            <a:pPr indent="0" lvl="0" marL="457200" rtl="0" algn="l">
              <a:lnSpc>
                <a:spcPct val="100000"/>
              </a:lnSpc>
              <a:spcBef>
                <a:spcPts val="1000"/>
              </a:spcBef>
              <a:spcAft>
                <a:spcPts val="0"/>
              </a:spcAft>
              <a:buSzPts val="2400"/>
              <a:buNone/>
            </a:pPr>
            <a:r>
              <a:rPr lang="en-US">
                <a:latin typeface="Courier New"/>
                <a:ea typeface="Courier New"/>
                <a:cs typeface="Courier New"/>
                <a:sym typeface="Courier New"/>
              </a:rPr>
              <a:t>+ 4.284 * X5 (Height)</a:t>
            </a:r>
            <a:endParaRPr>
              <a:latin typeface="Courier New"/>
              <a:ea typeface="Courier New"/>
              <a:cs typeface="Courier New"/>
              <a:sym typeface="Courier New"/>
            </a:endParaRPr>
          </a:p>
          <a:p>
            <a:pPr indent="0" lvl="0" marL="457200" rtl="0" algn="l">
              <a:lnSpc>
                <a:spcPct val="100000"/>
              </a:lnSpc>
              <a:spcBef>
                <a:spcPts val="1000"/>
              </a:spcBef>
              <a:spcAft>
                <a:spcPts val="0"/>
              </a:spcAft>
              <a:buSzPts val="2400"/>
              <a:buNone/>
            </a:pPr>
            <a:r>
              <a:rPr lang="en-US">
                <a:latin typeface="Courier New"/>
                <a:ea typeface="Courier New"/>
                <a:cs typeface="Courier New"/>
                <a:sym typeface="Courier New"/>
              </a:rPr>
              <a:t>- 70.788 * X1 (Compactness)</a:t>
            </a:r>
            <a:endParaRPr>
              <a:latin typeface="Courier New"/>
              <a:ea typeface="Courier New"/>
              <a:cs typeface="Courier New"/>
              <a:sym typeface="Courier New"/>
            </a:endParaRPr>
          </a:p>
          <a:p>
            <a:pPr indent="0" lvl="0" marL="457200" rtl="0" algn="l">
              <a:lnSpc>
                <a:spcPct val="100000"/>
              </a:lnSpc>
              <a:spcBef>
                <a:spcPts val="1000"/>
              </a:spcBef>
              <a:spcAft>
                <a:spcPts val="0"/>
              </a:spcAft>
              <a:buSzPts val="2400"/>
              <a:buNone/>
            </a:pPr>
            <a:r>
              <a:rPr lang="en-US">
                <a:latin typeface="Courier New"/>
                <a:ea typeface="Courier New"/>
                <a:cs typeface="Courier New"/>
                <a:sym typeface="Courier New"/>
              </a:rPr>
              <a:t>- 0.176 * X4 (Roof Area)</a:t>
            </a:r>
            <a:endParaRPr>
              <a:latin typeface="Courier New"/>
              <a:ea typeface="Courier New"/>
              <a:cs typeface="Courier New"/>
              <a:sym typeface="Courier New"/>
            </a:endParaRPr>
          </a:p>
          <a:p>
            <a:pPr indent="0" lvl="0" marL="457200" rtl="0" algn="l">
              <a:lnSpc>
                <a:spcPct val="100000"/>
              </a:lnSpc>
              <a:spcBef>
                <a:spcPts val="1000"/>
              </a:spcBef>
              <a:spcAft>
                <a:spcPts val="0"/>
              </a:spcAft>
              <a:buSzPts val="2400"/>
              <a:buNone/>
            </a:pPr>
            <a:r>
              <a:rPr lang="en-US">
                <a:latin typeface="Courier New"/>
                <a:ea typeface="Courier New"/>
                <a:cs typeface="Courier New"/>
                <a:sym typeface="Courier New"/>
              </a:rPr>
              <a:t>- 0.044 * X4 (Wall Area)</a:t>
            </a:r>
            <a:endParaRPr>
              <a:latin typeface="Courier New"/>
              <a:ea typeface="Courier New"/>
              <a:cs typeface="Courier New"/>
              <a:sym typeface="Courier New"/>
            </a:endParaRPr>
          </a:p>
        </p:txBody>
      </p:sp>
      <p:sp>
        <p:nvSpPr>
          <p:cNvPr id="211" name="Google Shape;211;p27"/>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12" name="Google Shape;212;p27"/>
          <p:cNvSpPr txBox="1"/>
          <p:nvPr>
            <p:ph type="title"/>
          </p:nvPr>
        </p:nvSpPr>
        <p:spPr>
          <a:xfrm>
            <a:off x="316650" y="1104100"/>
            <a:ext cx="8510700" cy="7215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990"/>
              <a:buFont typeface="Arial"/>
              <a:buNone/>
            </a:pPr>
            <a:r>
              <a:rPr lang="en-US" sz="4000"/>
              <a:t>Regression Analysis - </a:t>
            </a:r>
            <a:r>
              <a:rPr lang="en-US"/>
              <a:t>Cooling </a:t>
            </a:r>
            <a:r>
              <a:rPr lang="en-US" sz="4000"/>
              <a:t>Loads</a:t>
            </a:r>
            <a:endParaRPr sz="4000"/>
          </a:p>
        </p:txBody>
      </p:sp>
      <p:pic>
        <p:nvPicPr>
          <p:cNvPr id="213" name="Google Shape;213;p27"/>
          <p:cNvPicPr preferRelativeResize="0"/>
          <p:nvPr/>
        </p:nvPicPr>
        <p:blipFill rotWithShape="1">
          <a:blip r:embed="rId3">
            <a:alphaModFix/>
          </a:blip>
          <a:srcRect b="0" l="0" r="0" t="0"/>
          <a:stretch/>
        </p:blipFill>
        <p:spPr>
          <a:xfrm>
            <a:off x="8656637" y="1104100"/>
            <a:ext cx="487363" cy="48736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5000"/>
                                        <p:tgtEl>
                                          <p:spTgt spid="2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8"/>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219" name="Google Shape;219;p28"/>
          <p:cNvSpPr txBox="1"/>
          <p:nvPr>
            <p:ph type="title"/>
          </p:nvPr>
        </p:nvSpPr>
        <p:spPr>
          <a:xfrm>
            <a:off x="316650" y="1104100"/>
            <a:ext cx="8510700" cy="7215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990"/>
              <a:buFont typeface="Arial"/>
              <a:buNone/>
            </a:pPr>
            <a:r>
              <a:rPr lang="en-US" sz="4000"/>
              <a:t>Over- &amp; Under-Estimated Data Points</a:t>
            </a:r>
            <a:endParaRPr sz="4000"/>
          </a:p>
        </p:txBody>
      </p:sp>
      <p:sp>
        <p:nvSpPr>
          <p:cNvPr id="220" name="Google Shape;220;p28"/>
          <p:cNvSpPr txBox="1"/>
          <p:nvPr>
            <p:ph idx="1" type="body"/>
          </p:nvPr>
        </p:nvSpPr>
        <p:spPr>
          <a:xfrm>
            <a:off x="316650" y="1825600"/>
            <a:ext cx="4166100" cy="4530600"/>
          </a:xfrm>
          <a:prstGeom prst="rect">
            <a:avLst/>
          </a:prstGeom>
          <a:noFill/>
          <a:ln>
            <a:noFill/>
          </a:ln>
        </p:spPr>
        <p:txBody>
          <a:bodyPr anchorCtr="0" anchor="t" bIns="45700" lIns="91425" spcFirstLastPara="1" rIns="91425" wrap="square" tIns="45700">
            <a:normAutofit lnSpcReduction="10000"/>
          </a:bodyPr>
          <a:lstStyle/>
          <a:p>
            <a:pPr indent="-381000" lvl="0" marL="457200" rtl="0" algn="l">
              <a:lnSpc>
                <a:spcPct val="100000"/>
              </a:lnSpc>
              <a:spcBef>
                <a:spcPts val="1000"/>
              </a:spcBef>
              <a:spcAft>
                <a:spcPts val="0"/>
              </a:spcAft>
              <a:buSzPts val="2400"/>
              <a:buChar char="•"/>
            </a:pPr>
            <a:r>
              <a:rPr lang="en-US"/>
              <a:t>All outliers are two-story buildings.</a:t>
            </a:r>
            <a:endParaRPr/>
          </a:p>
          <a:p>
            <a:pPr indent="-381000" lvl="0" marL="457200" rtl="0" algn="l">
              <a:lnSpc>
                <a:spcPct val="100000"/>
              </a:lnSpc>
              <a:spcBef>
                <a:spcPts val="0"/>
              </a:spcBef>
              <a:spcAft>
                <a:spcPts val="0"/>
              </a:spcAft>
              <a:buSzPts val="2400"/>
              <a:buChar char="•"/>
            </a:pPr>
            <a:r>
              <a:rPr lang="en-US"/>
              <a:t>No other discernible similarities between outliers.</a:t>
            </a:r>
            <a:endParaRPr/>
          </a:p>
          <a:p>
            <a:pPr indent="-355600" lvl="1" marL="914400" rtl="0" algn="l">
              <a:lnSpc>
                <a:spcPct val="100000"/>
              </a:lnSpc>
              <a:spcBef>
                <a:spcPts val="0"/>
              </a:spcBef>
              <a:spcAft>
                <a:spcPts val="0"/>
              </a:spcAft>
              <a:buSzPts val="2000"/>
              <a:buChar char="•"/>
            </a:pPr>
            <a:r>
              <a:rPr lang="en-US"/>
              <a:t>Relatively uniformly distributed with regards to glazing area, orientation, etc.</a:t>
            </a:r>
            <a:endParaRPr/>
          </a:p>
          <a:p>
            <a:pPr indent="-381000" lvl="0" marL="457200" rtl="0" algn="l">
              <a:lnSpc>
                <a:spcPct val="100000"/>
              </a:lnSpc>
              <a:spcBef>
                <a:spcPts val="0"/>
              </a:spcBef>
              <a:spcAft>
                <a:spcPts val="0"/>
              </a:spcAft>
              <a:buSzPts val="2400"/>
              <a:buChar char="•"/>
            </a:pPr>
            <a:r>
              <a:rPr lang="en-US"/>
              <a:t>6 buildings where both heating and cooling load were overestimated.</a:t>
            </a:r>
            <a:endParaRPr/>
          </a:p>
          <a:p>
            <a:pPr indent="-355600" lvl="1" marL="914400" rtl="0" algn="l">
              <a:lnSpc>
                <a:spcPct val="100000"/>
              </a:lnSpc>
              <a:spcBef>
                <a:spcPts val="0"/>
              </a:spcBef>
              <a:spcAft>
                <a:spcPts val="0"/>
              </a:spcAft>
              <a:buSzPts val="2000"/>
              <a:buChar char="•"/>
            </a:pPr>
            <a:r>
              <a:rPr lang="en-US"/>
              <a:t>All the same structure, simply oriented in different directions.</a:t>
            </a:r>
            <a:endParaRPr/>
          </a:p>
        </p:txBody>
      </p:sp>
      <p:pic>
        <p:nvPicPr>
          <p:cNvPr id="221" name="Google Shape;221;p28"/>
          <p:cNvPicPr preferRelativeResize="0"/>
          <p:nvPr/>
        </p:nvPicPr>
        <p:blipFill rotWithShape="1">
          <a:blip r:embed="rId3">
            <a:alphaModFix/>
          </a:blip>
          <a:srcRect b="0" l="0" r="0" t="0"/>
          <a:stretch/>
        </p:blipFill>
        <p:spPr>
          <a:xfrm>
            <a:off x="4661273" y="1825600"/>
            <a:ext cx="4166078" cy="2136450"/>
          </a:xfrm>
          <a:prstGeom prst="rect">
            <a:avLst/>
          </a:prstGeom>
          <a:noFill/>
          <a:ln cap="flat" cmpd="sng" w="25400">
            <a:solidFill>
              <a:srgbClr val="000000"/>
            </a:solidFill>
            <a:prstDash val="solid"/>
            <a:miter lim="8000"/>
            <a:headEnd len="sm" w="sm" type="none"/>
            <a:tailEnd len="sm" w="sm" type="none"/>
          </a:ln>
        </p:spPr>
      </p:pic>
      <p:pic>
        <p:nvPicPr>
          <p:cNvPr id="222" name="Google Shape;222;p28"/>
          <p:cNvPicPr preferRelativeResize="0"/>
          <p:nvPr/>
        </p:nvPicPr>
        <p:blipFill rotWithShape="1">
          <a:blip r:embed="rId4">
            <a:alphaModFix/>
          </a:blip>
          <a:srcRect b="0" l="0" r="0" t="0"/>
          <a:stretch/>
        </p:blipFill>
        <p:spPr>
          <a:xfrm>
            <a:off x="4661250" y="4219738"/>
            <a:ext cx="4166100" cy="2136462"/>
          </a:xfrm>
          <a:prstGeom prst="rect">
            <a:avLst/>
          </a:prstGeom>
          <a:noFill/>
          <a:ln cap="flat" cmpd="sng" w="25400">
            <a:solidFill>
              <a:srgbClr val="000000"/>
            </a:solidFill>
            <a:prstDash val="solid"/>
            <a:miter lim="8000"/>
            <a:headEnd len="sm" w="sm" type="none"/>
            <a:tailEnd len="sm" w="sm" type="none"/>
          </a:ln>
        </p:spPr>
      </p:pic>
      <p:pic>
        <p:nvPicPr>
          <p:cNvPr id="223" name="Google Shape;223;p28"/>
          <p:cNvPicPr preferRelativeResize="0"/>
          <p:nvPr/>
        </p:nvPicPr>
        <p:blipFill rotWithShape="1">
          <a:blip r:embed="rId5">
            <a:alphaModFix/>
          </a:blip>
          <a:srcRect b="0" l="0" r="0" t="0"/>
          <a:stretch/>
        </p:blipFill>
        <p:spPr>
          <a:xfrm>
            <a:off x="8565800" y="1160050"/>
            <a:ext cx="609600" cy="609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5000"/>
                                        <p:tgtEl>
                                          <p:spTgt spid="2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9"/>
          <p:cNvSpPr txBox="1"/>
          <p:nvPr>
            <p:ph idx="1" type="body"/>
          </p:nvPr>
        </p:nvSpPr>
        <p:spPr>
          <a:xfrm>
            <a:off x="623888" y="4589464"/>
            <a:ext cx="7886700" cy="15003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
        <p:nvSpPr>
          <p:cNvPr id="229" name="Google Shape;229;p29"/>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30" name="Google Shape;230;p29"/>
          <p:cNvSpPr txBox="1"/>
          <p:nvPr>
            <p:ph type="title"/>
          </p:nvPr>
        </p:nvSpPr>
        <p:spPr>
          <a:xfrm>
            <a:off x="623888" y="1709739"/>
            <a:ext cx="7886700" cy="28527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990"/>
              <a:buFont typeface="Arial"/>
              <a:buNone/>
            </a:pPr>
            <a:r>
              <a:rPr b="1" lang="en-US" sz="6400"/>
              <a:t>Conclusions</a:t>
            </a:r>
            <a:endParaRPr b="1" sz="6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2"/>
          <p:cNvSpPr txBox="1"/>
          <p:nvPr>
            <p:ph idx="1" type="body"/>
          </p:nvPr>
        </p:nvSpPr>
        <p:spPr>
          <a:xfrm>
            <a:off x="316650" y="1825600"/>
            <a:ext cx="8510700" cy="4530600"/>
          </a:xfrm>
          <a:prstGeom prst="rect">
            <a:avLst/>
          </a:prstGeom>
          <a:noFill/>
          <a:ln>
            <a:noFill/>
          </a:ln>
        </p:spPr>
        <p:txBody>
          <a:bodyPr anchorCtr="0" anchor="t" bIns="45700" lIns="91425" spcFirstLastPara="1" rIns="91425" wrap="square" tIns="45700">
            <a:normAutofit/>
          </a:bodyPr>
          <a:lstStyle/>
          <a:p>
            <a:pPr indent="-381000" lvl="0" marL="457200" rtl="0" algn="l">
              <a:lnSpc>
                <a:spcPct val="100000"/>
              </a:lnSpc>
              <a:spcBef>
                <a:spcPts val="1000"/>
              </a:spcBef>
              <a:spcAft>
                <a:spcPts val="0"/>
              </a:spcAft>
              <a:buSzPts val="2400"/>
              <a:buChar char="•"/>
            </a:pPr>
            <a:r>
              <a:rPr b="0" i="0" lang="en-US" u="none" strike="noStrike">
                <a:solidFill>
                  <a:srgbClr val="000000"/>
                </a:solidFill>
                <a:latin typeface="Calibri"/>
                <a:ea typeface="Calibri"/>
                <a:cs typeface="Calibri"/>
                <a:sym typeface="Calibri"/>
              </a:rPr>
              <a:t>How does a residential building’s design characteristics impact its energy efficiency?</a:t>
            </a:r>
            <a:endParaRPr b="0" i="0" u="none" strike="noStrike">
              <a:solidFill>
                <a:srgbClr val="000000"/>
              </a:solidFill>
              <a:latin typeface="Arial"/>
              <a:ea typeface="Arial"/>
              <a:cs typeface="Arial"/>
              <a:sym typeface="Arial"/>
            </a:endParaRPr>
          </a:p>
          <a:p>
            <a:pPr indent="-381000" lvl="0" marL="457200" rtl="0" algn="l">
              <a:lnSpc>
                <a:spcPct val="100000"/>
              </a:lnSpc>
              <a:spcBef>
                <a:spcPts val="1000"/>
              </a:spcBef>
              <a:spcAft>
                <a:spcPts val="0"/>
              </a:spcAft>
              <a:buSzPts val="2400"/>
              <a:buChar char="•"/>
            </a:pPr>
            <a:r>
              <a:rPr b="0" i="0" lang="en-US" u="none" strike="noStrike">
                <a:solidFill>
                  <a:srgbClr val="000000"/>
                </a:solidFill>
                <a:latin typeface="Calibri"/>
                <a:ea typeface="Calibri"/>
                <a:cs typeface="Calibri"/>
                <a:sym typeface="Calibri"/>
              </a:rPr>
              <a:t>Heating and cooling loads are a measure of the energy that is required to maintain a comfortable temperature in an indoor space.</a:t>
            </a:r>
            <a:endParaRPr b="0" i="0" u="none" strike="noStrike">
              <a:solidFill>
                <a:srgbClr val="000000"/>
              </a:solidFill>
              <a:latin typeface="Arial"/>
              <a:ea typeface="Arial"/>
              <a:cs typeface="Arial"/>
              <a:sym typeface="Arial"/>
            </a:endParaRPr>
          </a:p>
          <a:p>
            <a:pPr indent="-381000" lvl="0" marL="457200" rtl="0" algn="l">
              <a:lnSpc>
                <a:spcPct val="100000"/>
              </a:lnSpc>
              <a:spcBef>
                <a:spcPts val="1000"/>
              </a:spcBef>
              <a:spcAft>
                <a:spcPts val="0"/>
              </a:spcAft>
              <a:buSzPts val="2400"/>
              <a:buChar char="•"/>
            </a:pPr>
            <a:r>
              <a:rPr b="0" i="0" lang="en-US" u="none" strike="noStrike">
                <a:solidFill>
                  <a:srgbClr val="000000"/>
                </a:solidFill>
                <a:latin typeface="Calibri"/>
                <a:ea typeface="Calibri"/>
                <a:cs typeface="Calibri"/>
                <a:sym typeface="Calibri"/>
              </a:rPr>
              <a:t>By understanding how design characteristics impact a residential building’s energy efficiency, an architect or builder would be able to make data-driven design decisions.</a:t>
            </a:r>
            <a:endParaRPr b="0" i="0" u="none" strike="noStrike">
              <a:solidFill>
                <a:srgbClr val="000000"/>
              </a:solidFill>
              <a:latin typeface="Arial"/>
              <a:ea typeface="Arial"/>
              <a:cs typeface="Arial"/>
              <a:sym typeface="Arial"/>
            </a:endParaRPr>
          </a:p>
        </p:txBody>
      </p:sp>
      <p:sp>
        <p:nvSpPr>
          <p:cNvPr id="83" name="Google Shape;83;p1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84" name="Google Shape;84;p12"/>
          <p:cNvSpPr txBox="1"/>
          <p:nvPr>
            <p:ph type="title"/>
          </p:nvPr>
        </p:nvSpPr>
        <p:spPr>
          <a:xfrm>
            <a:off x="316650" y="1104100"/>
            <a:ext cx="8510700" cy="7215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990"/>
              <a:buFont typeface="Arial"/>
              <a:buNone/>
            </a:pPr>
            <a:r>
              <a:rPr lang="en-US" sz="4800"/>
              <a:t>Problem Definition</a:t>
            </a:r>
            <a:endParaRPr sz="4800"/>
          </a:p>
        </p:txBody>
      </p:sp>
      <p:pic>
        <p:nvPicPr>
          <p:cNvPr id="85" name="Google Shape;85;p12"/>
          <p:cNvPicPr preferRelativeResize="0"/>
          <p:nvPr/>
        </p:nvPicPr>
        <p:blipFill rotWithShape="1">
          <a:blip r:embed="rId3">
            <a:alphaModFix/>
          </a:blip>
          <a:srcRect b="0" l="0" r="0" t="0"/>
          <a:stretch/>
        </p:blipFill>
        <p:spPr>
          <a:xfrm>
            <a:off x="8236038" y="1215925"/>
            <a:ext cx="609600" cy="609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5000"/>
                                        <p:tgtEl>
                                          <p:spTgt spid="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0"/>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237" name="Google Shape;237;p30"/>
          <p:cNvSpPr txBox="1"/>
          <p:nvPr>
            <p:ph idx="1" type="body"/>
          </p:nvPr>
        </p:nvSpPr>
        <p:spPr>
          <a:xfrm>
            <a:off x="316650" y="1825600"/>
            <a:ext cx="8510700" cy="4530600"/>
          </a:xfrm>
          <a:prstGeom prst="rect">
            <a:avLst/>
          </a:prstGeom>
          <a:noFill/>
          <a:ln>
            <a:noFill/>
          </a:ln>
        </p:spPr>
        <p:txBody>
          <a:bodyPr anchorCtr="0" anchor="t" bIns="45700" lIns="91425" spcFirstLastPara="1" rIns="91425" wrap="square" tIns="45700">
            <a:normAutofit/>
          </a:bodyPr>
          <a:lstStyle/>
          <a:p>
            <a:pPr indent="-381000" lvl="0" marL="457200" rtl="0" algn="l">
              <a:lnSpc>
                <a:spcPct val="100000"/>
              </a:lnSpc>
              <a:spcBef>
                <a:spcPts val="1000"/>
              </a:spcBef>
              <a:spcAft>
                <a:spcPts val="0"/>
              </a:spcAft>
              <a:buSzPts val="2400"/>
              <a:buChar char="●"/>
            </a:pPr>
            <a:r>
              <a:rPr lang="en-US"/>
              <a:t>The U.S. Department of Energy</a:t>
            </a:r>
            <a:br>
              <a:rPr lang="en-US"/>
            </a:br>
            <a:r>
              <a:rPr lang="en-US"/>
              <a:t>published a report in June of </a:t>
            </a:r>
            <a:br>
              <a:rPr lang="en-US"/>
            </a:br>
            <a:r>
              <a:rPr lang="en-US"/>
              <a:t>2011 titled Strategy Guideline:</a:t>
            </a:r>
            <a:br>
              <a:rPr lang="en-US"/>
            </a:br>
            <a:r>
              <a:rPr lang="en-US"/>
              <a:t>Accurate Heating and Cooling Load Calculations. </a:t>
            </a:r>
            <a:endParaRPr/>
          </a:p>
          <a:p>
            <a:pPr indent="-381000" lvl="0" marL="457200" rtl="0" algn="l">
              <a:lnSpc>
                <a:spcPct val="100000"/>
              </a:lnSpc>
              <a:spcBef>
                <a:spcPts val="0"/>
              </a:spcBef>
              <a:spcAft>
                <a:spcPts val="0"/>
              </a:spcAft>
              <a:buSzPts val="2400"/>
              <a:buChar char="●"/>
            </a:pPr>
            <a:r>
              <a:rPr lang="en-US"/>
              <a:t>Reviewed this report to compare our findings to what they published, as far as variables that impact heating and cooling loads and how this data is used within industry. </a:t>
            </a:r>
            <a:endParaRPr/>
          </a:p>
          <a:p>
            <a:pPr indent="-381000" lvl="0" marL="457200" rtl="0" algn="l">
              <a:lnSpc>
                <a:spcPct val="100000"/>
              </a:lnSpc>
              <a:spcBef>
                <a:spcPts val="0"/>
              </a:spcBef>
              <a:spcAft>
                <a:spcPts val="0"/>
              </a:spcAft>
              <a:buSzPts val="2400"/>
              <a:buChar char="●"/>
            </a:pPr>
            <a:r>
              <a:rPr lang="en-US"/>
              <a:t>According to this report, the four variables that impact heating and cooling loads within structures include the location of the building, specific design conditions within the interior of the building, the orientation, and how the building is constructed.</a:t>
            </a:r>
            <a:endParaRPr/>
          </a:p>
        </p:txBody>
      </p:sp>
      <p:sp>
        <p:nvSpPr>
          <p:cNvPr id="238" name="Google Shape;238;p30"/>
          <p:cNvSpPr txBox="1"/>
          <p:nvPr>
            <p:ph type="title"/>
          </p:nvPr>
        </p:nvSpPr>
        <p:spPr>
          <a:xfrm>
            <a:off x="316650" y="1104100"/>
            <a:ext cx="8510700" cy="7215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400"/>
              <a:buNone/>
            </a:pPr>
            <a:r>
              <a:rPr lang="en-US"/>
              <a:t>Literature Comparison</a:t>
            </a:r>
            <a:endParaRPr/>
          </a:p>
        </p:txBody>
      </p:sp>
      <p:pic>
        <p:nvPicPr>
          <p:cNvPr id="239" name="Google Shape;239;p30"/>
          <p:cNvPicPr preferRelativeResize="0"/>
          <p:nvPr/>
        </p:nvPicPr>
        <p:blipFill rotWithShape="1">
          <a:blip r:embed="rId3">
            <a:alphaModFix/>
          </a:blip>
          <a:srcRect b="0" l="0" r="0" t="0"/>
          <a:stretch/>
        </p:blipFill>
        <p:spPr>
          <a:xfrm>
            <a:off x="4839050" y="1825600"/>
            <a:ext cx="3988300" cy="998575"/>
          </a:xfrm>
          <a:prstGeom prst="rect">
            <a:avLst/>
          </a:prstGeom>
          <a:noFill/>
          <a:ln>
            <a:noFill/>
          </a:ln>
        </p:spPr>
      </p:pic>
      <p:pic>
        <p:nvPicPr>
          <p:cNvPr id="240" name="Google Shape;240;p30"/>
          <p:cNvPicPr preferRelativeResize="0"/>
          <p:nvPr/>
        </p:nvPicPr>
        <p:blipFill rotWithShape="1">
          <a:blip r:embed="rId4">
            <a:alphaModFix/>
          </a:blip>
          <a:srcRect b="0" l="0" r="0" t="0"/>
          <a:stretch/>
        </p:blipFill>
        <p:spPr>
          <a:xfrm>
            <a:off x="8534400" y="1104100"/>
            <a:ext cx="609600" cy="609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5000"/>
                                        <p:tgtEl>
                                          <p:spTgt spid="2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1"/>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246" name="Google Shape;246;p31"/>
          <p:cNvSpPr txBox="1"/>
          <p:nvPr>
            <p:ph type="title"/>
          </p:nvPr>
        </p:nvSpPr>
        <p:spPr>
          <a:xfrm>
            <a:off x="316650" y="1104100"/>
            <a:ext cx="8510700" cy="7215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US" sz="4000"/>
              <a:t>Literature Comparison</a:t>
            </a:r>
            <a:endParaRPr sz="4000"/>
          </a:p>
        </p:txBody>
      </p:sp>
      <p:pic>
        <p:nvPicPr>
          <p:cNvPr id="247" name="Google Shape;247;p31"/>
          <p:cNvPicPr preferRelativeResize="0"/>
          <p:nvPr/>
        </p:nvPicPr>
        <p:blipFill rotWithShape="1">
          <a:blip r:embed="rId3">
            <a:alphaModFix/>
          </a:blip>
          <a:srcRect b="9977" l="1516" r="1864" t="1946"/>
          <a:stretch/>
        </p:blipFill>
        <p:spPr>
          <a:xfrm>
            <a:off x="4661250" y="1825600"/>
            <a:ext cx="4166100" cy="2547224"/>
          </a:xfrm>
          <a:prstGeom prst="rect">
            <a:avLst/>
          </a:prstGeom>
          <a:noFill/>
          <a:ln cap="flat" cmpd="sng" w="25400">
            <a:solidFill>
              <a:srgbClr val="000000"/>
            </a:solidFill>
            <a:prstDash val="solid"/>
            <a:miter lim="8000"/>
            <a:headEnd len="sm" w="sm" type="none"/>
            <a:tailEnd len="sm" w="sm" type="none"/>
          </a:ln>
        </p:spPr>
      </p:pic>
      <p:sp>
        <p:nvSpPr>
          <p:cNvPr id="248" name="Google Shape;248;p31"/>
          <p:cNvSpPr txBox="1"/>
          <p:nvPr/>
        </p:nvSpPr>
        <p:spPr>
          <a:xfrm>
            <a:off x="4661250" y="4372825"/>
            <a:ext cx="41661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Burdick, Arlan. Strategy Guideline: Accurate Heating and Cooling Load Calculations. June 2011. National Renewable Energy Laboratory,</a:t>
            </a:r>
            <a:r>
              <a:rPr b="0" i="0" lang="en-US" sz="1400" u="sng" cap="none" strike="noStrike">
                <a:solidFill>
                  <a:schemeClr val="hlink"/>
                </a:solidFill>
                <a:latin typeface="Arial"/>
                <a:ea typeface="Arial"/>
                <a:cs typeface="Arial"/>
                <a:sym typeface="Arial"/>
                <a:hlinkClick r:id="rId4"/>
              </a:rPr>
              <a:t> www.nrel.gov/docs/fy11osti/51603.pdf</a:t>
            </a:r>
            <a:r>
              <a:rPr b="0" i="0" lang="en-US"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249" name="Google Shape;249;p31"/>
          <p:cNvSpPr txBox="1"/>
          <p:nvPr>
            <p:ph idx="1" type="body"/>
          </p:nvPr>
        </p:nvSpPr>
        <p:spPr>
          <a:xfrm>
            <a:off x="316650" y="1825600"/>
            <a:ext cx="4166100" cy="4530600"/>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lnSpc>
                <a:spcPct val="100000"/>
              </a:lnSpc>
              <a:spcBef>
                <a:spcPts val="1000"/>
              </a:spcBef>
              <a:spcAft>
                <a:spcPts val="0"/>
              </a:spcAft>
              <a:buClr>
                <a:schemeClr val="dk1"/>
              </a:buClr>
              <a:buSzPct val="45833"/>
              <a:buFont typeface="Arial"/>
              <a:buNone/>
            </a:pPr>
            <a:r>
              <a:rPr lang="en-US"/>
              <a:t>Through our data analysis, orientation did not strongly predict heating and cooling loads. While reviewing the report published by the U.S. Department of Energy, orientation did have an impact on the amount of heat a house would increase by, depending on other factors such as window placement on particular faces of the structure. </a:t>
            </a:r>
            <a:endParaRPr/>
          </a:p>
          <a:p>
            <a:pPr indent="0" lvl="0" marL="0" rtl="0" algn="l">
              <a:lnSpc>
                <a:spcPct val="100000"/>
              </a:lnSpc>
              <a:spcBef>
                <a:spcPts val="1000"/>
              </a:spcBef>
              <a:spcAft>
                <a:spcPts val="0"/>
              </a:spcAft>
              <a:buClr>
                <a:schemeClr val="dk1"/>
              </a:buClr>
              <a:buSzPct val="45833"/>
              <a:buFont typeface="Arial"/>
              <a:buNone/>
            </a:pPr>
            <a:r>
              <a:rPr lang="en-US"/>
              <a:t>Their findings show that the total cooling load fluctuated about 12% from its highest to lowest point. This is interesting, since we didn’t find orientation to be a strong predictor. </a:t>
            </a:r>
            <a:endParaRPr/>
          </a:p>
          <a:p>
            <a:pPr indent="0" lvl="0" marL="0" rtl="0" algn="l">
              <a:lnSpc>
                <a:spcPct val="100000"/>
              </a:lnSpc>
              <a:spcBef>
                <a:spcPts val="1000"/>
              </a:spcBef>
              <a:spcAft>
                <a:spcPts val="0"/>
              </a:spcAft>
              <a:buSzPct val="129032"/>
              <a:buNone/>
            </a:pPr>
            <a:r>
              <a:rPr lang="en-US"/>
              <a:t>There is little fluctuation, which would substantiate our findings.</a:t>
            </a:r>
            <a:endParaRPr/>
          </a:p>
        </p:txBody>
      </p:sp>
      <p:pic>
        <p:nvPicPr>
          <p:cNvPr id="250" name="Google Shape;250;p31"/>
          <p:cNvPicPr preferRelativeResize="0"/>
          <p:nvPr/>
        </p:nvPicPr>
        <p:blipFill rotWithShape="1">
          <a:blip r:embed="rId5">
            <a:alphaModFix/>
          </a:blip>
          <a:srcRect b="0" l="0" r="0" t="0"/>
          <a:stretch/>
        </p:blipFill>
        <p:spPr>
          <a:xfrm>
            <a:off x="8534400" y="1104099"/>
            <a:ext cx="609600" cy="609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5000"/>
                                        <p:tgtEl>
                                          <p:spTgt spid="2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2"/>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256" name="Google Shape;256;p32"/>
          <p:cNvSpPr txBox="1"/>
          <p:nvPr>
            <p:ph type="title"/>
          </p:nvPr>
        </p:nvSpPr>
        <p:spPr>
          <a:xfrm>
            <a:off x="316650" y="1104100"/>
            <a:ext cx="8510700" cy="7215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US" sz="4000"/>
              <a:t>Literature Comparison</a:t>
            </a:r>
            <a:endParaRPr sz="4000"/>
          </a:p>
        </p:txBody>
      </p:sp>
      <p:pic>
        <p:nvPicPr>
          <p:cNvPr id="257" name="Google Shape;257;p32"/>
          <p:cNvPicPr preferRelativeResize="0"/>
          <p:nvPr/>
        </p:nvPicPr>
        <p:blipFill rotWithShape="1">
          <a:blip r:embed="rId3">
            <a:alphaModFix/>
          </a:blip>
          <a:srcRect b="7070" l="1674" r="2097" t="2284"/>
          <a:stretch/>
        </p:blipFill>
        <p:spPr>
          <a:xfrm>
            <a:off x="4661250" y="1842950"/>
            <a:ext cx="4166100" cy="3314636"/>
          </a:xfrm>
          <a:prstGeom prst="rect">
            <a:avLst/>
          </a:prstGeom>
          <a:noFill/>
          <a:ln cap="flat" cmpd="sng" w="25400">
            <a:solidFill>
              <a:srgbClr val="000000"/>
            </a:solidFill>
            <a:prstDash val="solid"/>
            <a:miter lim="8000"/>
            <a:headEnd len="sm" w="sm" type="none"/>
            <a:tailEnd len="sm" w="sm" type="none"/>
          </a:ln>
        </p:spPr>
      </p:pic>
      <p:sp>
        <p:nvSpPr>
          <p:cNvPr id="258" name="Google Shape;258;p32"/>
          <p:cNvSpPr txBox="1"/>
          <p:nvPr/>
        </p:nvSpPr>
        <p:spPr>
          <a:xfrm>
            <a:off x="4661250" y="5157575"/>
            <a:ext cx="41661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Burdick, Arlan. Strategy Guideline: Accurate Heating and Cooling Load Calculations. June 2011. National Renewable Energy Laboratory,</a:t>
            </a:r>
            <a:r>
              <a:rPr b="0" i="0" lang="en-US" sz="1400" u="sng" cap="none" strike="noStrike">
                <a:solidFill>
                  <a:schemeClr val="hlink"/>
                </a:solidFill>
                <a:latin typeface="Arial"/>
                <a:ea typeface="Arial"/>
                <a:cs typeface="Arial"/>
                <a:sym typeface="Arial"/>
                <a:hlinkClick r:id="rId4"/>
              </a:rPr>
              <a:t> www.nrel.gov/docs/fy11osti/51603.pdf</a:t>
            </a:r>
            <a:r>
              <a:rPr b="0" i="0" lang="en-US"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259" name="Google Shape;259;p32"/>
          <p:cNvSpPr txBox="1"/>
          <p:nvPr>
            <p:ph idx="1" type="body"/>
          </p:nvPr>
        </p:nvSpPr>
        <p:spPr>
          <a:xfrm>
            <a:off x="316650" y="1825600"/>
            <a:ext cx="4166100" cy="4530600"/>
          </a:xfrm>
          <a:prstGeom prst="rect">
            <a:avLst/>
          </a:prstGeom>
          <a:noFill/>
          <a:ln>
            <a:noFill/>
          </a:ln>
        </p:spPr>
        <p:txBody>
          <a:bodyPr anchorCtr="0" anchor="t" bIns="45700" lIns="91425" spcFirstLastPara="1" rIns="91425" wrap="square" tIns="45700">
            <a:normAutofit fontScale="85000" lnSpcReduction="10000"/>
          </a:bodyPr>
          <a:lstStyle/>
          <a:p>
            <a:pPr indent="0" lvl="0" marL="0" rtl="0" algn="l">
              <a:lnSpc>
                <a:spcPct val="100000"/>
              </a:lnSpc>
              <a:spcBef>
                <a:spcPts val="1000"/>
              </a:spcBef>
              <a:spcAft>
                <a:spcPts val="0"/>
              </a:spcAft>
              <a:buClr>
                <a:schemeClr val="dk1"/>
              </a:buClr>
              <a:buSzPct val="45833"/>
              <a:buFont typeface="Arial"/>
              <a:buNone/>
            </a:pPr>
            <a:r>
              <a:rPr lang="en-US"/>
              <a:t>Per the data published, the glazing load fluctuated by 100% throughout the course of the day. We showed that glazing distribution significantly impacts the heating and cooling load. </a:t>
            </a:r>
            <a:endParaRPr/>
          </a:p>
          <a:p>
            <a:pPr indent="0" lvl="0" marL="0" rtl="0" algn="l">
              <a:lnSpc>
                <a:spcPct val="100000"/>
              </a:lnSpc>
              <a:spcBef>
                <a:spcPts val="1000"/>
              </a:spcBef>
              <a:spcAft>
                <a:spcPts val="0"/>
              </a:spcAft>
              <a:buClr>
                <a:schemeClr val="dk1"/>
              </a:buClr>
              <a:buSzPct val="45833"/>
              <a:buFont typeface="Arial"/>
              <a:buNone/>
            </a:pPr>
            <a:r>
              <a:rPr lang="en-US"/>
              <a:t>This data supports our findings, since there seems to be a significant impact on the glazing load, by each hour of the day.</a:t>
            </a:r>
            <a:endParaRPr/>
          </a:p>
          <a:p>
            <a:pPr indent="0" lvl="0" marL="0" rtl="0" algn="l">
              <a:lnSpc>
                <a:spcPct val="100000"/>
              </a:lnSpc>
              <a:spcBef>
                <a:spcPts val="1000"/>
              </a:spcBef>
              <a:spcAft>
                <a:spcPts val="0"/>
              </a:spcAft>
              <a:buSzPct val="117647"/>
              <a:buNone/>
            </a:pPr>
            <a:r>
              <a:rPr lang="en-US"/>
              <a:t>The other variables that were outlined in this report had more to do with the construction materials, rather than surface area, which were the variables that were analyzed in our studies.</a:t>
            </a:r>
            <a:endParaRPr/>
          </a:p>
        </p:txBody>
      </p:sp>
      <p:pic>
        <p:nvPicPr>
          <p:cNvPr id="260" name="Google Shape;260;p32"/>
          <p:cNvPicPr preferRelativeResize="0"/>
          <p:nvPr/>
        </p:nvPicPr>
        <p:blipFill rotWithShape="1">
          <a:blip r:embed="rId5">
            <a:alphaModFix/>
          </a:blip>
          <a:srcRect b="0" l="0" r="0" t="0"/>
          <a:stretch/>
        </p:blipFill>
        <p:spPr>
          <a:xfrm>
            <a:off x="8534400" y="1104100"/>
            <a:ext cx="609600" cy="609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5000"/>
                                        <p:tgtEl>
                                          <p:spTgt spid="2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3"/>
          <p:cNvSpPr txBox="1"/>
          <p:nvPr>
            <p:ph idx="1" type="body"/>
          </p:nvPr>
        </p:nvSpPr>
        <p:spPr>
          <a:xfrm>
            <a:off x="316650" y="1825600"/>
            <a:ext cx="8510700" cy="4530600"/>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lnSpc>
                <a:spcPct val="100000"/>
              </a:lnSpc>
              <a:spcBef>
                <a:spcPts val="1000"/>
              </a:spcBef>
              <a:spcAft>
                <a:spcPts val="0"/>
              </a:spcAft>
              <a:buSzPct val="129032"/>
              <a:buNone/>
            </a:pPr>
            <a:r>
              <a:rPr b="1" lang="en-US" u="sng"/>
              <a:t>Key Influencers of Energy Loads</a:t>
            </a:r>
            <a:endParaRPr b="1" u="sng"/>
          </a:p>
          <a:p>
            <a:pPr indent="-346710" lvl="0" marL="457200" rtl="0" algn="l">
              <a:lnSpc>
                <a:spcPct val="100000"/>
              </a:lnSpc>
              <a:spcBef>
                <a:spcPts val="1000"/>
              </a:spcBef>
              <a:spcAft>
                <a:spcPts val="0"/>
              </a:spcAft>
              <a:buSzPct val="100000"/>
              <a:buChar char="•"/>
            </a:pPr>
            <a:r>
              <a:rPr lang="en-US"/>
              <a:t>Building Height – Taller buildings experience greater thermal loads due to increased surface area exposure and stack effects, raising heating requirements.</a:t>
            </a:r>
            <a:endParaRPr/>
          </a:p>
          <a:p>
            <a:pPr indent="-346710" lvl="0" marL="457200" rtl="0" algn="l">
              <a:lnSpc>
                <a:spcPct val="100000"/>
              </a:lnSpc>
              <a:spcBef>
                <a:spcPts val="1000"/>
              </a:spcBef>
              <a:spcAft>
                <a:spcPts val="0"/>
              </a:spcAft>
              <a:buSzPct val="100000"/>
              <a:buChar char="•"/>
            </a:pPr>
            <a:r>
              <a:rPr lang="en-US"/>
              <a:t>Glazing Area – Larger windows increase cooling loads via solar heat gain, while poor insulation can exacerbate energy loss in both heating and cooling.</a:t>
            </a:r>
            <a:endParaRPr/>
          </a:p>
          <a:p>
            <a:pPr indent="-346710" lvl="0" marL="457200" rtl="0" algn="l">
              <a:lnSpc>
                <a:spcPct val="100000"/>
              </a:lnSpc>
              <a:spcBef>
                <a:spcPts val="1000"/>
              </a:spcBef>
              <a:spcAft>
                <a:spcPts val="0"/>
              </a:spcAft>
              <a:buSzPct val="100000"/>
              <a:buChar char="•"/>
            </a:pPr>
            <a:r>
              <a:rPr lang="en-US"/>
              <a:t>Wall Area and Insulation – Walls with significant surface areas impact energy consumption through heat gain or loss depending on seasonal conditions.</a:t>
            </a:r>
            <a:endParaRPr/>
          </a:p>
          <a:p>
            <a:pPr indent="0" lvl="0" marL="0" rtl="0" algn="l">
              <a:lnSpc>
                <a:spcPct val="100000"/>
              </a:lnSpc>
              <a:spcBef>
                <a:spcPts val="1000"/>
              </a:spcBef>
              <a:spcAft>
                <a:spcPts val="0"/>
              </a:spcAft>
              <a:buSzPct val="129032"/>
              <a:buNone/>
            </a:pPr>
            <a:r>
              <a:rPr b="1" lang="en-US" u="sng"/>
              <a:t>Strategies for Energy Efficiency</a:t>
            </a:r>
            <a:endParaRPr b="1" u="sng"/>
          </a:p>
          <a:p>
            <a:pPr indent="-346710" lvl="0" marL="457200" rtl="0" algn="l">
              <a:lnSpc>
                <a:spcPct val="100000"/>
              </a:lnSpc>
              <a:spcBef>
                <a:spcPts val="1000"/>
              </a:spcBef>
              <a:spcAft>
                <a:spcPts val="0"/>
              </a:spcAft>
              <a:buSzPct val="100000"/>
              <a:buChar char="•"/>
            </a:pPr>
            <a:r>
              <a:rPr lang="en-US"/>
              <a:t>Incorporate energy-efficient glazing technologies (e.g., double glazing, low-emissivity coatings).</a:t>
            </a:r>
            <a:endParaRPr/>
          </a:p>
          <a:p>
            <a:pPr indent="-346710" lvl="0" marL="457200" rtl="0" algn="l">
              <a:lnSpc>
                <a:spcPct val="100000"/>
              </a:lnSpc>
              <a:spcBef>
                <a:spcPts val="1000"/>
              </a:spcBef>
              <a:spcAft>
                <a:spcPts val="0"/>
              </a:spcAft>
              <a:buSzPct val="100000"/>
              <a:buChar char="•"/>
            </a:pPr>
            <a:r>
              <a:rPr lang="en-US"/>
              <a:t>Design buildings with optimal height and compactness to balance thermal loads.</a:t>
            </a:r>
            <a:endParaRPr/>
          </a:p>
          <a:p>
            <a:pPr indent="-346710" lvl="0" marL="457200" rtl="0" algn="l">
              <a:lnSpc>
                <a:spcPct val="100000"/>
              </a:lnSpc>
              <a:spcBef>
                <a:spcPts val="1000"/>
              </a:spcBef>
              <a:spcAft>
                <a:spcPts val="0"/>
              </a:spcAft>
              <a:buSzPct val="100000"/>
              <a:buChar char="•"/>
            </a:pPr>
            <a:r>
              <a:rPr lang="en-US"/>
              <a:t>Utilize shading features and high-quality insulation to mitigate energy consumption.</a:t>
            </a:r>
            <a:endParaRPr/>
          </a:p>
        </p:txBody>
      </p:sp>
      <p:sp>
        <p:nvSpPr>
          <p:cNvPr id="266" name="Google Shape;266;p33"/>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267" name="Google Shape;267;p33"/>
          <p:cNvSpPr txBox="1"/>
          <p:nvPr>
            <p:ph type="title"/>
          </p:nvPr>
        </p:nvSpPr>
        <p:spPr>
          <a:xfrm>
            <a:off x="316650" y="1104100"/>
            <a:ext cx="8510700" cy="7215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990"/>
              <a:buFont typeface="Arial"/>
              <a:buNone/>
            </a:pPr>
            <a:r>
              <a:rPr lang="en-US" sz="4000"/>
              <a:t>Managerial Insights</a:t>
            </a:r>
            <a:endParaRPr sz="4000"/>
          </a:p>
        </p:txBody>
      </p:sp>
      <p:pic>
        <p:nvPicPr>
          <p:cNvPr id="268" name="Google Shape;268;p33"/>
          <p:cNvPicPr preferRelativeResize="0"/>
          <p:nvPr/>
        </p:nvPicPr>
        <p:blipFill rotWithShape="1">
          <a:blip r:embed="rId3">
            <a:alphaModFix/>
          </a:blip>
          <a:srcRect b="0" l="0" r="0" t="0"/>
          <a:stretch/>
        </p:blipFill>
        <p:spPr>
          <a:xfrm>
            <a:off x="8561491" y="1104100"/>
            <a:ext cx="589709" cy="58970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68"/>
                                        </p:tgtEl>
                                        <p:attrNameLst>
                                          <p:attrName>style.visibility</p:attrName>
                                        </p:attrNameLst>
                                      </p:cBhvr>
                                      <p:to>
                                        <p:strVal val="visible"/>
                                      </p:to>
                                    </p:set>
                                    <p:animEffect filter="fade" transition="in">
                                      <p:cBhvr>
                                        <p:cTn dur="5000"/>
                                        <p:tgtEl>
                                          <p:spTgt spid="2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4"/>
          <p:cNvSpPr txBox="1"/>
          <p:nvPr>
            <p:ph idx="1" type="body"/>
          </p:nvPr>
        </p:nvSpPr>
        <p:spPr>
          <a:xfrm>
            <a:off x="316650" y="1825600"/>
            <a:ext cx="8510700" cy="45306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1000"/>
              </a:spcBef>
              <a:spcAft>
                <a:spcPts val="0"/>
              </a:spcAft>
              <a:buClr>
                <a:schemeClr val="dk1"/>
              </a:buClr>
              <a:buSzPts val="1100"/>
              <a:buFont typeface="Arial"/>
              <a:buNone/>
            </a:pPr>
            <a:r>
              <a:rPr b="1" lang="en-US" u="sng"/>
              <a:t>Challenges Encountered</a:t>
            </a:r>
            <a:endParaRPr b="1" u="sng"/>
          </a:p>
          <a:p>
            <a:pPr indent="-381000" lvl="0" marL="457200" rtl="0" algn="l">
              <a:lnSpc>
                <a:spcPct val="100000"/>
              </a:lnSpc>
              <a:spcBef>
                <a:spcPts val="1000"/>
              </a:spcBef>
              <a:spcAft>
                <a:spcPts val="0"/>
              </a:spcAft>
              <a:buSzPts val="2400"/>
              <a:buChar char="•"/>
            </a:pPr>
            <a:r>
              <a:rPr lang="en-US"/>
              <a:t>Complexity in analyzing the influence of orientation and glazing distribution required careful interpretation.</a:t>
            </a:r>
            <a:endParaRPr/>
          </a:p>
          <a:p>
            <a:pPr indent="-381000" lvl="0" marL="457200" rtl="0" algn="l">
              <a:lnSpc>
                <a:spcPct val="100000"/>
              </a:lnSpc>
              <a:spcBef>
                <a:spcPts val="1000"/>
              </a:spcBef>
              <a:spcAft>
                <a:spcPts val="0"/>
              </a:spcAft>
              <a:buSzPts val="2400"/>
              <a:buChar char="•"/>
            </a:pPr>
            <a:r>
              <a:rPr lang="en-US"/>
              <a:t>Highlighted the importance of data cleaning, model selection, and validation through cross-referencing existing studies.</a:t>
            </a:r>
            <a:endParaRPr/>
          </a:p>
          <a:p>
            <a:pPr indent="0" lvl="0" marL="0" rtl="0" algn="l">
              <a:lnSpc>
                <a:spcPct val="100000"/>
              </a:lnSpc>
              <a:spcBef>
                <a:spcPts val="1000"/>
              </a:spcBef>
              <a:spcAft>
                <a:spcPts val="0"/>
              </a:spcAft>
              <a:buSzPts val="2400"/>
              <a:buNone/>
            </a:pPr>
            <a:r>
              <a:rPr b="1" lang="en-US" u="sng"/>
              <a:t>Broader Lessons</a:t>
            </a:r>
            <a:endParaRPr b="1" u="sng"/>
          </a:p>
          <a:p>
            <a:pPr indent="-381000" lvl="0" marL="457200" rtl="0" algn="l">
              <a:lnSpc>
                <a:spcPct val="100000"/>
              </a:lnSpc>
              <a:spcBef>
                <a:spcPts val="1000"/>
              </a:spcBef>
              <a:spcAft>
                <a:spcPts val="0"/>
              </a:spcAft>
              <a:buSzPts val="2400"/>
              <a:buChar char="•"/>
            </a:pPr>
            <a:r>
              <a:rPr lang="en-US"/>
              <a:t>A data-driven approach is essential for sustainable and efficient design decisions.</a:t>
            </a:r>
            <a:endParaRPr/>
          </a:p>
          <a:p>
            <a:pPr indent="-381000" lvl="0" marL="457200" rtl="0" algn="l">
              <a:lnSpc>
                <a:spcPct val="100000"/>
              </a:lnSpc>
              <a:spcBef>
                <a:spcPts val="1000"/>
              </a:spcBef>
              <a:spcAft>
                <a:spcPts val="0"/>
              </a:spcAft>
              <a:buSzPts val="2400"/>
              <a:buChar char="•"/>
            </a:pPr>
            <a:r>
              <a:rPr lang="en-US"/>
              <a:t>Actionable insights can drive real-world benefits, even in complex systems.</a:t>
            </a:r>
            <a:endParaRPr/>
          </a:p>
        </p:txBody>
      </p:sp>
      <p:sp>
        <p:nvSpPr>
          <p:cNvPr id="274" name="Google Shape;274;p34"/>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275" name="Google Shape;275;p34"/>
          <p:cNvSpPr txBox="1"/>
          <p:nvPr>
            <p:ph type="title"/>
          </p:nvPr>
        </p:nvSpPr>
        <p:spPr>
          <a:xfrm>
            <a:off x="316650" y="1104100"/>
            <a:ext cx="8510700" cy="7215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990"/>
              <a:buFont typeface="Arial"/>
              <a:buNone/>
            </a:pPr>
            <a:r>
              <a:rPr lang="en-US" sz="4000"/>
              <a:t>Lessons Learned</a:t>
            </a:r>
            <a:endParaRPr sz="4000"/>
          </a:p>
        </p:txBody>
      </p:sp>
      <p:pic>
        <p:nvPicPr>
          <p:cNvPr id="276" name="Google Shape;276;p34"/>
          <p:cNvPicPr preferRelativeResize="0"/>
          <p:nvPr/>
        </p:nvPicPr>
        <p:blipFill rotWithShape="1">
          <a:blip r:embed="rId3">
            <a:alphaModFix/>
          </a:blip>
          <a:srcRect b="0" l="0" r="0" t="0"/>
          <a:stretch/>
        </p:blipFill>
        <p:spPr>
          <a:xfrm>
            <a:off x="8656637" y="1104100"/>
            <a:ext cx="487363" cy="48736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5000"/>
                                        <p:tgtEl>
                                          <p:spTgt spid="2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5"/>
          <p:cNvSpPr txBox="1"/>
          <p:nvPr>
            <p:ph idx="1" type="body"/>
          </p:nvPr>
        </p:nvSpPr>
        <p:spPr>
          <a:xfrm>
            <a:off x="316650" y="1825600"/>
            <a:ext cx="8510700" cy="4530600"/>
          </a:xfrm>
          <a:prstGeom prst="rect">
            <a:avLst/>
          </a:prstGeom>
          <a:noFill/>
          <a:ln>
            <a:noFill/>
          </a:ln>
        </p:spPr>
        <p:txBody>
          <a:bodyPr anchorCtr="0" anchor="t" bIns="45700" lIns="91425" spcFirstLastPara="1" rIns="91425" wrap="square" tIns="45700">
            <a:normAutofit/>
          </a:bodyPr>
          <a:lstStyle/>
          <a:p>
            <a:pPr indent="-914400" lvl="0" marL="914400" rtl="0" algn="l">
              <a:lnSpc>
                <a:spcPct val="100000"/>
              </a:lnSpc>
              <a:spcBef>
                <a:spcPts val="1000"/>
              </a:spcBef>
              <a:spcAft>
                <a:spcPts val="0"/>
              </a:spcAft>
              <a:buClr>
                <a:schemeClr val="dk1"/>
              </a:buClr>
              <a:buSzPts val="1100"/>
              <a:buFont typeface="Arial"/>
              <a:buNone/>
            </a:pPr>
            <a:r>
              <a:rPr lang="en-US"/>
              <a:t>Burdick, Arlan. </a:t>
            </a:r>
            <a:r>
              <a:rPr i="1" lang="en-US"/>
              <a:t>Strategy Guideline: Accurate heating and cooling load calculations</a:t>
            </a:r>
            <a:r>
              <a:rPr lang="en-US"/>
              <a:t>. No. NREL/SR-5500-51603; DOE/GO-102011-3304. National Renewable Energy Lab.(NREL), Golden, CO (United States), 2011. </a:t>
            </a:r>
            <a:r>
              <a:rPr lang="en-US" u="sng">
                <a:solidFill>
                  <a:schemeClr val="hlink"/>
                </a:solidFill>
                <a:hlinkClick r:id="rId3"/>
              </a:rPr>
              <a:t>https://www.nrel.gov/docs/fy11osti/51603.pdf</a:t>
            </a:r>
            <a:r>
              <a:rPr lang="en-US"/>
              <a:t>.</a:t>
            </a:r>
            <a:endParaRPr/>
          </a:p>
          <a:p>
            <a:pPr indent="-914400" lvl="0" marL="914400" rtl="0" algn="l">
              <a:lnSpc>
                <a:spcPct val="100000"/>
              </a:lnSpc>
              <a:spcBef>
                <a:spcPts val="1000"/>
              </a:spcBef>
              <a:spcAft>
                <a:spcPts val="0"/>
              </a:spcAft>
              <a:buClr>
                <a:schemeClr val="dk1"/>
              </a:buClr>
              <a:buSzPts val="1100"/>
              <a:buFont typeface="Arial"/>
              <a:buNone/>
            </a:pPr>
            <a:r>
              <a:rPr lang="en-US"/>
              <a:t>Tsanas, Athanasios, and Angeliki Xifara. </a:t>
            </a:r>
            <a:r>
              <a:rPr i="1" lang="en-US"/>
              <a:t>Accurate quantitative estimation of energy performance of residential buildings using Statistical Machine Learning Tools</a:t>
            </a:r>
            <a:r>
              <a:rPr lang="en-US"/>
              <a:t>. Energy and Buildings, vol. 49, June 2012, pp. 560–567, </a:t>
            </a:r>
            <a:r>
              <a:rPr lang="en-US" u="sng">
                <a:solidFill>
                  <a:schemeClr val="hlink"/>
                </a:solidFill>
                <a:hlinkClick r:id="rId4"/>
              </a:rPr>
              <a:t>https://doi.org/10.1016/j.enbuild.2012.03.003</a:t>
            </a:r>
            <a:r>
              <a:rPr lang="en-US"/>
              <a:t>.</a:t>
            </a:r>
            <a:endParaRPr/>
          </a:p>
        </p:txBody>
      </p:sp>
      <p:sp>
        <p:nvSpPr>
          <p:cNvPr id="282" name="Google Shape;282;p35"/>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283" name="Google Shape;283;p35"/>
          <p:cNvSpPr txBox="1"/>
          <p:nvPr>
            <p:ph type="title"/>
          </p:nvPr>
        </p:nvSpPr>
        <p:spPr>
          <a:xfrm>
            <a:off x="316650" y="1104100"/>
            <a:ext cx="8510700" cy="7215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990"/>
              <a:buFont typeface="Arial"/>
              <a:buNone/>
            </a:pPr>
            <a:r>
              <a:rPr lang="en-US" sz="4000"/>
              <a:t>Citations</a:t>
            </a:r>
            <a:endParaRPr sz="4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3"/>
          <p:cNvSpPr txBox="1"/>
          <p:nvPr>
            <p:ph idx="1" type="body"/>
          </p:nvPr>
        </p:nvSpPr>
        <p:spPr>
          <a:xfrm>
            <a:off x="316650" y="1825600"/>
            <a:ext cx="8510700" cy="4530600"/>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100000"/>
              </a:lnSpc>
              <a:spcBef>
                <a:spcPts val="1000"/>
              </a:spcBef>
              <a:spcAft>
                <a:spcPts val="0"/>
              </a:spcAft>
              <a:buSzPct val="108108"/>
              <a:buNone/>
            </a:pPr>
            <a:r>
              <a:rPr lang="en-US"/>
              <a:t>Our project sets out to answer the following questions:</a:t>
            </a:r>
            <a:endParaRPr/>
          </a:p>
          <a:p>
            <a:pPr indent="-381000" lvl="0" marL="457200" rtl="0" algn="l">
              <a:lnSpc>
                <a:spcPct val="100000"/>
              </a:lnSpc>
              <a:spcBef>
                <a:spcPts val="1000"/>
              </a:spcBef>
              <a:spcAft>
                <a:spcPts val="0"/>
              </a:spcAft>
              <a:buSzPct val="108108"/>
              <a:buAutoNum type="arabicPeriod"/>
            </a:pPr>
            <a:r>
              <a:rPr lang="en-US"/>
              <a:t>Which design characteristics have the most significant impact on heating and cooling load?</a:t>
            </a:r>
            <a:endParaRPr/>
          </a:p>
          <a:p>
            <a:pPr indent="-381000" lvl="0" marL="457200" rtl="0" algn="l">
              <a:lnSpc>
                <a:spcPct val="100000"/>
              </a:lnSpc>
              <a:spcBef>
                <a:spcPts val="1000"/>
              </a:spcBef>
              <a:spcAft>
                <a:spcPts val="0"/>
              </a:spcAft>
              <a:buSzPct val="108108"/>
              <a:buAutoNum type="arabicPeriod"/>
            </a:pPr>
            <a:r>
              <a:rPr lang="en-US"/>
              <a:t>What is the most energy efficient residential building design?</a:t>
            </a:r>
            <a:endParaRPr/>
          </a:p>
          <a:p>
            <a:pPr indent="-381000" lvl="0" marL="457200" rtl="0" algn="l">
              <a:lnSpc>
                <a:spcPct val="100000"/>
              </a:lnSpc>
              <a:spcBef>
                <a:spcPts val="1000"/>
              </a:spcBef>
              <a:spcAft>
                <a:spcPts val="0"/>
              </a:spcAft>
              <a:buSzPct val="108108"/>
              <a:buAutoNum type="arabicPeriod"/>
            </a:pPr>
            <a:r>
              <a:rPr lang="en-US"/>
              <a:t>What impact do each of the design characteristics have on heating and cooling load?</a:t>
            </a:r>
            <a:endParaRPr/>
          </a:p>
          <a:p>
            <a:pPr indent="-381000" lvl="0" marL="457200" rtl="0" algn="l">
              <a:lnSpc>
                <a:spcPct val="100000"/>
              </a:lnSpc>
              <a:spcBef>
                <a:spcPts val="1000"/>
              </a:spcBef>
              <a:spcAft>
                <a:spcPts val="0"/>
              </a:spcAft>
              <a:buSzPct val="108108"/>
              <a:buAutoNum type="arabicPeriod"/>
            </a:pPr>
            <a:r>
              <a:rPr lang="en-US"/>
              <a:t>How can optimizing features like glazing area, building compactness, and orientation help reduce a building's overall energy consumption?</a:t>
            </a:r>
            <a:endParaRPr/>
          </a:p>
          <a:p>
            <a:pPr indent="-381000" lvl="0" marL="457200" rtl="0" algn="l">
              <a:lnSpc>
                <a:spcPct val="100000"/>
              </a:lnSpc>
              <a:spcBef>
                <a:spcPts val="1000"/>
              </a:spcBef>
              <a:spcAft>
                <a:spcPts val="0"/>
              </a:spcAft>
              <a:buSzPct val="108108"/>
              <a:buAutoNum type="arabicPeriod"/>
            </a:pPr>
            <a:r>
              <a:rPr lang="en-US"/>
              <a:t>What kinds of trade-offs exist between different design elements, such as balancing the amount of glazing area with wall insulation, and how do these trade-offs impact energy efficiency?</a:t>
            </a:r>
            <a:endParaRPr/>
          </a:p>
        </p:txBody>
      </p:sp>
      <p:sp>
        <p:nvSpPr>
          <p:cNvPr id="91" name="Google Shape;91;p13"/>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92" name="Google Shape;92;p13"/>
          <p:cNvSpPr txBox="1"/>
          <p:nvPr>
            <p:ph type="title"/>
          </p:nvPr>
        </p:nvSpPr>
        <p:spPr>
          <a:xfrm>
            <a:off x="316650" y="1104100"/>
            <a:ext cx="8510700" cy="7215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990"/>
              <a:buFont typeface="Arial"/>
              <a:buNone/>
            </a:pPr>
            <a:r>
              <a:rPr lang="en-US" sz="4800"/>
              <a:t>Project Goals</a:t>
            </a:r>
            <a:endParaRPr sz="4800"/>
          </a:p>
        </p:txBody>
      </p:sp>
      <p:pic>
        <p:nvPicPr>
          <p:cNvPr id="93" name="Google Shape;93;p13"/>
          <p:cNvPicPr preferRelativeResize="0"/>
          <p:nvPr/>
        </p:nvPicPr>
        <p:blipFill rotWithShape="1">
          <a:blip r:embed="rId3">
            <a:alphaModFix/>
          </a:blip>
          <a:srcRect b="0" l="0" r="0" t="0"/>
          <a:stretch/>
        </p:blipFill>
        <p:spPr>
          <a:xfrm>
            <a:off x="8534400" y="1104100"/>
            <a:ext cx="609600" cy="609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5000"/>
                                        <p:tgtEl>
                                          <p:spTgt spid="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4"/>
          <p:cNvSpPr txBox="1"/>
          <p:nvPr>
            <p:ph idx="1" type="body"/>
          </p:nvPr>
        </p:nvSpPr>
        <p:spPr>
          <a:xfrm>
            <a:off x="316650" y="1825600"/>
            <a:ext cx="8510700" cy="4530600"/>
          </a:xfrm>
          <a:prstGeom prst="rect">
            <a:avLst/>
          </a:prstGeom>
          <a:noFill/>
          <a:ln>
            <a:noFill/>
          </a:ln>
        </p:spPr>
        <p:txBody>
          <a:bodyPr anchorCtr="0" anchor="t" bIns="45700" lIns="91425" spcFirstLastPara="1" rIns="91425" wrap="square" tIns="45700">
            <a:normAutofit/>
          </a:bodyPr>
          <a:lstStyle/>
          <a:p>
            <a:pPr indent="-381000" lvl="0" marL="457200" rtl="0" algn="l">
              <a:lnSpc>
                <a:spcPct val="100000"/>
              </a:lnSpc>
              <a:spcBef>
                <a:spcPts val="1000"/>
              </a:spcBef>
              <a:spcAft>
                <a:spcPts val="0"/>
              </a:spcAft>
              <a:buSzPts val="2400"/>
              <a:buChar char="●"/>
            </a:pPr>
            <a:r>
              <a:rPr lang="en-US"/>
              <a:t>Dataset sourced from “Accurate quantitative estimation of energy performance of residential buildings using statistical machine learning tools” by Tsanas and Xifara</a:t>
            </a:r>
            <a:endParaRPr/>
          </a:p>
          <a:p>
            <a:pPr indent="-381000" lvl="0" marL="457200" rtl="0" algn="l">
              <a:lnSpc>
                <a:spcPct val="100000"/>
              </a:lnSpc>
              <a:spcBef>
                <a:spcPts val="1000"/>
              </a:spcBef>
              <a:spcAft>
                <a:spcPts val="0"/>
              </a:spcAft>
              <a:buSzPts val="2400"/>
              <a:buChar char="●"/>
            </a:pPr>
            <a:r>
              <a:rPr lang="en-US"/>
              <a:t>Measures heating and cooling loads as a function of various building design parameters</a:t>
            </a:r>
            <a:endParaRPr/>
          </a:p>
          <a:p>
            <a:pPr indent="-381000" lvl="0" marL="457200" rtl="0" algn="l">
              <a:lnSpc>
                <a:spcPct val="100000"/>
              </a:lnSpc>
              <a:spcBef>
                <a:spcPts val="1000"/>
              </a:spcBef>
              <a:spcAft>
                <a:spcPts val="0"/>
              </a:spcAft>
              <a:buSzPts val="2400"/>
              <a:buChar char="●"/>
            </a:pPr>
            <a:r>
              <a:rPr lang="en-US"/>
              <a:t>Dataset assumptions:</a:t>
            </a:r>
            <a:endParaRPr/>
          </a:p>
          <a:p>
            <a:pPr indent="-355600" lvl="1" marL="914400" rtl="0" algn="l">
              <a:lnSpc>
                <a:spcPct val="100000"/>
              </a:lnSpc>
              <a:spcBef>
                <a:spcPts val="500"/>
              </a:spcBef>
              <a:spcAft>
                <a:spcPts val="0"/>
              </a:spcAft>
              <a:buSzPts val="2000"/>
              <a:buChar char="○"/>
            </a:pPr>
            <a:r>
              <a:rPr lang="en-US"/>
              <a:t>All buildings have a volume of 771.75 cubic meters</a:t>
            </a:r>
            <a:endParaRPr/>
          </a:p>
          <a:p>
            <a:pPr indent="-355600" lvl="1" marL="914400" rtl="0" algn="l">
              <a:lnSpc>
                <a:spcPct val="100000"/>
              </a:lnSpc>
              <a:spcBef>
                <a:spcPts val="500"/>
              </a:spcBef>
              <a:spcAft>
                <a:spcPts val="0"/>
              </a:spcAft>
              <a:buSzPts val="2000"/>
              <a:buChar char="○"/>
            </a:pPr>
            <a:r>
              <a:rPr lang="en-US"/>
              <a:t>Buildings are located in Athens, Greece</a:t>
            </a:r>
            <a:endParaRPr/>
          </a:p>
          <a:p>
            <a:pPr indent="-355600" lvl="1" marL="914400" rtl="0" algn="l">
              <a:lnSpc>
                <a:spcPct val="100000"/>
              </a:lnSpc>
              <a:spcBef>
                <a:spcPts val="500"/>
              </a:spcBef>
              <a:spcAft>
                <a:spcPts val="0"/>
              </a:spcAft>
              <a:buSzPts val="2000"/>
              <a:buChar char="○"/>
            </a:pPr>
            <a:r>
              <a:rPr lang="en-US"/>
              <a:t>Residential occupancy of 7 people, with sedentary occupancy</a:t>
            </a:r>
            <a:endParaRPr/>
          </a:p>
          <a:p>
            <a:pPr indent="-355600" lvl="1" marL="914400" rtl="0" algn="l">
              <a:lnSpc>
                <a:spcPct val="100000"/>
              </a:lnSpc>
              <a:spcBef>
                <a:spcPts val="500"/>
              </a:spcBef>
              <a:spcAft>
                <a:spcPts val="0"/>
              </a:spcAft>
              <a:buSzPts val="2000"/>
              <a:buChar char="○"/>
            </a:pPr>
            <a:r>
              <a:rPr lang="en-US"/>
              <a:t>Buildings constructed with common building materials</a:t>
            </a:r>
            <a:endParaRPr/>
          </a:p>
        </p:txBody>
      </p:sp>
      <p:sp>
        <p:nvSpPr>
          <p:cNvPr id="99" name="Google Shape;99;p14"/>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100" name="Google Shape;100;p14"/>
          <p:cNvSpPr txBox="1"/>
          <p:nvPr>
            <p:ph type="title"/>
          </p:nvPr>
        </p:nvSpPr>
        <p:spPr>
          <a:xfrm>
            <a:off x="316650" y="1104100"/>
            <a:ext cx="8510700" cy="7215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990"/>
              <a:buFont typeface="Arial"/>
              <a:buNone/>
            </a:pPr>
            <a:r>
              <a:rPr lang="en-US" sz="4800"/>
              <a:t>Dataset Overview</a:t>
            </a:r>
            <a:endParaRPr/>
          </a:p>
        </p:txBody>
      </p:sp>
      <p:pic>
        <p:nvPicPr>
          <p:cNvPr id="101" name="Google Shape;101;p14"/>
          <p:cNvPicPr preferRelativeResize="0"/>
          <p:nvPr/>
        </p:nvPicPr>
        <p:blipFill rotWithShape="1">
          <a:blip r:embed="rId3">
            <a:alphaModFix/>
          </a:blip>
          <a:srcRect b="0" l="0" r="0" t="0"/>
          <a:stretch/>
        </p:blipFill>
        <p:spPr>
          <a:xfrm>
            <a:off x="8534400" y="1160050"/>
            <a:ext cx="609600" cy="609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5000"/>
                                        <p:tgtEl>
                                          <p:spTgt spid="1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5"/>
          <p:cNvSpPr txBox="1"/>
          <p:nvPr>
            <p:ph idx="2" type="body"/>
          </p:nvPr>
        </p:nvSpPr>
        <p:spPr>
          <a:xfrm>
            <a:off x="4661250" y="1825600"/>
            <a:ext cx="4166100" cy="4530600"/>
          </a:xfrm>
          <a:prstGeom prst="rect">
            <a:avLst/>
          </a:prstGeom>
          <a:noFill/>
          <a:ln>
            <a:noFill/>
          </a:ln>
        </p:spPr>
        <p:txBody>
          <a:bodyPr anchorCtr="0" anchor="t" bIns="45700" lIns="91425" spcFirstLastPara="1" rIns="91425" wrap="square" tIns="45700">
            <a:normAutofit fontScale="70000" lnSpcReduction="20000"/>
          </a:bodyPr>
          <a:lstStyle/>
          <a:p>
            <a:pPr indent="-335280" lvl="0" marL="457200" rtl="0" algn="l">
              <a:lnSpc>
                <a:spcPct val="100000"/>
              </a:lnSpc>
              <a:spcBef>
                <a:spcPts val="1000"/>
              </a:spcBef>
              <a:spcAft>
                <a:spcPts val="0"/>
              </a:spcAft>
              <a:buSzPct val="100000"/>
              <a:buChar char="●"/>
            </a:pPr>
            <a:r>
              <a:rPr lang="en-US"/>
              <a:t>Glazing Area</a:t>
            </a:r>
            <a:endParaRPr/>
          </a:p>
          <a:p>
            <a:pPr indent="-317500" lvl="1" marL="914400" rtl="0" algn="l">
              <a:lnSpc>
                <a:spcPct val="100000"/>
              </a:lnSpc>
              <a:spcBef>
                <a:spcPts val="500"/>
              </a:spcBef>
              <a:spcAft>
                <a:spcPts val="0"/>
              </a:spcAft>
              <a:buSzPct val="100000"/>
              <a:buChar char="○"/>
            </a:pPr>
            <a:r>
              <a:rPr lang="en-US"/>
              <a:t>Continuous Ratio (skew -0.06)</a:t>
            </a:r>
            <a:endParaRPr/>
          </a:p>
          <a:p>
            <a:pPr indent="-317500" lvl="1" marL="914400" rtl="0" algn="l">
              <a:lnSpc>
                <a:spcPct val="100000"/>
              </a:lnSpc>
              <a:spcBef>
                <a:spcPts val="500"/>
              </a:spcBef>
              <a:spcAft>
                <a:spcPts val="0"/>
              </a:spcAft>
              <a:buSzPct val="100000"/>
              <a:buChar char="○"/>
            </a:pPr>
            <a:r>
              <a:rPr lang="en-US"/>
              <a:t>Measured as percentage of the floor area - 0%, 10%, 25%, and 40%</a:t>
            </a:r>
            <a:endParaRPr/>
          </a:p>
          <a:p>
            <a:pPr indent="-335280" lvl="0" marL="457200" rtl="0" algn="l">
              <a:lnSpc>
                <a:spcPct val="100000"/>
              </a:lnSpc>
              <a:spcBef>
                <a:spcPts val="1000"/>
              </a:spcBef>
              <a:spcAft>
                <a:spcPts val="0"/>
              </a:spcAft>
              <a:buSzPct val="100000"/>
              <a:buChar char="●"/>
            </a:pPr>
            <a:r>
              <a:rPr lang="en-US"/>
              <a:t>Glazing Area Distribution</a:t>
            </a:r>
            <a:endParaRPr/>
          </a:p>
          <a:p>
            <a:pPr indent="-317500" lvl="1" marL="914400" rtl="0" algn="l">
              <a:lnSpc>
                <a:spcPct val="100000"/>
              </a:lnSpc>
              <a:spcBef>
                <a:spcPts val="500"/>
              </a:spcBef>
              <a:spcAft>
                <a:spcPts val="0"/>
              </a:spcAft>
              <a:buSzPct val="100000"/>
              <a:buChar char="○"/>
            </a:pPr>
            <a:r>
              <a:rPr lang="en-US"/>
              <a:t>Nominal / Categorical</a:t>
            </a:r>
            <a:endParaRPr/>
          </a:p>
          <a:p>
            <a:pPr indent="-317500" lvl="1" marL="914400" rtl="0" algn="l">
              <a:lnSpc>
                <a:spcPct val="100000"/>
              </a:lnSpc>
              <a:spcBef>
                <a:spcPts val="500"/>
              </a:spcBef>
              <a:spcAft>
                <a:spcPts val="0"/>
              </a:spcAft>
              <a:buSzPct val="100000"/>
              <a:buChar char="○"/>
            </a:pPr>
            <a:r>
              <a:rPr lang="en-US"/>
              <a:t>0 = no glazing</a:t>
            </a:r>
            <a:endParaRPr/>
          </a:p>
          <a:p>
            <a:pPr indent="-317500" lvl="1" marL="914400" rtl="0" algn="l">
              <a:lnSpc>
                <a:spcPct val="100000"/>
              </a:lnSpc>
              <a:spcBef>
                <a:spcPts val="500"/>
              </a:spcBef>
              <a:spcAft>
                <a:spcPts val="0"/>
              </a:spcAft>
              <a:buSzPct val="100000"/>
              <a:buChar char="○"/>
            </a:pPr>
            <a:r>
              <a:rPr lang="en-US"/>
              <a:t>1 = uniform distribution (25% per side)</a:t>
            </a:r>
            <a:endParaRPr/>
          </a:p>
          <a:p>
            <a:pPr indent="-317500" lvl="1" marL="914400" rtl="0" algn="l">
              <a:lnSpc>
                <a:spcPct val="100000"/>
              </a:lnSpc>
              <a:spcBef>
                <a:spcPts val="500"/>
              </a:spcBef>
              <a:spcAft>
                <a:spcPts val="0"/>
              </a:spcAft>
              <a:buSzPct val="100000"/>
              <a:buChar char="○"/>
            </a:pPr>
            <a:r>
              <a:rPr lang="en-US"/>
              <a:t>2 = 55% north, 15% other</a:t>
            </a:r>
            <a:endParaRPr/>
          </a:p>
          <a:p>
            <a:pPr indent="-317500" lvl="1" marL="914400" rtl="0" algn="l">
              <a:lnSpc>
                <a:spcPct val="100000"/>
              </a:lnSpc>
              <a:spcBef>
                <a:spcPts val="500"/>
              </a:spcBef>
              <a:spcAft>
                <a:spcPts val="0"/>
              </a:spcAft>
              <a:buSzPct val="100000"/>
              <a:buChar char="○"/>
            </a:pPr>
            <a:r>
              <a:rPr lang="en-US"/>
              <a:t>3 = 55% east, 15% other</a:t>
            </a:r>
            <a:endParaRPr/>
          </a:p>
          <a:p>
            <a:pPr indent="-317500" lvl="1" marL="914400" rtl="0" algn="l">
              <a:lnSpc>
                <a:spcPct val="100000"/>
              </a:lnSpc>
              <a:spcBef>
                <a:spcPts val="500"/>
              </a:spcBef>
              <a:spcAft>
                <a:spcPts val="0"/>
              </a:spcAft>
              <a:buSzPct val="100000"/>
              <a:buChar char="○"/>
            </a:pPr>
            <a:r>
              <a:rPr lang="en-US"/>
              <a:t>4 = 55% south, 15% other</a:t>
            </a:r>
            <a:endParaRPr/>
          </a:p>
          <a:p>
            <a:pPr indent="-317500" lvl="1" marL="914400" rtl="0" algn="l">
              <a:lnSpc>
                <a:spcPct val="100000"/>
              </a:lnSpc>
              <a:spcBef>
                <a:spcPts val="500"/>
              </a:spcBef>
              <a:spcAft>
                <a:spcPts val="0"/>
              </a:spcAft>
              <a:buSzPct val="100000"/>
              <a:buChar char="○"/>
            </a:pPr>
            <a:r>
              <a:rPr lang="en-US"/>
              <a:t>5 = 55% west, 15% other</a:t>
            </a:r>
            <a:endParaRPr/>
          </a:p>
          <a:p>
            <a:pPr indent="0" lvl="0" marL="0" rtl="0" algn="l">
              <a:lnSpc>
                <a:spcPct val="100000"/>
              </a:lnSpc>
              <a:spcBef>
                <a:spcPts val="1000"/>
              </a:spcBef>
              <a:spcAft>
                <a:spcPts val="0"/>
              </a:spcAft>
              <a:buClr>
                <a:schemeClr val="dk1"/>
              </a:buClr>
              <a:buSzPct val="142857"/>
              <a:buFont typeface="Arial"/>
              <a:buNone/>
            </a:pPr>
            <a:r>
              <a:rPr b="1" lang="en-US" u="sng"/>
              <a:t>Dependent Variables</a:t>
            </a:r>
            <a:endParaRPr b="1" u="sng"/>
          </a:p>
          <a:p>
            <a:pPr indent="-335280" lvl="0" marL="457200" rtl="0" algn="l">
              <a:lnSpc>
                <a:spcPct val="100000"/>
              </a:lnSpc>
              <a:spcBef>
                <a:spcPts val="1000"/>
              </a:spcBef>
              <a:spcAft>
                <a:spcPts val="0"/>
              </a:spcAft>
              <a:buSzPct val="100000"/>
              <a:buChar char="●"/>
            </a:pPr>
            <a:r>
              <a:rPr lang="en-US"/>
              <a:t>Heating Load</a:t>
            </a:r>
            <a:endParaRPr/>
          </a:p>
          <a:p>
            <a:pPr indent="-317500" lvl="1" marL="914400" rtl="0" algn="l">
              <a:lnSpc>
                <a:spcPct val="100000"/>
              </a:lnSpc>
              <a:spcBef>
                <a:spcPts val="500"/>
              </a:spcBef>
              <a:spcAft>
                <a:spcPts val="0"/>
              </a:spcAft>
              <a:buSzPct val="100000"/>
              <a:buChar char="○"/>
            </a:pPr>
            <a:r>
              <a:rPr lang="en-US"/>
              <a:t>Continuous Ratio (skew 0.36)</a:t>
            </a:r>
            <a:endParaRPr/>
          </a:p>
          <a:p>
            <a:pPr indent="-335280" lvl="0" marL="457200" rtl="0" algn="l">
              <a:lnSpc>
                <a:spcPct val="100000"/>
              </a:lnSpc>
              <a:spcBef>
                <a:spcPts val="1000"/>
              </a:spcBef>
              <a:spcAft>
                <a:spcPts val="0"/>
              </a:spcAft>
              <a:buSzPct val="100000"/>
              <a:buChar char="●"/>
            </a:pPr>
            <a:r>
              <a:rPr lang="en-US"/>
              <a:t>Cooling Load</a:t>
            </a:r>
            <a:endParaRPr/>
          </a:p>
          <a:p>
            <a:pPr indent="-317500" lvl="1" marL="914400" rtl="0" algn="l">
              <a:lnSpc>
                <a:spcPct val="100000"/>
              </a:lnSpc>
              <a:spcBef>
                <a:spcPts val="500"/>
              </a:spcBef>
              <a:spcAft>
                <a:spcPts val="0"/>
              </a:spcAft>
              <a:buSzPct val="100000"/>
              <a:buChar char="○"/>
            </a:pPr>
            <a:r>
              <a:rPr lang="en-US"/>
              <a:t>Continuous Ratio (skew 0.40)</a:t>
            </a:r>
            <a:endParaRPr/>
          </a:p>
        </p:txBody>
      </p:sp>
      <p:sp>
        <p:nvSpPr>
          <p:cNvPr id="107" name="Google Shape;107;p15"/>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108" name="Google Shape;108;p15"/>
          <p:cNvSpPr txBox="1"/>
          <p:nvPr>
            <p:ph type="title"/>
          </p:nvPr>
        </p:nvSpPr>
        <p:spPr>
          <a:xfrm>
            <a:off x="316650" y="1104100"/>
            <a:ext cx="8510700" cy="7215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990"/>
              <a:buFont typeface="Arial"/>
              <a:buNone/>
            </a:pPr>
            <a:r>
              <a:rPr lang="en-US" sz="4800"/>
              <a:t>Dataset Overview</a:t>
            </a:r>
            <a:endParaRPr sz="4800"/>
          </a:p>
        </p:txBody>
      </p:sp>
      <p:sp>
        <p:nvSpPr>
          <p:cNvPr id="109" name="Google Shape;109;p15"/>
          <p:cNvSpPr txBox="1"/>
          <p:nvPr>
            <p:ph idx="1" type="body"/>
          </p:nvPr>
        </p:nvSpPr>
        <p:spPr>
          <a:xfrm>
            <a:off x="316650" y="1825600"/>
            <a:ext cx="4166100" cy="4530600"/>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lnSpc>
                <a:spcPct val="100000"/>
              </a:lnSpc>
              <a:spcBef>
                <a:spcPts val="1000"/>
              </a:spcBef>
              <a:spcAft>
                <a:spcPts val="0"/>
              </a:spcAft>
              <a:buClr>
                <a:schemeClr val="dk1"/>
              </a:buClr>
              <a:buSzPct val="45833"/>
              <a:buFont typeface="Arial"/>
              <a:buNone/>
            </a:pPr>
            <a:r>
              <a:rPr b="1" lang="en-US" u="sng"/>
              <a:t>Independent Variables</a:t>
            </a:r>
            <a:endParaRPr b="1" u="sng"/>
          </a:p>
          <a:p>
            <a:pPr indent="-335280" lvl="0" marL="457200" rtl="0" algn="l">
              <a:lnSpc>
                <a:spcPct val="100000"/>
              </a:lnSpc>
              <a:spcBef>
                <a:spcPts val="1000"/>
              </a:spcBef>
              <a:spcAft>
                <a:spcPts val="0"/>
              </a:spcAft>
              <a:buSzPct val="100000"/>
              <a:buChar char="●"/>
            </a:pPr>
            <a:r>
              <a:rPr lang="en-US"/>
              <a:t>Relative Compactness</a:t>
            </a:r>
            <a:endParaRPr/>
          </a:p>
          <a:p>
            <a:pPr indent="-317500" lvl="1" marL="914400" rtl="0" algn="l">
              <a:lnSpc>
                <a:spcPct val="100000"/>
              </a:lnSpc>
              <a:spcBef>
                <a:spcPts val="500"/>
              </a:spcBef>
              <a:spcAft>
                <a:spcPts val="0"/>
              </a:spcAft>
              <a:buSzPct val="100000"/>
              <a:buChar char="○"/>
            </a:pPr>
            <a:r>
              <a:rPr lang="en-US"/>
              <a:t>Continuous Ratio (skew 0.50)</a:t>
            </a:r>
            <a:endParaRPr/>
          </a:p>
          <a:p>
            <a:pPr indent="-335280" lvl="0" marL="457200" rtl="0" algn="l">
              <a:lnSpc>
                <a:spcPct val="100000"/>
              </a:lnSpc>
              <a:spcBef>
                <a:spcPts val="1000"/>
              </a:spcBef>
              <a:spcAft>
                <a:spcPts val="0"/>
              </a:spcAft>
              <a:buSzPct val="100000"/>
              <a:buChar char="●"/>
            </a:pPr>
            <a:r>
              <a:rPr lang="en-US"/>
              <a:t>Surface Area</a:t>
            </a:r>
            <a:endParaRPr/>
          </a:p>
          <a:p>
            <a:pPr indent="-317500" lvl="1" marL="914400" rtl="0" algn="l">
              <a:lnSpc>
                <a:spcPct val="100000"/>
              </a:lnSpc>
              <a:spcBef>
                <a:spcPts val="500"/>
              </a:spcBef>
              <a:spcAft>
                <a:spcPts val="0"/>
              </a:spcAft>
              <a:buSzPct val="100000"/>
              <a:buChar char="○"/>
            </a:pPr>
            <a:r>
              <a:rPr lang="en-US"/>
              <a:t>Continuous Ratio (skew -0.12)</a:t>
            </a:r>
            <a:endParaRPr/>
          </a:p>
          <a:p>
            <a:pPr indent="-335280" lvl="0" marL="457200" rtl="0" algn="l">
              <a:lnSpc>
                <a:spcPct val="100000"/>
              </a:lnSpc>
              <a:spcBef>
                <a:spcPts val="1000"/>
              </a:spcBef>
              <a:spcAft>
                <a:spcPts val="0"/>
              </a:spcAft>
              <a:buSzPct val="100000"/>
              <a:buChar char="●"/>
            </a:pPr>
            <a:r>
              <a:rPr lang="en-US"/>
              <a:t>Wall Area</a:t>
            </a:r>
            <a:endParaRPr/>
          </a:p>
          <a:p>
            <a:pPr indent="-317500" lvl="1" marL="914400" rtl="0" algn="l">
              <a:lnSpc>
                <a:spcPct val="100000"/>
              </a:lnSpc>
              <a:spcBef>
                <a:spcPts val="500"/>
              </a:spcBef>
              <a:spcAft>
                <a:spcPts val="0"/>
              </a:spcAft>
              <a:buSzPct val="100000"/>
              <a:buChar char="○"/>
            </a:pPr>
            <a:r>
              <a:rPr lang="en-US"/>
              <a:t>Continuous Ratio (skew 0.53)</a:t>
            </a:r>
            <a:endParaRPr/>
          </a:p>
          <a:p>
            <a:pPr indent="-335280" lvl="0" marL="457200" rtl="0" algn="l">
              <a:lnSpc>
                <a:spcPct val="100000"/>
              </a:lnSpc>
              <a:spcBef>
                <a:spcPts val="1000"/>
              </a:spcBef>
              <a:spcAft>
                <a:spcPts val="0"/>
              </a:spcAft>
              <a:buSzPct val="100000"/>
              <a:buChar char="●"/>
            </a:pPr>
            <a:r>
              <a:rPr lang="en-US"/>
              <a:t>Roof Area</a:t>
            </a:r>
            <a:endParaRPr/>
          </a:p>
          <a:p>
            <a:pPr indent="-317500" lvl="1" marL="914400" rtl="0" algn="l">
              <a:lnSpc>
                <a:spcPct val="100000"/>
              </a:lnSpc>
              <a:spcBef>
                <a:spcPts val="500"/>
              </a:spcBef>
              <a:spcAft>
                <a:spcPts val="0"/>
              </a:spcAft>
              <a:buSzPct val="100000"/>
              <a:buChar char="○"/>
            </a:pPr>
            <a:r>
              <a:rPr lang="en-US"/>
              <a:t>Continuous Ratio (skew -0.16)</a:t>
            </a:r>
            <a:endParaRPr/>
          </a:p>
          <a:p>
            <a:pPr indent="-335280" lvl="0" marL="457200" rtl="0" algn="l">
              <a:lnSpc>
                <a:spcPct val="100000"/>
              </a:lnSpc>
              <a:spcBef>
                <a:spcPts val="1000"/>
              </a:spcBef>
              <a:spcAft>
                <a:spcPts val="0"/>
              </a:spcAft>
              <a:buSzPct val="100000"/>
              <a:buChar char="●"/>
            </a:pPr>
            <a:r>
              <a:rPr lang="en-US"/>
              <a:t>Overall Height</a:t>
            </a:r>
            <a:endParaRPr/>
          </a:p>
          <a:p>
            <a:pPr indent="-317500" lvl="1" marL="914400" rtl="0" algn="l">
              <a:lnSpc>
                <a:spcPct val="100000"/>
              </a:lnSpc>
              <a:spcBef>
                <a:spcPts val="500"/>
              </a:spcBef>
              <a:spcAft>
                <a:spcPts val="0"/>
              </a:spcAft>
              <a:buSzPct val="100000"/>
              <a:buChar char="○"/>
            </a:pPr>
            <a:r>
              <a:rPr lang="en-US"/>
              <a:t>Continuous Ratio (skew 0.00)</a:t>
            </a:r>
            <a:endParaRPr/>
          </a:p>
          <a:p>
            <a:pPr indent="-317500" lvl="1" marL="914400" rtl="0" algn="l">
              <a:lnSpc>
                <a:spcPct val="100000"/>
              </a:lnSpc>
              <a:spcBef>
                <a:spcPts val="500"/>
              </a:spcBef>
              <a:spcAft>
                <a:spcPts val="0"/>
              </a:spcAft>
              <a:buSzPct val="100000"/>
              <a:buChar char="○"/>
            </a:pPr>
            <a:r>
              <a:rPr lang="en-US"/>
              <a:t>Represents single story (3.5 meter) and two-story (7 meter) buildings</a:t>
            </a:r>
            <a:endParaRPr/>
          </a:p>
          <a:p>
            <a:pPr indent="-335280" lvl="0" marL="457200" rtl="0" algn="l">
              <a:lnSpc>
                <a:spcPct val="100000"/>
              </a:lnSpc>
              <a:spcBef>
                <a:spcPts val="1000"/>
              </a:spcBef>
              <a:spcAft>
                <a:spcPts val="0"/>
              </a:spcAft>
              <a:buSzPct val="100000"/>
              <a:buChar char="●"/>
            </a:pPr>
            <a:r>
              <a:rPr lang="en-US"/>
              <a:t>Orientation</a:t>
            </a:r>
            <a:endParaRPr/>
          </a:p>
          <a:p>
            <a:pPr indent="-317500" lvl="1" marL="914400" rtl="0" algn="l">
              <a:lnSpc>
                <a:spcPct val="100000"/>
              </a:lnSpc>
              <a:spcBef>
                <a:spcPts val="500"/>
              </a:spcBef>
              <a:spcAft>
                <a:spcPts val="0"/>
              </a:spcAft>
              <a:buSzPct val="100000"/>
              <a:buChar char="○"/>
            </a:pPr>
            <a:r>
              <a:rPr lang="en-US"/>
              <a:t>Nominal / Categorical</a:t>
            </a:r>
            <a:endParaRPr/>
          </a:p>
          <a:p>
            <a:pPr indent="-317500" lvl="1" marL="914400" rtl="0" algn="l">
              <a:lnSpc>
                <a:spcPct val="100000"/>
              </a:lnSpc>
              <a:spcBef>
                <a:spcPts val="500"/>
              </a:spcBef>
              <a:spcAft>
                <a:spcPts val="0"/>
              </a:spcAft>
              <a:buSzPct val="100000"/>
              <a:buChar char="○"/>
            </a:pPr>
            <a:r>
              <a:rPr lang="en-US"/>
              <a:t>2 = North, 3 = East, 4 = South, 5 = West</a:t>
            </a:r>
            <a:endParaRPr/>
          </a:p>
        </p:txBody>
      </p:sp>
      <p:pic>
        <p:nvPicPr>
          <p:cNvPr id="110" name="Google Shape;110;p15"/>
          <p:cNvPicPr preferRelativeResize="0"/>
          <p:nvPr/>
        </p:nvPicPr>
        <p:blipFill rotWithShape="1">
          <a:blip r:embed="rId3">
            <a:alphaModFix/>
          </a:blip>
          <a:srcRect b="0" l="0" r="0" t="0"/>
          <a:stretch/>
        </p:blipFill>
        <p:spPr>
          <a:xfrm>
            <a:off x="8534400" y="1160050"/>
            <a:ext cx="609600" cy="609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5000"/>
                                        <p:tgtEl>
                                          <p:spTgt spid="1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116" name="Google Shape;116;p16"/>
          <p:cNvSpPr txBox="1"/>
          <p:nvPr>
            <p:ph type="title"/>
          </p:nvPr>
        </p:nvSpPr>
        <p:spPr>
          <a:xfrm>
            <a:off x="316650" y="1104100"/>
            <a:ext cx="8510700" cy="7215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990"/>
              <a:buFont typeface="Arial"/>
              <a:buNone/>
            </a:pPr>
            <a:r>
              <a:rPr lang="en-US" sz="4800"/>
              <a:t>Initial Observations</a:t>
            </a:r>
            <a:endParaRPr sz="4800"/>
          </a:p>
        </p:txBody>
      </p:sp>
      <p:sp>
        <p:nvSpPr>
          <p:cNvPr id="117" name="Google Shape;117;p16"/>
          <p:cNvSpPr txBox="1"/>
          <p:nvPr>
            <p:ph idx="1" type="body"/>
          </p:nvPr>
        </p:nvSpPr>
        <p:spPr>
          <a:xfrm>
            <a:off x="316650" y="1825600"/>
            <a:ext cx="4166100" cy="4530600"/>
          </a:xfrm>
          <a:prstGeom prst="rect">
            <a:avLst/>
          </a:prstGeom>
          <a:noFill/>
          <a:ln>
            <a:noFill/>
          </a:ln>
        </p:spPr>
        <p:txBody>
          <a:bodyPr anchorCtr="0" anchor="t" bIns="45700" lIns="91425" spcFirstLastPara="1" rIns="91425" wrap="square" tIns="45700">
            <a:normAutofit/>
          </a:bodyPr>
          <a:lstStyle/>
          <a:p>
            <a:pPr indent="-381000" lvl="0" marL="457200" rtl="0" algn="l">
              <a:lnSpc>
                <a:spcPct val="100000"/>
              </a:lnSpc>
              <a:spcBef>
                <a:spcPts val="1000"/>
              </a:spcBef>
              <a:spcAft>
                <a:spcPts val="0"/>
              </a:spcAft>
              <a:buSzPts val="2400"/>
              <a:buAutoNum type="arabicPeriod"/>
            </a:pPr>
            <a:r>
              <a:rPr lang="en-US"/>
              <a:t>Heating and cooling loads are strongly correlated</a:t>
            </a:r>
            <a:endParaRPr/>
          </a:p>
          <a:p>
            <a:pPr indent="-355600" lvl="1" marL="914400" rtl="0" algn="l">
              <a:lnSpc>
                <a:spcPct val="100000"/>
              </a:lnSpc>
              <a:spcBef>
                <a:spcPts val="500"/>
              </a:spcBef>
              <a:spcAft>
                <a:spcPts val="0"/>
              </a:spcAft>
              <a:buSzPts val="2000"/>
              <a:buAutoNum type="alphaLcPeriod"/>
            </a:pPr>
            <a:r>
              <a:rPr lang="en-US"/>
              <a:t>Don’t appear to significantly diverge for any of the independent variables</a:t>
            </a:r>
            <a:endParaRPr/>
          </a:p>
          <a:p>
            <a:pPr indent="-381000" lvl="0" marL="457200" rtl="0" algn="l">
              <a:lnSpc>
                <a:spcPct val="100000"/>
              </a:lnSpc>
              <a:spcBef>
                <a:spcPts val="1000"/>
              </a:spcBef>
              <a:spcAft>
                <a:spcPts val="0"/>
              </a:spcAft>
              <a:buSzPts val="2400"/>
              <a:buAutoNum type="arabicPeriod"/>
            </a:pPr>
            <a:r>
              <a:rPr lang="en-US"/>
              <a:t>Cooling loads are generally higher than heating loads</a:t>
            </a:r>
            <a:endParaRPr/>
          </a:p>
          <a:p>
            <a:pPr indent="-355600" lvl="1" marL="914400" rtl="0" algn="l">
              <a:lnSpc>
                <a:spcPct val="100000"/>
              </a:lnSpc>
              <a:spcBef>
                <a:spcPts val="500"/>
              </a:spcBef>
              <a:spcAft>
                <a:spcPts val="0"/>
              </a:spcAft>
              <a:buSzPts val="2000"/>
              <a:buAutoNum type="alphaLcPeriod"/>
            </a:pPr>
            <a:r>
              <a:rPr lang="en-US"/>
              <a:t>Aligns with the assumption that all simulated structures are located in Greece, with hot summers and mild winters</a:t>
            </a:r>
            <a:endParaRPr/>
          </a:p>
        </p:txBody>
      </p:sp>
      <p:pic>
        <p:nvPicPr>
          <p:cNvPr id="118" name="Google Shape;118;p16"/>
          <p:cNvPicPr preferRelativeResize="0"/>
          <p:nvPr/>
        </p:nvPicPr>
        <p:blipFill rotWithShape="1">
          <a:blip r:embed="rId3">
            <a:alphaModFix/>
          </a:blip>
          <a:srcRect b="0" l="0" r="0" t="0"/>
          <a:stretch/>
        </p:blipFill>
        <p:spPr>
          <a:xfrm>
            <a:off x="4661250" y="1825600"/>
            <a:ext cx="4166100" cy="4100319"/>
          </a:xfrm>
          <a:prstGeom prst="rect">
            <a:avLst/>
          </a:prstGeom>
          <a:noFill/>
          <a:ln cap="flat" cmpd="sng" w="25400">
            <a:solidFill>
              <a:srgbClr val="000000"/>
            </a:solidFill>
            <a:prstDash val="solid"/>
            <a:miter lim="8000"/>
            <a:headEnd len="sm" w="sm" type="none"/>
            <a:tailEnd len="sm" w="sm" type="none"/>
          </a:ln>
        </p:spPr>
      </p:pic>
      <p:pic>
        <p:nvPicPr>
          <p:cNvPr id="119" name="Google Shape;119;p16"/>
          <p:cNvPicPr preferRelativeResize="0"/>
          <p:nvPr/>
        </p:nvPicPr>
        <p:blipFill rotWithShape="1">
          <a:blip r:embed="rId4">
            <a:alphaModFix/>
          </a:blip>
          <a:srcRect b="0" l="0" r="0" t="0"/>
          <a:stretch/>
        </p:blipFill>
        <p:spPr>
          <a:xfrm>
            <a:off x="8540400" y="1160050"/>
            <a:ext cx="609600" cy="609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5000"/>
                                        <p:tgtEl>
                                          <p:spTgt spid="1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7"/>
          <p:cNvSpPr txBox="1"/>
          <p:nvPr>
            <p:ph idx="1" type="body"/>
          </p:nvPr>
        </p:nvSpPr>
        <p:spPr>
          <a:xfrm>
            <a:off x="316650" y="1825600"/>
            <a:ext cx="8510700" cy="4530600"/>
          </a:xfrm>
          <a:prstGeom prst="rect">
            <a:avLst/>
          </a:prstGeom>
          <a:noFill/>
          <a:ln>
            <a:noFill/>
          </a:ln>
        </p:spPr>
        <p:txBody>
          <a:bodyPr anchorCtr="0" anchor="t" bIns="45700" lIns="91425" spcFirstLastPara="1" rIns="91425" wrap="square" tIns="45700">
            <a:normAutofit/>
          </a:bodyPr>
          <a:lstStyle/>
          <a:p>
            <a:pPr indent="-381000" lvl="0" marL="457200" rtl="0" algn="l">
              <a:lnSpc>
                <a:spcPct val="100000"/>
              </a:lnSpc>
              <a:spcBef>
                <a:spcPts val="1000"/>
              </a:spcBef>
              <a:spcAft>
                <a:spcPts val="0"/>
              </a:spcAft>
              <a:buSzPts val="2400"/>
              <a:buAutoNum type="arabicPeriod" startAt="3"/>
            </a:pPr>
            <a:r>
              <a:rPr lang="en-US"/>
              <a:t>Orientation of the building and orientation of the glazing do not appear to have significant differences in heating and cooling loads</a:t>
            </a:r>
            <a:endParaRPr/>
          </a:p>
          <a:p>
            <a:pPr indent="-355600" lvl="1" marL="914400" rtl="0" algn="l">
              <a:lnSpc>
                <a:spcPct val="100000"/>
              </a:lnSpc>
              <a:spcBef>
                <a:spcPts val="500"/>
              </a:spcBef>
              <a:spcAft>
                <a:spcPts val="0"/>
              </a:spcAft>
              <a:buSzPts val="2000"/>
              <a:buAutoNum type="alphaLcPeriod"/>
            </a:pPr>
            <a:r>
              <a:rPr lang="en-US"/>
              <a:t>i.e. sunlight direction doesn’t appear to matter</a:t>
            </a:r>
            <a:endParaRPr/>
          </a:p>
          <a:p>
            <a:pPr indent="-381000" lvl="0" marL="457200" rtl="0" algn="l">
              <a:lnSpc>
                <a:spcPct val="100000"/>
              </a:lnSpc>
              <a:spcBef>
                <a:spcPts val="1000"/>
              </a:spcBef>
              <a:spcAft>
                <a:spcPts val="0"/>
              </a:spcAft>
              <a:buSzPts val="2400"/>
              <a:buAutoNum type="arabicPeriod" startAt="3"/>
            </a:pPr>
            <a:r>
              <a:rPr lang="en-US"/>
              <a:t>Taller homes have significantly higher heating and cooling loads for the same building volume.</a:t>
            </a:r>
            <a:endParaRPr/>
          </a:p>
          <a:p>
            <a:pPr indent="-381000" lvl="0" marL="457200" rtl="0" algn="l">
              <a:lnSpc>
                <a:spcPct val="100000"/>
              </a:lnSpc>
              <a:spcBef>
                <a:spcPts val="1000"/>
              </a:spcBef>
              <a:spcAft>
                <a:spcPts val="0"/>
              </a:spcAft>
              <a:buSzPts val="2400"/>
              <a:buAutoNum type="arabicPeriod" startAt="3"/>
            </a:pPr>
            <a:r>
              <a:rPr lang="en-US"/>
              <a:t>Similarly, larger footprint</a:t>
            </a:r>
            <a:br>
              <a:rPr lang="en-US"/>
            </a:br>
            <a:r>
              <a:rPr lang="en-US"/>
              <a:t>homes appear to have lower</a:t>
            </a:r>
            <a:br>
              <a:rPr lang="en-US"/>
            </a:br>
            <a:r>
              <a:rPr lang="en-US"/>
              <a:t>heating and cooling loads.</a:t>
            </a:r>
            <a:endParaRPr>
              <a:highlight>
                <a:srgbClr val="FF00FF"/>
              </a:highlight>
            </a:endParaRPr>
          </a:p>
        </p:txBody>
      </p:sp>
      <p:sp>
        <p:nvSpPr>
          <p:cNvPr id="125" name="Google Shape;125;p17"/>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126" name="Google Shape;126;p17"/>
          <p:cNvSpPr txBox="1"/>
          <p:nvPr>
            <p:ph type="title"/>
          </p:nvPr>
        </p:nvSpPr>
        <p:spPr>
          <a:xfrm>
            <a:off x="316650" y="1104100"/>
            <a:ext cx="8510700" cy="7215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990"/>
              <a:buFont typeface="Arial"/>
              <a:buNone/>
            </a:pPr>
            <a:r>
              <a:rPr lang="en-US" sz="4800"/>
              <a:t>Initial Observations</a:t>
            </a:r>
            <a:endParaRPr sz="4800"/>
          </a:p>
        </p:txBody>
      </p:sp>
      <p:pic>
        <p:nvPicPr>
          <p:cNvPr id="127" name="Google Shape;127;p17"/>
          <p:cNvPicPr preferRelativeResize="0"/>
          <p:nvPr/>
        </p:nvPicPr>
        <p:blipFill rotWithShape="1">
          <a:blip r:embed="rId3">
            <a:alphaModFix/>
          </a:blip>
          <a:srcRect b="0" l="0" r="8095" t="0"/>
          <a:stretch/>
        </p:blipFill>
        <p:spPr>
          <a:xfrm>
            <a:off x="4864099" y="4311649"/>
            <a:ext cx="3963251" cy="2044701"/>
          </a:xfrm>
          <a:prstGeom prst="rect">
            <a:avLst/>
          </a:prstGeom>
          <a:noFill/>
          <a:ln cap="flat" cmpd="sng" w="19050">
            <a:solidFill>
              <a:schemeClr val="dk2"/>
            </a:solidFill>
            <a:prstDash val="solid"/>
            <a:round/>
            <a:headEnd len="sm" w="sm" type="none"/>
            <a:tailEnd len="sm" w="sm" type="none"/>
          </a:ln>
        </p:spPr>
      </p:pic>
      <p:pic>
        <p:nvPicPr>
          <p:cNvPr id="128" name="Google Shape;128;p17"/>
          <p:cNvPicPr preferRelativeResize="0"/>
          <p:nvPr/>
        </p:nvPicPr>
        <p:blipFill rotWithShape="1">
          <a:blip r:embed="rId4">
            <a:alphaModFix/>
          </a:blip>
          <a:srcRect b="0" l="0" r="0" t="0"/>
          <a:stretch/>
        </p:blipFill>
        <p:spPr>
          <a:xfrm>
            <a:off x="8534400" y="1160050"/>
            <a:ext cx="609600" cy="609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5000"/>
                                        <p:tgtEl>
                                          <p:spTgt spid="1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8"/>
          <p:cNvSpPr txBox="1"/>
          <p:nvPr>
            <p:ph idx="1" type="body"/>
          </p:nvPr>
        </p:nvSpPr>
        <p:spPr>
          <a:xfrm>
            <a:off x="623888" y="4589464"/>
            <a:ext cx="7886700" cy="15003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
        <p:nvSpPr>
          <p:cNvPr id="134" name="Google Shape;134;p18"/>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35" name="Google Shape;135;p18"/>
          <p:cNvSpPr txBox="1"/>
          <p:nvPr>
            <p:ph type="title"/>
          </p:nvPr>
        </p:nvSpPr>
        <p:spPr>
          <a:xfrm>
            <a:off x="623888" y="1709739"/>
            <a:ext cx="7886700" cy="28527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990"/>
              <a:buFont typeface="Arial"/>
              <a:buNone/>
            </a:pPr>
            <a:r>
              <a:rPr lang="en-US"/>
              <a:t>Cluster Analysis</a:t>
            </a:r>
            <a:br>
              <a:rPr lang="en-US"/>
            </a:br>
            <a:r>
              <a:rPr lang="en-US"/>
              <a:t>Model</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9"/>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141" name="Google Shape;141;p19"/>
          <p:cNvSpPr txBox="1"/>
          <p:nvPr>
            <p:ph type="title"/>
          </p:nvPr>
        </p:nvSpPr>
        <p:spPr>
          <a:xfrm>
            <a:off x="316650" y="1104100"/>
            <a:ext cx="8510700" cy="7215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990"/>
              <a:buFont typeface="Arial"/>
              <a:buNone/>
            </a:pPr>
            <a:r>
              <a:rPr lang="en-US" sz="4800"/>
              <a:t>Cluster Analysis Model</a:t>
            </a:r>
            <a:endParaRPr sz="4800"/>
          </a:p>
        </p:txBody>
      </p:sp>
      <p:pic>
        <p:nvPicPr>
          <p:cNvPr id="142" name="Google Shape;142;p19"/>
          <p:cNvPicPr preferRelativeResize="0"/>
          <p:nvPr/>
        </p:nvPicPr>
        <p:blipFill rotWithShape="1">
          <a:blip r:embed="rId3">
            <a:alphaModFix/>
          </a:blip>
          <a:srcRect b="0" l="0" r="0" t="0"/>
          <a:stretch/>
        </p:blipFill>
        <p:spPr>
          <a:xfrm>
            <a:off x="4661250" y="1825600"/>
            <a:ext cx="4166101" cy="4516248"/>
          </a:xfrm>
          <a:prstGeom prst="rect">
            <a:avLst/>
          </a:prstGeom>
          <a:noFill/>
          <a:ln cap="flat" cmpd="sng" w="25400">
            <a:solidFill>
              <a:srgbClr val="000000"/>
            </a:solidFill>
            <a:prstDash val="solid"/>
            <a:miter lim="8000"/>
            <a:headEnd len="sm" w="sm" type="none"/>
            <a:tailEnd len="sm" w="sm" type="none"/>
          </a:ln>
        </p:spPr>
      </p:pic>
      <p:sp>
        <p:nvSpPr>
          <p:cNvPr id="143" name="Google Shape;143;p19"/>
          <p:cNvSpPr txBox="1"/>
          <p:nvPr>
            <p:ph idx="1" type="body"/>
          </p:nvPr>
        </p:nvSpPr>
        <p:spPr>
          <a:xfrm>
            <a:off x="316650" y="1825600"/>
            <a:ext cx="4166100" cy="45306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1000"/>
              </a:spcBef>
              <a:spcAft>
                <a:spcPts val="0"/>
              </a:spcAft>
              <a:buSzPts val="2400"/>
              <a:buNone/>
            </a:pPr>
            <a:r>
              <a:rPr lang="en-US"/>
              <a:t>Analyzed the building characteristics against the heating and cooling loads to determine which characteristics had the most distinct impact on the loads. </a:t>
            </a:r>
            <a:endParaRPr/>
          </a:p>
          <a:p>
            <a:pPr indent="0" lvl="0" marL="0" rtl="0" algn="l">
              <a:lnSpc>
                <a:spcPct val="100000"/>
              </a:lnSpc>
              <a:spcBef>
                <a:spcPts val="1000"/>
              </a:spcBef>
              <a:spcAft>
                <a:spcPts val="0"/>
              </a:spcAft>
              <a:buSzPts val="2400"/>
              <a:buNone/>
            </a:pPr>
            <a:r>
              <a:rPr lang="en-US"/>
              <a:t>Results for each of the models were compared to determine which one was the most effective to analyze our data.</a:t>
            </a:r>
            <a:endParaRPr/>
          </a:p>
        </p:txBody>
      </p:sp>
      <p:pic>
        <p:nvPicPr>
          <p:cNvPr id="144" name="Google Shape;144;p19"/>
          <p:cNvPicPr preferRelativeResize="0"/>
          <p:nvPr/>
        </p:nvPicPr>
        <p:blipFill rotWithShape="1">
          <a:blip r:embed="rId4">
            <a:alphaModFix/>
          </a:blip>
          <a:srcRect b="0" l="0" r="0" t="0"/>
          <a:stretch/>
        </p:blipFill>
        <p:spPr>
          <a:xfrm>
            <a:off x="8534400" y="1104100"/>
            <a:ext cx="609600" cy="609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5000"/>
                                        <p:tgtEl>
                                          <p:spTgt spid="1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