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74904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1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9"/>
    <p:restoredTop sz="94655"/>
  </p:normalViewPr>
  <p:slideViewPr>
    <p:cSldViewPr snapToGrid="0" snapToObjects="1">
      <p:cViewPr>
        <p:scale>
          <a:sx n="20" d="100"/>
          <a:sy n="20" d="100"/>
        </p:scale>
        <p:origin x="308" y="-692"/>
      </p:cViewPr>
      <p:guideLst>
        <p:guide orient="horz" pos="10368"/>
        <p:guide pos="11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 flipH="1">
            <a:off x="9540239" y="6431836"/>
            <a:ext cx="0" cy="233166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9658714" y="7009765"/>
            <a:ext cx="78105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18745200" y="6431836"/>
            <a:ext cx="0" cy="233166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27826369" y="6431836"/>
            <a:ext cx="0" cy="233166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781050" y="6644640"/>
            <a:ext cx="8369168" cy="1487424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81050" y="22113240"/>
            <a:ext cx="8369168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8227617" y="17186910"/>
            <a:ext cx="8369168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9971946" y="6644640"/>
            <a:ext cx="8369168" cy="2292096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19232880" y="6705600"/>
            <a:ext cx="8070528" cy="664464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28227617" y="6705600"/>
            <a:ext cx="8369168" cy="993648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28227617" y="25130234"/>
            <a:ext cx="8369168" cy="4252487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19230299" y="14194528"/>
            <a:ext cx="8075577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19230300" y="21847581"/>
            <a:ext cx="8044046" cy="7596100"/>
          </a:xfrm>
          <a:prstGeom prst="rect">
            <a:avLst/>
          </a:prstGeom>
        </p:spPr>
        <p:txBody>
          <a:bodyPr/>
          <a:lstStyle>
            <a:lvl1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3929"/>
              </a:lnSpc>
              <a:spcBef>
                <a:spcPts val="0"/>
              </a:spcBef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1952701" indent="-390540">
              <a:lnSpc>
                <a:spcPts val="3929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392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7378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6"/>
          <p:cNvSpPr>
            <a:spLocks noChangeArrowheads="1"/>
          </p:cNvSpPr>
          <p:nvPr userDrawn="1"/>
        </p:nvSpPr>
        <p:spPr bwMode="auto">
          <a:xfrm>
            <a:off x="0" y="0"/>
            <a:ext cx="37490400" cy="5486400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5257801"/>
            <a:ext cx="37490400" cy="265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b="40121"/>
          <a:stretch/>
        </p:blipFill>
        <p:spPr>
          <a:xfrm>
            <a:off x="26229444" y="0"/>
            <a:ext cx="9341680" cy="5256959"/>
          </a:xfrm>
          <a:prstGeom prst="rect">
            <a:avLst/>
          </a:prstGeom>
        </p:spPr>
      </p:pic>
      <p:sp>
        <p:nvSpPr>
          <p:cNvPr id="10" name="Rectangle 36"/>
          <p:cNvSpPr>
            <a:spLocks noChangeArrowheads="1"/>
          </p:cNvSpPr>
          <p:nvPr userDrawn="1"/>
        </p:nvSpPr>
        <p:spPr bwMode="auto">
          <a:xfrm>
            <a:off x="0" y="30409662"/>
            <a:ext cx="37490400" cy="2508738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3" y="31154745"/>
            <a:ext cx="13595412" cy="1008282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26943203" y="30837463"/>
            <a:ext cx="0" cy="158816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81080" rtl="0" eaLnBrk="1" latinLnBrk="0" hangingPunct="1">
        <a:lnSpc>
          <a:spcPct val="90000"/>
        </a:lnSpc>
        <a:spcBef>
          <a:spcPct val="0"/>
        </a:spcBef>
        <a:buNone/>
        <a:defRPr sz="37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270" indent="-195270" algn="l" defTabSz="781080" rtl="0" eaLnBrk="1" latinLnBrk="0" hangingPunct="1">
        <a:lnSpc>
          <a:spcPct val="90000"/>
        </a:lnSpc>
        <a:spcBef>
          <a:spcPts val="854"/>
        </a:spcBef>
        <a:buFont typeface="Arial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585810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2pPr>
      <a:lvl3pPr marL="976351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3pPr>
      <a:lvl4pPr marL="1366891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757431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2147971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538512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929052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319592" indent="-195270" algn="l" defTabSz="781080" rtl="0" eaLnBrk="1" latinLnBrk="0" hangingPunct="1">
        <a:lnSpc>
          <a:spcPct val="90000"/>
        </a:lnSpc>
        <a:spcBef>
          <a:spcPts val="427"/>
        </a:spcBef>
        <a:buFont typeface="Arial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1pPr>
      <a:lvl2pPr marL="390540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81080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3pPr>
      <a:lvl4pPr marL="117162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56216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195270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34324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733782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124322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95256" y="1859932"/>
            <a:ext cx="26885088" cy="216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937" tIns="38962" rIns="77937" bIns="38962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7517" dirty="0">
                <a:solidFill>
                  <a:srgbClr val="FFFFFF"/>
                </a:solidFill>
                <a:latin typeface="+mn-lt"/>
                <a:ea typeface="Arial" charset="0"/>
              </a:rPr>
              <a:t>INCOME PREDICTION USING MACHINE LEARNING</a:t>
            </a:r>
          </a:p>
          <a:p>
            <a:pPr>
              <a:spcBef>
                <a:spcPts val="1538"/>
              </a:spcBef>
              <a:defRPr/>
            </a:pPr>
            <a:r>
              <a:rPr lang="en-US" altLang="en-US" sz="4800" dirty="0">
                <a:solidFill>
                  <a:srgbClr val="FFFFFF"/>
                </a:solidFill>
                <a:latin typeface="+mn-lt"/>
                <a:ea typeface="Arial" charset="0"/>
              </a:rPr>
              <a:t>Prathibha Vuyyala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81050" y="7003709"/>
            <a:ext cx="8396288" cy="47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US" altLang="en-US" sz="2477" dirty="0">
              <a:latin typeface="Arial" charset="0"/>
              <a:ea typeface="Arial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5082952" y="15705536"/>
            <a:ext cx="212890" cy="980380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653" y="15950088"/>
            <a:ext cx="604330" cy="60433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351" y="19894574"/>
            <a:ext cx="604330" cy="6043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462" y="19924339"/>
            <a:ext cx="604330" cy="60433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 bwMode="auto">
          <a:xfrm>
            <a:off x="808170" y="12692857"/>
            <a:ext cx="835723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9958388" y="19044450"/>
            <a:ext cx="8357235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9958387" y="24355019"/>
            <a:ext cx="839628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9169389" y="13808417"/>
            <a:ext cx="826261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8313063" y="24126345"/>
            <a:ext cx="809965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28608159" y="15044783"/>
            <a:ext cx="8092532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52560" y="29266728"/>
            <a:ext cx="8396288" cy="407804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513"/>
              </a:spcBef>
              <a:buClr>
                <a:schemeClr val="tx2"/>
              </a:buClr>
              <a:defRPr/>
            </a:pPr>
            <a:endParaRPr lang="en-US" sz="2050" i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707" y="6798425"/>
            <a:ext cx="604330" cy="60433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9967049" y="28437322"/>
            <a:ext cx="8396288" cy="407804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513"/>
              </a:spcBef>
              <a:buClr>
                <a:schemeClr val="tx2"/>
              </a:buClr>
              <a:defRPr/>
            </a:pPr>
            <a:endParaRPr lang="en-US" sz="2050" i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14177433" y="19887278"/>
            <a:ext cx="0" cy="381492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1324" y="6887146"/>
            <a:ext cx="604330" cy="60433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27269917" y="30840633"/>
            <a:ext cx="9780371" cy="1496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altLang="en-US" sz="2800" dirty="0">
                <a:solidFill>
                  <a:schemeClr val="bg1"/>
                </a:solidFill>
                <a:ea typeface="Arial" charset="0"/>
              </a:rPr>
              <a:t>Department of Engineering Science – Data Science</a:t>
            </a:r>
            <a:br>
              <a:rPr lang="en-US" altLang="en-US" sz="2800" dirty="0">
                <a:solidFill>
                  <a:schemeClr val="bg1"/>
                </a:solidFill>
                <a:ea typeface="Arial" charset="0"/>
              </a:rPr>
            </a:br>
            <a:r>
              <a:rPr lang="en-US" altLang="en-US" sz="2800" dirty="0">
                <a:solidFill>
                  <a:schemeClr val="bg1"/>
                </a:solidFill>
                <a:ea typeface="Arial" charset="0"/>
              </a:rPr>
              <a:t>University at Buffalo</a:t>
            </a:r>
          </a:p>
          <a:p>
            <a:pPr>
              <a:spcAft>
                <a:spcPts val="80"/>
              </a:spcAft>
              <a:defRPr/>
            </a:pPr>
            <a:r>
              <a:rPr lang="en-US" sz="3400" b="1" dirty="0">
                <a:solidFill>
                  <a:schemeClr val="bg1"/>
                </a:solidFill>
              </a:rPr>
              <a:t>pvuyyala@buffalo.edu</a:t>
            </a:r>
          </a:p>
          <a:p>
            <a:pPr>
              <a:spcAft>
                <a:spcPts val="80"/>
              </a:spcAft>
              <a:defRPr/>
            </a:pPr>
            <a:endParaRPr lang="en-US" altLang="en-US" sz="2800" dirty="0">
              <a:solidFill>
                <a:schemeClr val="bg1"/>
              </a:solidFill>
              <a:ea typeface="Arial" charset="0"/>
            </a:endParaRPr>
          </a:p>
        </p:txBody>
      </p:sp>
      <p:sp>
        <p:nvSpPr>
          <p:cNvPr id="92" name="TextBox 3"/>
          <p:cNvSpPr txBox="1">
            <a:spLocks noChangeArrowheads="1"/>
          </p:cNvSpPr>
          <p:nvPr/>
        </p:nvSpPr>
        <p:spPr bwMode="auto">
          <a:xfrm>
            <a:off x="946150" y="6932975"/>
            <a:ext cx="8258038" cy="5765361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4600"/>
              </a:lnSpc>
              <a:spcAft>
                <a:spcPts val="1200"/>
              </a:spcAft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Introduction</a:t>
            </a:r>
          </a:p>
          <a:p>
            <a:pPr>
              <a:lnSpc>
                <a:spcPts val="5600"/>
              </a:lnSpc>
              <a:spcBef>
                <a:spcPts val="0"/>
              </a:spcBef>
            </a:pPr>
            <a:r>
              <a:rPr lang="en-US" altLang="en-US" sz="2800" dirty="0">
                <a:latin typeface="Arial" charset="0"/>
                <a:ea typeface="Arial" charset="0"/>
              </a:rPr>
              <a:t>In this project, I aimed to predict whether an individual earns more than $50K  annually using data from the UCI Adult dataset. This analysis provides insights into income inequality and helps identify factors that influence higher earnings. I performed data cleaning , EDA and used ML models for predictions to achieve high accuracy</a:t>
            </a:r>
            <a:r>
              <a:rPr lang="en-US" altLang="en-US" sz="2400" dirty="0">
                <a:latin typeface="Arial" charset="0"/>
                <a:ea typeface="Arial" charset="0"/>
              </a:rPr>
              <a:t>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46150" y="13272002"/>
            <a:ext cx="7906905" cy="16877377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Methods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dataset was preprocessed to handle missing values, remove duplicates, encode categorical variables, and prepare it for modeling. 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8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Data loading and Preprocessing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dataset was loaded into a Python environment using the pandas library. 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Missing values were handled by imputing them with the most frequently occurring values in each column.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Duplicate rows were identified and removed to ensure data integrity and avoid bias in the model.</a:t>
            </a:r>
          </a:p>
          <a:p>
            <a:pPr indent="-1386230">
              <a:lnSpc>
                <a:spcPts val="4600"/>
              </a:lnSpc>
              <a:spcBef>
                <a:spcPts val="1200"/>
              </a:spcBef>
              <a:spcAft>
                <a:spcPts val="800"/>
              </a:spcAft>
              <a:buClr>
                <a:schemeClr val="tx2"/>
              </a:buClr>
              <a:buSzPct val="125000"/>
              <a:defRPr/>
            </a:pPr>
            <a:r>
              <a:rPr lang="en-US" sz="28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Encoding Categorical Variables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Ordinal Encoding was applied to the sex and income columns, as these contain a clear order of categories (e.g., Male/Female and &lt;=50K/&gt;50K).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Nominal Encoding was applied to other categorical columns (e.g., education, marital status, occupation) using one-hot encoding to convert them into numeric format suitable for machine learning models.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65858" y="6932975"/>
            <a:ext cx="8114324" cy="8746946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Data Analysis (EDA)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dataset was explored using visualizations to understand the relationships between demographic features like age, gender, and income levels. </a:t>
            </a:r>
          </a:p>
          <a:p>
            <a:pPr marL="971550" lvl="1" indent="-51435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bar plot highlights a majority in the 20-39 age range, reflecting the dataset's focus on working-age adults.</a:t>
            </a:r>
          </a:p>
          <a:p>
            <a:pPr marL="971550" lvl="1" indent="-51435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plot shows income inequality, with more males earning &gt;50K and a higher proportion of females in the &lt;=50K group.</a:t>
            </a:r>
          </a:p>
          <a:p>
            <a:pPr marL="971550" lvl="1" indent="-51435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+mj-lt"/>
              <a:buAutoNum type="alphaUcPeriod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box plot shows that those earning &gt;50K typically work more hours, suggesting a link between longer hours and higher income.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9156972" y="14478900"/>
            <a:ext cx="8047259" cy="73876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Predictive Modeling</a:t>
            </a:r>
          </a:p>
          <a:p>
            <a:pPr marL="914400" lvl="1" indent="-457200">
              <a:lnSpc>
                <a:spcPts val="4600"/>
              </a:lnSpc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 Random Forest Classifier model was trained to predict whether an individual earns more than $50,000, using feature scaling to enhance model performance.</a:t>
            </a:r>
          </a:p>
          <a:p>
            <a:pPr marL="914400" lvl="1" indent="-457200">
              <a:lnSpc>
                <a:spcPts val="4600"/>
              </a:lnSpc>
              <a:spcAft>
                <a:spcPts val="10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dataset was split into features and the target income column, and the model was trained with 100 decision trees (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n_estimators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=100) for better accuracy.</a:t>
            </a:r>
          </a:p>
          <a:p>
            <a:pPr marL="914400" lvl="1" indent="-457200">
              <a:lnSpc>
                <a:spcPts val="4600"/>
              </a:lnSpc>
              <a:spcAft>
                <a:spcPts val="10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After training, predictions were made on the test data, successfully classifying individuals based on their income levels.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8532879" y="15545161"/>
            <a:ext cx="8167812" cy="8157041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Conclusion</a:t>
            </a:r>
          </a:p>
          <a:p>
            <a:pPr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Random Forest model performed well in classifying income levels, achieving high accuracy and providing valuable insights into income inequality.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model achieved an accuracy of 85.47%, effectively predicting income based on demographic and employment factors.. 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While the model performed well overall, it struggled slightly with higher-income predictions, suggesting areas for future enhancement, such as incorporating more features.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381342" y="24953555"/>
            <a:ext cx="8470886" cy="2155398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  <a:spcAft>
                <a:spcPts val="1200"/>
              </a:spcAft>
              <a:buClr>
                <a:schemeClr val="tx2"/>
              </a:buClr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References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3800"/>
              </a:lnSpc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Becker, B. &amp; </a:t>
            </a:r>
            <a:r>
              <a:rPr lang="en-US" sz="2800" dirty="0" err="1">
                <a:latin typeface="Arial" charset="0"/>
                <a:ea typeface="Arial" charset="0"/>
                <a:cs typeface="Arial" charset="0"/>
              </a:rPr>
              <a:t>Kohavi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, R. (1996). Adult [Dataset]. UCI Machine Learning Repository. https://doi.org/10.24432/C5XW20.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0192C3-F776-BFCD-5355-D1ED4FDBB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3367" y="15950088"/>
            <a:ext cx="3788132" cy="2848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6D135A-971E-CE01-022E-B988D3258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257" y="20911668"/>
            <a:ext cx="3686506" cy="29238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501668-4E50-85C6-F747-CE5B063AC4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89365" y="20984590"/>
            <a:ext cx="3823187" cy="28570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6F61D08-B772-0373-3FFE-DC7B62B539B0}"/>
              </a:ext>
            </a:extLst>
          </p:cNvPr>
          <p:cNvSpPr txBox="1"/>
          <p:nvPr/>
        </p:nvSpPr>
        <p:spPr>
          <a:xfrm flipH="1">
            <a:off x="10173673" y="25285694"/>
            <a:ext cx="7616962" cy="356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00000"/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Figure D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: </a:t>
            </a:r>
          </a:p>
          <a:p>
            <a:pPr marL="457200" lvl="1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00000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violin plot shows higher-income roles like executives have more &gt;50K earners, while lower-paying jobs like cleaners mostly earn &lt;=50K, reflecting income disparities across occupations.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83C2A2A-474E-E20A-7019-B2DD3C300F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49872" y="7708327"/>
            <a:ext cx="7526095" cy="488461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26B61F05-CC7F-047C-C13D-827784984495}"/>
              </a:ext>
            </a:extLst>
          </p:cNvPr>
          <p:cNvSpPr txBox="1"/>
          <p:nvPr/>
        </p:nvSpPr>
        <p:spPr>
          <a:xfrm>
            <a:off x="19292225" y="23462057"/>
            <a:ext cx="7839925" cy="6669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Aft>
                <a:spcPts val="1200"/>
              </a:spcAft>
              <a:defRPr/>
            </a:pPr>
            <a:r>
              <a:rPr lang="en-US" sz="4800" b="1" dirty="0">
                <a:solidFill>
                  <a:srgbClr val="005BBB"/>
                </a:solidFill>
                <a:latin typeface="+mj-lt"/>
              </a:rPr>
              <a:t>Results</a:t>
            </a:r>
          </a:p>
          <a:p>
            <a:pPr marL="914400" lvl="1" indent="-457200">
              <a:lnSpc>
                <a:spcPts val="4600"/>
              </a:lnSpc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The Random Forest model achieved a solid 85.47</a:t>
            </a:r>
            <a:r>
              <a:rPr lang="en-US" sz="2800">
                <a:latin typeface="Arial" charset="0"/>
                <a:ea typeface="Arial" charset="0"/>
                <a:cs typeface="Arial" charset="0"/>
              </a:rPr>
              <a:t>% test accuracy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, performing well for lower-income predictions (Precision: 0.88, Recall: 0.93) and showing decent results for higher-income predictions (Precision: 0.73, Recall: 0.61).</a:t>
            </a:r>
          </a:p>
          <a:p>
            <a:pPr marL="914400" lvl="1" indent="-457200">
              <a:lnSpc>
                <a:spcPts val="4600"/>
              </a:lnSpc>
              <a:spcAft>
                <a:spcPts val="10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As more trees were added(refer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Figure E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), the model's accuracy improved and error decreased, showing strong learning and reliable income classification.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829E40E-63DA-91CE-9FFC-2B986A9E29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28257" y="11287506"/>
            <a:ext cx="5473981" cy="335825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DAB65F2-2D53-3DA8-CCC8-B3561985C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81165" y="7491476"/>
            <a:ext cx="5435879" cy="3328924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0F98C6A-763A-FCBE-89C1-617E20E293F2}"/>
              </a:ext>
            </a:extLst>
          </p:cNvPr>
          <p:cNvCxnSpPr/>
          <p:nvPr/>
        </p:nvCxnSpPr>
        <p:spPr bwMode="auto">
          <a:xfrm>
            <a:off x="19169389" y="22647617"/>
            <a:ext cx="826261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9865799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oster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</TotalTime>
  <Words>603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Research Poster Template</vt:lpstr>
      <vt:lpstr>PowerPoint Presentation</vt:lpstr>
    </vt:vector>
  </TitlesOfParts>
  <Manager/>
  <Company>© University at Buffalo</Company>
  <LinksUpToDate>false</LinksUpToDate>
  <SharedDoc>false</SharedDoc>
  <HyperlinkBase>www.buffalo.edu/brand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subject/>
  <dc:creator>Tharun</dc:creator>
  <cp:keywords/>
  <dc:description/>
  <cp:lastModifiedBy>Prathibha Vuyyala</cp:lastModifiedBy>
  <cp:revision>45</cp:revision>
  <cp:lastPrinted>2018-07-24T20:43:07Z</cp:lastPrinted>
  <dcterms:created xsi:type="dcterms:W3CDTF">2016-09-29T18:43:16Z</dcterms:created>
  <dcterms:modified xsi:type="dcterms:W3CDTF">2024-10-06T04:35:33Z</dcterms:modified>
  <cp:category/>
</cp:coreProperties>
</file>