
<file path=[Content_Types].xml><?xml version="1.0" encoding="utf-8"?>
<Types xmlns="http://schemas.openxmlformats.org/package/2006/content-types">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sldIdLst>
    <p:sldId id="256" r:id="rId5"/>
    <p:sldId id="289" r:id="rId6"/>
    <p:sldId id="257" r:id="rId7"/>
    <p:sldId id="258" r:id="rId8"/>
    <p:sldId id="276" r:id="rId9"/>
    <p:sldId id="277" r:id="rId10"/>
    <p:sldId id="279" r:id="rId11"/>
    <p:sldId id="290" r:id="rId12"/>
    <p:sldId id="291" r:id="rId13"/>
    <p:sldId id="278" r:id="rId14"/>
    <p:sldId id="282" r:id="rId15"/>
    <p:sldId id="293" r:id="rId16"/>
    <p:sldId id="284" r:id="rId17"/>
    <p:sldId id="292"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82651-554A-43D7-89A4-E331C8A711A5}" v="2" dt="2023-08-19T05:28:43.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59" d="100"/>
          <a:sy n="59" d="100"/>
        </p:scale>
        <p:origin x="1208" y="5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9/22/2023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9/22/2023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9/22/2023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9/22/2023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9/22/2023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9/22/2023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9/22/2023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9/22/2023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9/22/2023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9/22/2023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9/22/2023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7201" y="1133249"/>
            <a:ext cx="8175171" cy="2387600"/>
          </a:xfrm>
        </p:spPr>
        <p:txBody>
          <a:bodyPr/>
          <a:lstStyle/>
          <a:p>
            <a:r>
              <a:rPr lang="en-US" dirty="0"/>
              <a:t>Book Recommendation System</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14BA-CD15-55F4-359C-4F2D30B5ACE7}"/>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9149BB5B-3C97-0E61-6D83-04E3AB5E5896}"/>
              </a:ext>
            </a:extLst>
          </p:cNvPr>
          <p:cNvSpPr>
            <a:spLocks noGrp="1"/>
          </p:cNvSpPr>
          <p:nvPr>
            <p:ph type="body" idx="1"/>
          </p:nvPr>
        </p:nvSpPr>
        <p:spPr>
          <a:xfrm>
            <a:off x="631372" y="2318657"/>
            <a:ext cx="10315304" cy="3770993"/>
          </a:xfrm>
        </p:spPr>
        <p:txBody>
          <a:bodyPr/>
          <a:lstStyle/>
          <a:p>
            <a:endParaRPr lang="en-US" sz="3200" dirty="0"/>
          </a:p>
          <a:p>
            <a:pPr marL="457200" indent="-457200">
              <a:buFont typeface="Arial" panose="020B0604020202020204" pitchFamily="34" charset="0"/>
              <a:buChar char="•"/>
            </a:pPr>
            <a:r>
              <a:rPr lang="en-US" sz="3200" dirty="0"/>
              <a:t>Top Rated Books Module</a:t>
            </a:r>
          </a:p>
          <a:p>
            <a:pPr marL="457200" indent="-457200">
              <a:buFont typeface="Arial" panose="020B0604020202020204" pitchFamily="34" charset="0"/>
              <a:buChar char="•"/>
            </a:pPr>
            <a:r>
              <a:rPr lang="en-US" sz="3200" dirty="0"/>
              <a:t>User Recommender Module</a:t>
            </a:r>
          </a:p>
          <a:p>
            <a:pPr marL="457200" indent="-457200">
              <a:buFont typeface="Arial" panose="020B0604020202020204" pitchFamily="34" charset="0"/>
              <a:buChar char="•"/>
            </a:pPr>
            <a:endParaRPr lang="en-IN" sz="3200" dirty="0"/>
          </a:p>
        </p:txBody>
      </p:sp>
      <p:sp>
        <p:nvSpPr>
          <p:cNvPr id="4" name="Footer Placeholder 3">
            <a:extLst>
              <a:ext uri="{FF2B5EF4-FFF2-40B4-BE49-F238E27FC236}">
                <a16:creationId xmlns:a16="http://schemas.microsoft.com/office/drawing/2014/main" id="{901BED2A-B192-E645-3739-3DF2BA3BE928}"/>
              </a:ext>
            </a:extLst>
          </p:cNvPr>
          <p:cNvSpPr>
            <a:spLocks noGrp="1"/>
          </p:cNvSpPr>
          <p:nvPr>
            <p:ph type="ftr" sz="quarter" idx="11"/>
          </p:nvPr>
        </p:nvSpPr>
        <p:spPr/>
        <p:txBody>
          <a:bodyPr/>
          <a:lstStyle/>
          <a:p>
            <a:r>
              <a:rPr lang="en-US" dirty="0"/>
              <a:t>BOOK RECOMMENDATION SYSTEM</a:t>
            </a:r>
          </a:p>
        </p:txBody>
      </p:sp>
      <p:sp>
        <p:nvSpPr>
          <p:cNvPr id="5" name="Slide Number Placeholder 4">
            <a:extLst>
              <a:ext uri="{FF2B5EF4-FFF2-40B4-BE49-F238E27FC236}">
                <a16:creationId xmlns:a16="http://schemas.microsoft.com/office/drawing/2014/main" id="{9670CFE0-2E7D-8EF3-1C92-066A2D764AD6}"/>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49802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F90B9-32D7-1842-7E33-28B37305C210}"/>
              </a:ext>
            </a:extLst>
          </p:cNvPr>
          <p:cNvSpPr>
            <a:spLocks noGrp="1"/>
          </p:cNvSpPr>
          <p:nvPr>
            <p:ph type="title"/>
          </p:nvPr>
        </p:nvSpPr>
        <p:spPr>
          <a:xfrm>
            <a:off x="1167491" y="127176"/>
            <a:ext cx="9779183" cy="881743"/>
          </a:xfrm>
        </p:spPr>
        <p:txBody>
          <a:bodyPr/>
          <a:lstStyle/>
          <a:p>
            <a:r>
              <a:rPr lang="en-IN" dirty="0"/>
              <a:t>Top Rated Books Module</a:t>
            </a:r>
          </a:p>
        </p:txBody>
      </p:sp>
      <p:sp>
        <p:nvSpPr>
          <p:cNvPr id="3" name="Content Placeholder 2">
            <a:extLst>
              <a:ext uri="{FF2B5EF4-FFF2-40B4-BE49-F238E27FC236}">
                <a16:creationId xmlns:a16="http://schemas.microsoft.com/office/drawing/2014/main" id="{5D76F303-46B3-5282-31F0-B852CF7AF989}"/>
              </a:ext>
            </a:extLst>
          </p:cNvPr>
          <p:cNvSpPr>
            <a:spLocks noGrp="1"/>
          </p:cNvSpPr>
          <p:nvPr>
            <p:ph idx="1"/>
          </p:nvPr>
        </p:nvSpPr>
        <p:spPr>
          <a:xfrm>
            <a:off x="1202955" y="1092181"/>
            <a:ext cx="9779182" cy="3366815"/>
          </a:xfrm>
        </p:spPr>
        <p:txBody>
          <a:bodyPr/>
          <a:lstStyle/>
          <a:p>
            <a:pPr marL="457200" indent="-457200">
              <a:buFont typeface="Arial" panose="020B0604020202020204" pitchFamily="34" charset="0"/>
              <a:buChar char="•"/>
            </a:pPr>
            <a:r>
              <a:rPr lang="en-IN" dirty="0"/>
              <a:t>In this module we display the compendium of top-rated books and user can select n read the book that he is interested, he also can engage with latest releases.</a:t>
            </a:r>
          </a:p>
          <a:p>
            <a:pPr marL="457200" indent="-457200">
              <a:buFont typeface="Arial" panose="020B0604020202020204" pitchFamily="34" charset="0"/>
              <a:buChar char="•"/>
            </a:pPr>
            <a:r>
              <a:rPr lang="en-US" b="0" i="0" dirty="0">
                <a:effectLst/>
                <a:latin typeface="Söhne"/>
              </a:rPr>
              <a:t>This module effectively fulfills the "diversity" objective by providing an path for users to explore a wide range of books, enabling them to delve into previously unnoticed </a:t>
            </a:r>
            <a:r>
              <a:rPr lang="en-US" dirty="0">
                <a:latin typeface="Söhne"/>
              </a:rPr>
              <a:t>books </a:t>
            </a:r>
            <a:r>
              <a:rPr lang="en-US" b="0" i="0" dirty="0">
                <a:effectLst/>
                <a:latin typeface="Söhne"/>
              </a:rPr>
              <a:t>and discover fresh narratives.</a:t>
            </a:r>
            <a:endParaRPr lang="en-IN" dirty="0"/>
          </a:p>
          <a:p>
            <a:pPr marL="457200" indent="-457200">
              <a:buFont typeface="Arial" panose="020B0604020202020204" pitchFamily="34" charset="0"/>
              <a:buChar char="•"/>
            </a:pPr>
            <a:r>
              <a:rPr lang="en-IN" dirty="0"/>
              <a:t>In this we meticulously present cover page, book title, author, published year, rating of each book, provide a comprehensive overview of the book.</a:t>
            </a:r>
          </a:p>
        </p:txBody>
      </p:sp>
      <p:sp>
        <p:nvSpPr>
          <p:cNvPr id="4" name="Footer Placeholder 3">
            <a:extLst>
              <a:ext uri="{FF2B5EF4-FFF2-40B4-BE49-F238E27FC236}">
                <a16:creationId xmlns:a16="http://schemas.microsoft.com/office/drawing/2014/main" id="{237FC754-DFCE-233B-59A0-ED71363FA174}"/>
              </a:ext>
            </a:extLst>
          </p:cNvPr>
          <p:cNvSpPr>
            <a:spLocks noGrp="1"/>
          </p:cNvSpPr>
          <p:nvPr>
            <p:ph type="ftr" sz="quarter" idx="3"/>
          </p:nvPr>
        </p:nvSpPr>
        <p:spPr/>
        <p:txBody>
          <a:bodyPr/>
          <a:lstStyle/>
          <a:p>
            <a:r>
              <a:rPr lang="en-US" dirty="0"/>
              <a:t>BOOK RECOMMENDATION SYSTEM</a:t>
            </a:r>
          </a:p>
        </p:txBody>
      </p:sp>
      <p:sp>
        <p:nvSpPr>
          <p:cNvPr id="5" name="Slide Number Placeholder 4">
            <a:extLst>
              <a:ext uri="{FF2B5EF4-FFF2-40B4-BE49-F238E27FC236}">
                <a16:creationId xmlns:a16="http://schemas.microsoft.com/office/drawing/2014/main" id="{AA5E7F50-ACA1-6E47-5F62-4D55687CD3D1}"/>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83228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300-41FC-06F4-12B6-3F6F9E3BC78E}"/>
              </a:ext>
            </a:extLst>
          </p:cNvPr>
          <p:cNvSpPr>
            <a:spLocks noGrp="1"/>
          </p:cNvSpPr>
          <p:nvPr>
            <p:ph type="title"/>
          </p:nvPr>
        </p:nvSpPr>
        <p:spPr>
          <a:xfrm>
            <a:off x="402770" y="315686"/>
            <a:ext cx="11408229" cy="6040664"/>
          </a:xfrm>
        </p:spPr>
        <p:txBody>
          <a:bodyPr/>
          <a:lstStyle/>
          <a:p>
            <a:endParaRPr lang="en-IN" dirty="0"/>
          </a:p>
        </p:txBody>
      </p:sp>
      <p:sp>
        <p:nvSpPr>
          <p:cNvPr id="6" name="Footer Placeholder 5">
            <a:extLst>
              <a:ext uri="{FF2B5EF4-FFF2-40B4-BE49-F238E27FC236}">
                <a16:creationId xmlns:a16="http://schemas.microsoft.com/office/drawing/2014/main" id="{E72E1D31-733A-D261-EFE9-49E8F1D55D8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93F08ED-1A7A-9F53-EF3D-76933DCA4566}"/>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9" name="Picture 8">
            <a:extLst>
              <a:ext uri="{FF2B5EF4-FFF2-40B4-BE49-F238E27FC236}">
                <a16:creationId xmlns:a16="http://schemas.microsoft.com/office/drawing/2014/main" id="{2076F91E-399F-8733-5FFC-A6BE2722A797}"/>
              </a:ext>
            </a:extLst>
          </p:cNvPr>
          <p:cNvPicPr>
            <a:picLocks noChangeAspect="1"/>
          </p:cNvPicPr>
          <p:nvPr/>
        </p:nvPicPr>
        <p:blipFill>
          <a:blip r:embed="rId2"/>
          <a:stretch>
            <a:fillRect/>
          </a:stretch>
        </p:blipFill>
        <p:spPr>
          <a:xfrm>
            <a:off x="304800" y="195797"/>
            <a:ext cx="11484430" cy="6466406"/>
          </a:xfrm>
          <a:prstGeom prst="rect">
            <a:avLst/>
          </a:prstGeom>
        </p:spPr>
      </p:pic>
    </p:spTree>
    <p:extLst>
      <p:ext uri="{BB962C8B-B14F-4D97-AF65-F5344CB8AC3E}">
        <p14:creationId xmlns:p14="http://schemas.microsoft.com/office/powerpoint/2010/main" val="3704741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C6FE-622B-1F5E-D974-0554673E5667}"/>
              </a:ext>
            </a:extLst>
          </p:cNvPr>
          <p:cNvSpPr>
            <a:spLocks noGrp="1"/>
          </p:cNvSpPr>
          <p:nvPr>
            <p:ph type="title"/>
          </p:nvPr>
        </p:nvSpPr>
        <p:spPr>
          <a:xfrm>
            <a:off x="936172" y="381000"/>
            <a:ext cx="10010504" cy="1325563"/>
          </a:xfrm>
        </p:spPr>
        <p:txBody>
          <a:bodyPr/>
          <a:lstStyle/>
          <a:p>
            <a:r>
              <a:rPr lang="en-IN" dirty="0"/>
              <a:t>User Recommender Module </a:t>
            </a:r>
          </a:p>
        </p:txBody>
      </p:sp>
      <p:sp>
        <p:nvSpPr>
          <p:cNvPr id="3" name="Content Placeholder 2">
            <a:extLst>
              <a:ext uri="{FF2B5EF4-FFF2-40B4-BE49-F238E27FC236}">
                <a16:creationId xmlns:a16="http://schemas.microsoft.com/office/drawing/2014/main" id="{43F69245-E544-FE80-02DB-A8073A84DAA7}"/>
              </a:ext>
            </a:extLst>
          </p:cNvPr>
          <p:cNvSpPr>
            <a:spLocks noGrp="1"/>
          </p:cNvSpPr>
          <p:nvPr>
            <p:ph idx="1"/>
          </p:nvPr>
        </p:nvSpPr>
        <p:spPr>
          <a:xfrm>
            <a:off x="936171" y="2087561"/>
            <a:ext cx="10010504" cy="3366815"/>
          </a:xfrm>
        </p:spPr>
        <p:txBody>
          <a:bodyPr/>
          <a:lstStyle/>
          <a:p>
            <a:pPr marL="457200" indent="-457200">
              <a:buFont typeface="Arial" panose="020B0604020202020204" pitchFamily="34" charset="0"/>
              <a:buChar char="•"/>
            </a:pPr>
            <a:r>
              <a:rPr lang="en-US" sz="2600" b="0" i="0" dirty="0">
                <a:effectLst/>
                <a:latin typeface="Söhne"/>
              </a:rPr>
              <a:t>We've consolidated this module into a single page, where users can explore books of their interest through search and peruse them seamlessly</a:t>
            </a:r>
            <a:r>
              <a:rPr lang="en-US" sz="2600" b="0" i="0" dirty="0">
                <a:solidFill>
                  <a:srgbClr val="D1D5DB"/>
                </a:solidFill>
                <a:effectLst/>
                <a:latin typeface="Söhne"/>
              </a:rPr>
              <a:t>.</a:t>
            </a:r>
          </a:p>
          <a:p>
            <a:pPr marL="457200" indent="-457200">
              <a:buFont typeface="Arial" panose="020B0604020202020204" pitchFamily="34" charset="0"/>
              <a:buChar char="•"/>
            </a:pPr>
            <a:r>
              <a:rPr lang="en-US" sz="2600" b="0" i="0" dirty="0">
                <a:solidFill>
                  <a:srgbClr val="D1D5DB"/>
                </a:solidFill>
                <a:effectLst/>
                <a:latin typeface="Söhne"/>
              </a:rPr>
              <a:t> </a:t>
            </a:r>
            <a:r>
              <a:rPr lang="en-US" sz="2600" b="0" i="0" dirty="0">
                <a:effectLst/>
                <a:latin typeface="Söhne"/>
              </a:rPr>
              <a:t>In this module, the books matching the user's search are prominently showcased, accompanied by subtitles suggesting similar books. Additionally, we present closely related titles for a book.</a:t>
            </a:r>
          </a:p>
          <a:p>
            <a:pPr marL="457200" indent="-457200">
              <a:buFont typeface="Arial" panose="020B0604020202020204" pitchFamily="34" charset="0"/>
              <a:buChar char="•"/>
            </a:pPr>
            <a:r>
              <a:rPr lang="en-IN" sz="2600" dirty="0"/>
              <a:t>This module covers the objective personalization and follows the technique content-based filtering.</a:t>
            </a:r>
          </a:p>
          <a:p>
            <a:pPr marL="457200" indent="-457200">
              <a:buFont typeface="Arial" panose="020B0604020202020204" pitchFamily="34" charset="0"/>
              <a:buChar char="•"/>
            </a:pPr>
            <a:endParaRPr lang="en-IN" dirty="0"/>
          </a:p>
        </p:txBody>
      </p:sp>
      <p:sp>
        <p:nvSpPr>
          <p:cNvPr id="4" name="Footer Placeholder 3">
            <a:extLst>
              <a:ext uri="{FF2B5EF4-FFF2-40B4-BE49-F238E27FC236}">
                <a16:creationId xmlns:a16="http://schemas.microsoft.com/office/drawing/2014/main" id="{CD5AD592-D99F-3E68-074A-90E453414E7B}"/>
              </a:ext>
            </a:extLst>
          </p:cNvPr>
          <p:cNvSpPr>
            <a:spLocks noGrp="1"/>
          </p:cNvSpPr>
          <p:nvPr>
            <p:ph type="ftr" sz="quarter" idx="3"/>
          </p:nvPr>
        </p:nvSpPr>
        <p:spPr/>
        <p:txBody>
          <a:bodyPr/>
          <a:lstStyle/>
          <a:p>
            <a:r>
              <a:rPr lang="en-US" dirty="0"/>
              <a:t>BOOK RECOMMENDATION SYSTEM</a:t>
            </a:r>
          </a:p>
        </p:txBody>
      </p:sp>
      <p:sp>
        <p:nvSpPr>
          <p:cNvPr id="5" name="Slide Number Placeholder 4">
            <a:extLst>
              <a:ext uri="{FF2B5EF4-FFF2-40B4-BE49-F238E27FC236}">
                <a16:creationId xmlns:a16="http://schemas.microsoft.com/office/drawing/2014/main" id="{A0947327-022F-C9B7-A1AD-7E7D86AF918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61442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6742-6E48-D3D3-FF33-F2E6EDF2C038}"/>
              </a:ext>
            </a:extLst>
          </p:cNvPr>
          <p:cNvSpPr>
            <a:spLocks noGrp="1"/>
          </p:cNvSpPr>
          <p:nvPr>
            <p:ph type="title"/>
          </p:nvPr>
        </p:nvSpPr>
        <p:spPr>
          <a:xfrm>
            <a:off x="283030" y="283029"/>
            <a:ext cx="11527970" cy="5856514"/>
          </a:xfrm>
        </p:spPr>
        <p:txBody>
          <a:bodyPr/>
          <a:lstStyle/>
          <a:p>
            <a:endParaRPr lang="en-IN" dirty="0"/>
          </a:p>
        </p:txBody>
      </p:sp>
      <p:sp>
        <p:nvSpPr>
          <p:cNvPr id="6" name="Footer Placeholder 5">
            <a:extLst>
              <a:ext uri="{FF2B5EF4-FFF2-40B4-BE49-F238E27FC236}">
                <a16:creationId xmlns:a16="http://schemas.microsoft.com/office/drawing/2014/main" id="{CE0D2CA1-A327-EEFA-8144-E8D83AB0544D}"/>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C7EA418-6A57-FE22-8285-44224D0F55D5}"/>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9" name="Picture 8">
            <a:extLst>
              <a:ext uri="{FF2B5EF4-FFF2-40B4-BE49-F238E27FC236}">
                <a16:creationId xmlns:a16="http://schemas.microsoft.com/office/drawing/2014/main" id="{3F703C66-C8DE-2799-D538-AC63C9254401}"/>
              </a:ext>
            </a:extLst>
          </p:cNvPr>
          <p:cNvPicPr>
            <a:picLocks noChangeAspect="1"/>
          </p:cNvPicPr>
          <p:nvPr/>
        </p:nvPicPr>
        <p:blipFill>
          <a:blip r:embed="rId2"/>
          <a:stretch>
            <a:fillRect/>
          </a:stretch>
        </p:blipFill>
        <p:spPr>
          <a:xfrm>
            <a:off x="381000" y="457199"/>
            <a:ext cx="11234057" cy="5595111"/>
          </a:xfrm>
          <a:prstGeom prst="rect">
            <a:avLst/>
          </a:prstGeom>
        </p:spPr>
      </p:pic>
    </p:spTree>
    <p:extLst>
      <p:ext uri="{BB962C8B-B14F-4D97-AF65-F5344CB8AC3E}">
        <p14:creationId xmlns:p14="http://schemas.microsoft.com/office/powerpoint/2010/main" val="222458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8D3-4199-2727-320E-29CF041A2993}"/>
              </a:ext>
            </a:extLst>
          </p:cNvPr>
          <p:cNvSpPr>
            <a:spLocks noGrp="1"/>
          </p:cNvSpPr>
          <p:nvPr>
            <p:ph type="ctrTitle"/>
          </p:nvPr>
        </p:nvSpPr>
        <p:spPr>
          <a:xfrm>
            <a:off x="130629" y="1059400"/>
            <a:ext cx="7859485" cy="2815914"/>
          </a:xfrm>
        </p:spPr>
        <p:txBody>
          <a:bodyPr/>
          <a:lstStyle/>
          <a:p>
            <a:r>
              <a:rPr lang="en-IN" sz="5400" dirty="0"/>
              <a:t>Planning of Project Work</a:t>
            </a:r>
          </a:p>
        </p:txBody>
      </p:sp>
    </p:spTree>
    <p:extLst>
      <p:ext uri="{BB962C8B-B14F-4D97-AF65-F5344CB8AC3E}">
        <p14:creationId xmlns:p14="http://schemas.microsoft.com/office/powerpoint/2010/main" val="31083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FAD1F-E112-84CC-EDC8-A327EBFC64BC}"/>
              </a:ext>
            </a:extLst>
          </p:cNvPr>
          <p:cNvSpPr>
            <a:spLocks noGrp="1"/>
          </p:cNvSpPr>
          <p:nvPr>
            <p:ph type="subTitle" idx="1"/>
          </p:nvPr>
        </p:nvSpPr>
        <p:spPr>
          <a:xfrm>
            <a:off x="391886" y="1948543"/>
            <a:ext cx="8077200" cy="4702628"/>
          </a:xfrm>
        </p:spPr>
        <p:txBody>
          <a:bodyPr/>
          <a:lstStyle/>
          <a:p>
            <a:pPr marL="457200" indent="-457200">
              <a:buFont typeface="Arial" panose="020B0604020202020204" pitchFamily="34" charset="0"/>
              <a:buChar char="•"/>
            </a:pPr>
            <a:r>
              <a:rPr lang="en-IN" sz="3200" dirty="0"/>
              <a:t>5 – 7 Days : User Recommended Module design</a:t>
            </a:r>
          </a:p>
          <a:p>
            <a:pPr marL="457200" indent="-457200">
              <a:buFont typeface="Arial" panose="020B0604020202020204" pitchFamily="34" charset="0"/>
              <a:buChar char="•"/>
            </a:pPr>
            <a:r>
              <a:rPr lang="en-IN" sz="3200" dirty="0"/>
              <a:t>3 – 5 Days : Data base design</a:t>
            </a:r>
          </a:p>
          <a:p>
            <a:pPr marL="457200" indent="-457200">
              <a:buFont typeface="Arial" panose="020B0604020202020204" pitchFamily="34" charset="0"/>
              <a:buChar char="•"/>
            </a:pPr>
            <a:r>
              <a:rPr lang="en-IN" sz="3200" dirty="0"/>
              <a:t>5 – 6 Days : Connecting Code with User Interface</a:t>
            </a:r>
          </a:p>
          <a:p>
            <a:pPr marL="457200" indent="-457200">
              <a:buFont typeface="Arial" panose="020B0604020202020204" pitchFamily="34" charset="0"/>
              <a:buChar char="•"/>
            </a:pPr>
            <a:r>
              <a:rPr lang="en-IN" sz="3200" dirty="0"/>
              <a:t>2 – 3 Days : Testing the model</a:t>
            </a:r>
          </a:p>
          <a:p>
            <a:pPr marL="457200" indent="-457200">
              <a:buFont typeface="Arial" panose="020B0604020202020204" pitchFamily="34" charset="0"/>
              <a:buChar char="•"/>
            </a:pPr>
            <a:r>
              <a:rPr lang="en-IN" sz="3200" dirty="0"/>
              <a:t>3 – 4 Days : Analysing the project and making reports.</a:t>
            </a:r>
          </a:p>
          <a:p>
            <a:pPr marL="457200" indent="-457200">
              <a:buFont typeface="Arial" panose="020B0604020202020204" pitchFamily="34" charset="0"/>
              <a:buChar char="•"/>
            </a:pPr>
            <a:endParaRPr lang="en-IN" dirty="0"/>
          </a:p>
          <a:p>
            <a:pPr marL="457200" indent="-457200">
              <a:buFont typeface="Arial" panose="020B0604020202020204" pitchFamily="34" charset="0"/>
              <a:buChar char="•"/>
            </a:pPr>
            <a:endParaRPr lang="en-IN" dirty="0"/>
          </a:p>
          <a:p>
            <a:endParaRPr lang="en-IN" dirty="0"/>
          </a:p>
        </p:txBody>
      </p:sp>
      <p:sp>
        <p:nvSpPr>
          <p:cNvPr id="2" name="TextBox 1">
            <a:extLst>
              <a:ext uri="{FF2B5EF4-FFF2-40B4-BE49-F238E27FC236}">
                <a16:creationId xmlns:a16="http://schemas.microsoft.com/office/drawing/2014/main" id="{09F1C301-F591-5D95-BC1E-C53DDC987A93}"/>
              </a:ext>
            </a:extLst>
          </p:cNvPr>
          <p:cNvSpPr txBox="1"/>
          <p:nvPr/>
        </p:nvSpPr>
        <p:spPr>
          <a:xfrm>
            <a:off x="718457" y="855507"/>
            <a:ext cx="5584372" cy="923330"/>
          </a:xfrm>
          <a:prstGeom prst="rect">
            <a:avLst/>
          </a:prstGeom>
          <a:noFill/>
        </p:spPr>
        <p:txBody>
          <a:bodyPr wrap="square" rtlCol="0">
            <a:spAutoFit/>
          </a:bodyPr>
          <a:lstStyle/>
          <a:p>
            <a:r>
              <a:rPr lang="en-US" sz="5400" b="1" dirty="0"/>
              <a:t>Time Line</a:t>
            </a:r>
            <a:endParaRPr lang="en-IN" sz="5400" b="1" dirty="0"/>
          </a:p>
        </p:txBody>
      </p:sp>
    </p:spTree>
    <p:extLst>
      <p:ext uri="{BB962C8B-B14F-4D97-AF65-F5344CB8AC3E}">
        <p14:creationId xmlns:p14="http://schemas.microsoft.com/office/powerpoint/2010/main" val="159352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85C3-D08C-97CA-B553-A2489C8C15F7}"/>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08BB9328-0C77-5970-8201-54008D99C6C6}"/>
              </a:ext>
            </a:extLst>
          </p:cNvPr>
          <p:cNvSpPr>
            <a:spLocks noGrp="1"/>
          </p:cNvSpPr>
          <p:nvPr>
            <p:ph idx="1"/>
          </p:nvPr>
        </p:nvSpPr>
        <p:spPr/>
        <p:txBody>
          <a:bodyPr/>
          <a:lstStyle/>
          <a:p>
            <a:pPr marL="457200" indent="-457200">
              <a:buFont typeface="Arial" panose="020B0604020202020204" pitchFamily="34" charset="0"/>
              <a:buChar char="•"/>
            </a:pPr>
            <a:r>
              <a:rPr lang="en-IN" dirty="0"/>
              <a:t>This whole recommendation system goes on the </a:t>
            </a:r>
            <a:r>
              <a:rPr lang="en-IN" dirty="0" err="1"/>
              <a:t>Knn</a:t>
            </a:r>
            <a:r>
              <a:rPr lang="en-IN" dirty="0"/>
              <a:t> algo.</a:t>
            </a:r>
          </a:p>
          <a:p>
            <a:pPr marL="457200" indent="-457200">
              <a:buFont typeface="Arial" panose="020B0604020202020204" pitchFamily="34" charset="0"/>
              <a:buChar char="•"/>
            </a:pPr>
            <a:r>
              <a:rPr lang="en-IN" dirty="0"/>
              <a:t>Here we are calculating the cosine-similarity values and considering the items the have more cosine-similarity value and recommending it as the similar books.</a:t>
            </a:r>
          </a:p>
          <a:p>
            <a:pPr marL="457200" indent="-457200">
              <a:buFont typeface="Arial" panose="020B0604020202020204" pitchFamily="34" charset="0"/>
              <a:buChar char="•"/>
            </a:pPr>
            <a:r>
              <a:rPr lang="en-IN" dirty="0"/>
              <a:t>Top recommended books are taken based on the average ratings on that respective book greater than 3.5 for 5.</a:t>
            </a:r>
          </a:p>
          <a:p>
            <a:pPr marL="457200" indent="-457200">
              <a:buFont typeface="Arial" panose="020B0604020202020204" pitchFamily="34" charset="0"/>
              <a:buChar char="•"/>
            </a:pPr>
            <a:r>
              <a:rPr lang="en-IN" dirty="0"/>
              <a:t>This is the overview of the techniques that are used to develop this project.</a:t>
            </a:r>
          </a:p>
        </p:txBody>
      </p:sp>
      <p:sp>
        <p:nvSpPr>
          <p:cNvPr id="4" name="Footer Placeholder 3">
            <a:extLst>
              <a:ext uri="{FF2B5EF4-FFF2-40B4-BE49-F238E27FC236}">
                <a16:creationId xmlns:a16="http://schemas.microsoft.com/office/drawing/2014/main" id="{82B52890-67D7-8175-E83A-A6B2CA13BEBD}"/>
              </a:ext>
            </a:extLst>
          </p:cNvPr>
          <p:cNvSpPr>
            <a:spLocks noGrp="1"/>
          </p:cNvSpPr>
          <p:nvPr>
            <p:ph type="ftr" sz="quarter" idx="3"/>
          </p:nvPr>
        </p:nvSpPr>
        <p:spPr/>
        <p:txBody>
          <a:bodyPr/>
          <a:lstStyle/>
          <a:p>
            <a:r>
              <a:rPr lang="en-US" dirty="0"/>
              <a:t>BOOK RECOMMENDATION SYSTEM</a:t>
            </a:r>
          </a:p>
        </p:txBody>
      </p:sp>
      <p:sp>
        <p:nvSpPr>
          <p:cNvPr id="5" name="Slide Number Placeholder 4">
            <a:extLst>
              <a:ext uri="{FF2B5EF4-FFF2-40B4-BE49-F238E27FC236}">
                <a16:creationId xmlns:a16="http://schemas.microsoft.com/office/drawing/2014/main" id="{4E80DB0F-D249-9556-9594-5BF818AF1916}"/>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1250254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71D5-D37F-D3CD-903C-CEBF947776E7}"/>
              </a:ext>
            </a:extLst>
          </p:cNvPr>
          <p:cNvSpPr>
            <a:spLocks noGrp="1"/>
          </p:cNvSpPr>
          <p:nvPr>
            <p:ph type="title"/>
          </p:nvPr>
        </p:nvSpPr>
        <p:spPr/>
        <p:txBody>
          <a:bodyPr/>
          <a:lstStyle/>
          <a:p>
            <a:r>
              <a:rPr lang="en-IN" sz="8200" dirty="0"/>
              <a:t>THANK YOU</a:t>
            </a:r>
          </a:p>
        </p:txBody>
      </p:sp>
      <p:sp>
        <p:nvSpPr>
          <p:cNvPr id="6" name="Footer Placeholder 5">
            <a:extLst>
              <a:ext uri="{FF2B5EF4-FFF2-40B4-BE49-F238E27FC236}">
                <a16:creationId xmlns:a16="http://schemas.microsoft.com/office/drawing/2014/main" id="{B7AEF6E1-D3DD-01C1-2F89-C2BA8F212EFB}"/>
              </a:ext>
            </a:extLst>
          </p:cNvPr>
          <p:cNvSpPr>
            <a:spLocks noGrp="1"/>
          </p:cNvSpPr>
          <p:nvPr>
            <p:ph type="ftr" sz="quarter" idx="11"/>
          </p:nvPr>
        </p:nvSpPr>
        <p:spPr/>
        <p:txBody>
          <a:bodyPr/>
          <a:lstStyle/>
          <a:p>
            <a:r>
              <a:rPr lang="en-US" dirty="0"/>
              <a:t>BOOK RECOMMENDATION SYSTEM</a:t>
            </a:r>
          </a:p>
        </p:txBody>
      </p:sp>
      <p:sp>
        <p:nvSpPr>
          <p:cNvPr id="7" name="Slide Number Placeholder 6">
            <a:extLst>
              <a:ext uri="{FF2B5EF4-FFF2-40B4-BE49-F238E27FC236}">
                <a16:creationId xmlns:a16="http://schemas.microsoft.com/office/drawing/2014/main" id="{770570CC-00B0-2B79-5502-A738E3AB23BC}"/>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5914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50E4-548A-AAAB-FE7D-47E0E614F199}"/>
              </a:ext>
            </a:extLst>
          </p:cNvPr>
          <p:cNvSpPr>
            <a:spLocks noGrp="1"/>
          </p:cNvSpPr>
          <p:nvPr>
            <p:ph type="title"/>
          </p:nvPr>
        </p:nvSpPr>
        <p:spPr>
          <a:xfrm>
            <a:off x="304800" y="408668"/>
            <a:ext cx="9590314" cy="966584"/>
          </a:xfrm>
        </p:spPr>
        <p:txBody>
          <a:bodyPr/>
          <a:lstStyle/>
          <a:p>
            <a:r>
              <a:rPr lang="en-US" sz="3200" dirty="0"/>
              <a:t>SHRI VISHNU ENGINEERING COLLEGE FOR WOMEN</a:t>
            </a:r>
            <a:br>
              <a:rPr lang="en-US" sz="3200" dirty="0"/>
            </a:br>
            <a:endParaRPr lang="en-IN" sz="3200" dirty="0"/>
          </a:p>
        </p:txBody>
      </p:sp>
      <p:sp>
        <p:nvSpPr>
          <p:cNvPr id="15" name="Footer Placeholder 14">
            <a:extLst>
              <a:ext uri="{FF2B5EF4-FFF2-40B4-BE49-F238E27FC236}">
                <a16:creationId xmlns:a16="http://schemas.microsoft.com/office/drawing/2014/main" id="{7A0F7812-CB5C-A953-3C91-3B5CE4718EDF}"/>
              </a:ext>
            </a:extLst>
          </p:cNvPr>
          <p:cNvSpPr>
            <a:spLocks noGrp="1"/>
          </p:cNvSpPr>
          <p:nvPr>
            <p:ph type="ftr" sz="quarter" idx="11"/>
          </p:nvPr>
        </p:nvSpPr>
        <p:spPr/>
        <p:txBody>
          <a:bodyPr/>
          <a:lstStyle/>
          <a:p>
            <a:r>
              <a:rPr lang="en-US" dirty="0"/>
              <a:t>BOOK RECOMMENDATION SYSTEM</a:t>
            </a:r>
          </a:p>
        </p:txBody>
      </p:sp>
      <p:sp>
        <p:nvSpPr>
          <p:cNvPr id="16" name="Slide Number Placeholder 15">
            <a:extLst>
              <a:ext uri="{FF2B5EF4-FFF2-40B4-BE49-F238E27FC236}">
                <a16:creationId xmlns:a16="http://schemas.microsoft.com/office/drawing/2014/main" id="{11BC3F26-4F72-CCBC-8C8A-C6E77F30AA95}"/>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
        <p:nvSpPr>
          <p:cNvPr id="17" name="TextBox 16">
            <a:extLst>
              <a:ext uri="{FF2B5EF4-FFF2-40B4-BE49-F238E27FC236}">
                <a16:creationId xmlns:a16="http://schemas.microsoft.com/office/drawing/2014/main" id="{14130441-40FE-150F-48FA-03279ADBD5FF}"/>
              </a:ext>
            </a:extLst>
          </p:cNvPr>
          <p:cNvSpPr txBox="1"/>
          <p:nvPr/>
        </p:nvSpPr>
        <p:spPr>
          <a:xfrm>
            <a:off x="228599" y="1103109"/>
            <a:ext cx="9176657" cy="4401205"/>
          </a:xfrm>
          <a:prstGeom prst="rect">
            <a:avLst/>
          </a:prstGeom>
          <a:noFill/>
        </p:spPr>
        <p:txBody>
          <a:bodyPr wrap="square" rtlCol="0">
            <a:spAutoFit/>
          </a:bodyPr>
          <a:lstStyle/>
          <a:p>
            <a:pPr algn="ctr"/>
            <a:r>
              <a:rPr lang="en-US" sz="2800" b="1" dirty="0"/>
              <a:t>INFORMATION TECHNOLOGY</a:t>
            </a:r>
          </a:p>
          <a:p>
            <a:pPr algn="ctr"/>
            <a:endParaRPr lang="en-US" sz="2800" b="1" dirty="0"/>
          </a:p>
          <a:p>
            <a:pPr algn="ctr"/>
            <a:r>
              <a:rPr lang="en-US" sz="2800" b="1" dirty="0"/>
              <a:t>Mentor : Mr. V. Leela Prasad(</a:t>
            </a:r>
            <a:r>
              <a:rPr lang="en-US" sz="2800" b="1" dirty="0" err="1"/>
              <a:t>Asst.Prof</a:t>
            </a:r>
            <a:r>
              <a:rPr lang="en-US" sz="2800" b="1" dirty="0"/>
              <a:t>)</a:t>
            </a:r>
          </a:p>
          <a:p>
            <a:pPr algn="ctr"/>
            <a:endParaRPr lang="en-US" sz="2800" b="1" dirty="0"/>
          </a:p>
          <a:p>
            <a:pPr algn="just"/>
            <a:r>
              <a:rPr lang="en-US" sz="2800" b="1" dirty="0"/>
              <a:t>		21B01A1220 – </a:t>
            </a:r>
            <a:r>
              <a:rPr lang="en-US" sz="2800" b="1" dirty="0" err="1"/>
              <a:t>Bezawada</a:t>
            </a:r>
            <a:r>
              <a:rPr lang="en-US" sz="2800" b="1" dirty="0"/>
              <a:t> Prathibha Sreeja</a:t>
            </a:r>
          </a:p>
          <a:p>
            <a:pPr algn="just"/>
            <a:r>
              <a:rPr lang="en-US" sz="2800" b="1" dirty="0"/>
              <a:t>		21B01A1221 – </a:t>
            </a:r>
            <a:r>
              <a:rPr lang="en-US" sz="2800" b="1" dirty="0" err="1"/>
              <a:t>Bhudati</a:t>
            </a:r>
            <a:r>
              <a:rPr lang="en-US" sz="2800" b="1" dirty="0"/>
              <a:t> Archana</a:t>
            </a:r>
          </a:p>
          <a:p>
            <a:pPr algn="just"/>
            <a:r>
              <a:rPr lang="en-US" sz="2800" b="1" dirty="0"/>
              <a:t>		21B01A1224 – </a:t>
            </a:r>
            <a:r>
              <a:rPr lang="en-US" sz="2800" b="1" dirty="0" err="1"/>
              <a:t>Bobbara</a:t>
            </a:r>
            <a:r>
              <a:rPr lang="en-US" sz="2800" b="1" dirty="0"/>
              <a:t> Swathi</a:t>
            </a:r>
          </a:p>
          <a:p>
            <a:pPr algn="just"/>
            <a:r>
              <a:rPr lang="en-US" sz="2800" b="1" dirty="0"/>
              <a:t>		21B01A1254 – </a:t>
            </a:r>
            <a:r>
              <a:rPr lang="en-US" sz="2800" b="1" dirty="0" err="1"/>
              <a:t>Goguluri</a:t>
            </a:r>
            <a:r>
              <a:rPr lang="en-US" sz="2800" b="1" dirty="0"/>
              <a:t> Vineela Reddy</a:t>
            </a:r>
          </a:p>
          <a:p>
            <a:pPr algn="just"/>
            <a:r>
              <a:rPr lang="en-US" sz="2800" b="1" dirty="0"/>
              <a:t>		22B05A1205 – </a:t>
            </a:r>
            <a:r>
              <a:rPr lang="en-US" sz="2800" b="1" dirty="0" err="1"/>
              <a:t>Dulam</a:t>
            </a:r>
            <a:r>
              <a:rPr lang="en-US" sz="2800" b="1" dirty="0"/>
              <a:t> Madhuri</a:t>
            </a:r>
          </a:p>
          <a:p>
            <a:pPr algn="ctr"/>
            <a:endParaRPr lang="en-IN" sz="2800" b="1" dirty="0"/>
          </a:p>
        </p:txBody>
      </p:sp>
    </p:spTree>
    <p:extLst>
      <p:ext uri="{BB962C8B-B14F-4D97-AF65-F5344CB8AC3E}">
        <p14:creationId xmlns:p14="http://schemas.microsoft.com/office/powerpoint/2010/main" val="312963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643743"/>
          </a:xfrm>
        </p:spPr>
        <p:txBody>
          <a:bodyPr/>
          <a:lstStyle/>
          <a:p>
            <a:r>
              <a:rPr lang="en-US" sz="6000"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2518210"/>
            <a:ext cx="9779182" cy="2783133"/>
          </a:xfrm>
        </p:spPr>
        <p:txBody>
          <a:bodyPr vert="horz" lIns="91440" tIns="45720" rIns="91440" bIns="45720" rtlCol="0" anchor="t">
            <a:normAutofit lnSpcReduction="10000"/>
          </a:bodyPr>
          <a:lstStyle/>
          <a:p>
            <a:pPr marL="457200" indent="-457200">
              <a:buFont typeface="Arial" panose="020B0604020202020204" pitchFamily="34" charset="0"/>
              <a:buChar char="•"/>
            </a:pPr>
            <a:r>
              <a:rPr lang="en-US" sz="3200" dirty="0"/>
              <a:t>Objectives</a:t>
            </a:r>
          </a:p>
          <a:p>
            <a:pPr marL="457200" indent="-457200">
              <a:buFont typeface="Arial" panose="020B0604020202020204" pitchFamily="34" charset="0"/>
              <a:buChar char="•"/>
            </a:pPr>
            <a:r>
              <a:rPr lang="en-US" sz="3200"/>
              <a:t>Modularization</a:t>
            </a:r>
            <a:endParaRPr lang="en-US" sz="3200" dirty="0"/>
          </a:p>
          <a:p>
            <a:pPr marL="457200" indent="-457200">
              <a:buFont typeface="Arial" panose="020B0604020202020204" pitchFamily="34" charset="0"/>
              <a:buChar char="•"/>
            </a:pPr>
            <a:r>
              <a:rPr lang="en-US" sz="3200" dirty="0"/>
              <a:t>Modules &amp; Design Methodology</a:t>
            </a:r>
          </a:p>
          <a:p>
            <a:pPr marL="457200" indent="-457200">
              <a:buFont typeface="Arial" panose="020B0604020202020204" pitchFamily="34" charset="0"/>
              <a:buChar char="•"/>
            </a:pPr>
            <a:r>
              <a:rPr lang="en-US" sz="3200" dirty="0"/>
              <a:t>Planning of Project Work</a:t>
            </a:r>
          </a:p>
          <a:p>
            <a:pPr marL="457200" indent="-457200">
              <a:buFont typeface="Arial" panose="020B0604020202020204" pitchFamily="34" charset="0"/>
              <a:buChar char="•"/>
            </a:pPr>
            <a:r>
              <a:rPr lang="en-US" sz="3200" dirty="0"/>
              <a:t>Summary</a:t>
            </a:r>
          </a:p>
          <a:p>
            <a:pPr marL="457200" indent="-457200">
              <a:buFont typeface="Arial" panose="020B0604020202020204" pitchFamily="34" charset="0"/>
              <a:buChar char="•"/>
            </a:pPr>
            <a:endParaRPr lang="en-US" dirty="0"/>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BOOK RECOMMENDATION SYSTEM</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Objectives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571500" indent="-571500">
              <a:buFont typeface="Arial" panose="020B0604020202020204" pitchFamily="34" charset="0"/>
              <a:buChar char="•"/>
            </a:pPr>
            <a:r>
              <a:rPr lang="en-US" sz="4000" dirty="0"/>
              <a:t>Personalization</a:t>
            </a:r>
          </a:p>
          <a:p>
            <a:pPr marL="571500" indent="-571500">
              <a:buFont typeface="Arial" panose="020B0604020202020204" pitchFamily="34" charset="0"/>
              <a:buChar char="•"/>
            </a:pPr>
            <a:r>
              <a:rPr lang="en-US" sz="4000" dirty="0"/>
              <a:t>Accuracy</a:t>
            </a:r>
          </a:p>
          <a:p>
            <a:pPr marL="571500" indent="-571500">
              <a:buFont typeface="Arial" panose="020B0604020202020204" pitchFamily="34" charset="0"/>
              <a:buChar char="•"/>
            </a:pPr>
            <a:r>
              <a:rPr lang="en-US" sz="4000" dirty="0"/>
              <a:t>Diversity</a:t>
            </a:r>
          </a:p>
          <a:p>
            <a:pPr marL="342900" indent="-342900">
              <a:buFont typeface="Arial" panose="020B0604020202020204" pitchFamily="34" charset="0"/>
              <a:buChar char="•"/>
            </a:pPr>
            <a:endParaRPr lang="en-US" sz="4000"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BOOK RECOMMENDATION SYSTEM</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D153-7872-4E56-5B23-51156922F9EB}"/>
              </a:ext>
            </a:extLst>
          </p:cNvPr>
          <p:cNvSpPr>
            <a:spLocks noGrp="1"/>
          </p:cNvSpPr>
          <p:nvPr>
            <p:ph type="ctrTitle"/>
          </p:nvPr>
        </p:nvSpPr>
        <p:spPr>
          <a:xfrm>
            <a:off x="816429" y="1008743"/>
            <a:ext cx="6571343" cy="939800"/>
          </a:xfrm>
        </p:spPr>
        <p:txBody>
          <a:bodyPr/>
          <a:lstStyle/>
          <a:p>
            <a:r>
              <a:rPr lang="en-US" sz="4800" dirty="0"/>
              <a:t>Personalization</a:t>
            </a:r>
            <a:endParaRPr lang="en-IN" sz="4800" dirty="0"/>
          </a:p>
        </p:txBody>
      </p:sp>
      <p:sp>
        <p:nvSpPr>
          <p:cNvPr id="3" name="Subtitle 2">
            <a:extLst>
              <a:ext uri="{FF2B5EF4-FFF2-40B4-BE49-F238E27FC236}">
                <a16:creationId xmlns:a16="http://schemas.microsoft.com/office/drawing/2014/main" id="{8EAC5D05-1DD1-ECB8-B954-F7485BEF5771}"/>
              </a:ext>
            </a:extLst>
          </p:cNvPr>
          <p:cNvSpPr>
            <a:spLocks noGrp="1"/>
          </p:cNvSpPr>
          <p:nvPr>
            <p:ph type="subTitle" idx="1"/>
          </p:nvPr>
        </p:nvSpPr>
        <p:spPr>
          <a:xfrm>
            <a:off x="816428" y="2253342"/>
            <a:ext cx="7043057" cy="3595915"/>
          </a:xfrm>
        </p:spPr>
        <p:txBody>
          <a:bodyPr/>
          <a:lstStyle/>
          <a:p>
            <a:r>
              <a:rPr lang="en-US" sz="3000" b="0" i="0" dirty="0">
                <a:effectLst/>
                <a:latin typeface="Söhne"/>
              </a:rPr>
              <a:t>The central goal of a book recommendation system is to provide personalized suggestions to users based on their unique preferences, reading history, and behavior. By understanding each user's individual tastes, the system can offer recommendations that align closely with what the user is likely to enjoy.</a:t>
            </a:r>
            <a:endParaRPr lang="en-IN" sz="3000" dirty="0"/>
          </a:p>
        </p:txBody>
      </p:sp>
    </p:spTree>
    <p:extLst>
      <p:ext uri="{BB962C8B-B14F-4D97-AF65-F5344CB8AC3E}">
        <p14:creationId xmlns:p14="http://schemas.microsoft.com/office/powerpoint/2010/main" val="33406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2CE79-7A5E-F5A3-82A2-B6868FE99663}"/>
              </a:ext>
            </a:extLst>
          </p:cNvPr>
          <p:cNvSpPr>
            <a:spLocks noGrp="1"/>
          </p:cNvSpPr>
          <p:nvPr>
            <p:ph type="title"/>
          </p:nvPr>
        </p:nvSpPr>
        <p:spPr/>
        <p:txBody>
          <a:bodyPr/>
          <a:lstStyle/>
          <a:p>
            <a:r>
              <a:rPr lang="en-US" dirty="0"/>
              <a:t>Accuracy</a:t>
            </a:r>
            <a:endParaRPr lang="en-IN" dirty="0"/>
          </a:p>
        </p:txBody>
      </p:sp>
      <p:sp>
        <p:nvSpPr>
          <p:cNvPr id="3" name="Content Placeholder 2">
            <a:extLst>
              <a:ext uri="{FF2B5EF4-FFF2-40B4-BE49-F238E27FC236}">
                <a16:creationId xmlns:a16="http://schemas.microsoft.com/office/drawing/2014/main" id="{AEEDEBD6-83B8-C4FE-AB3B-B700E037B398}"/>
              </a:ext>
            </a:extLst>
          </p:cNvPr>
          <p:cNvSpPr>
            <a:spLocks noGrp="1"/>
          </p:cNvSpPr>
          <p:nvPr>
            <p:ph idx="1"/>
          </p:nvPr>
        </p:nvSpPr>
        <p:spPr>
          <a:xfrm>
            <a:off x="1167493" y="2017467"/>
            <a:ext cx="8782050" cy="3366815"/>
          </a:xfrm>
        </p:spPr>
        <p:txBody>
          <a:bodyPr/>
          <a:lstStyle/>
          <a:p>
            <a:r>
              <a:rPr lang="en-US" sz="3000" b="0" i="0" dirty="0">
                <a:effectLst/>
                <a:latin typeface="Söhne"/>
              </a:rPr>
              <a:t>Recommendations should be accurate and relevant. Users should feel that the system understands their preferences well and consistently suggests books that resonate with their interests. A high level of accuracy indicates that the recommended books align closely with what the user is likely to enjoy, leading to increased user satisfaction and engagement.</a:t>
            </a:r>
            <a:endParaRPr lang="en-IN" sz="3000" dirty="0"/>
          </a:p>
        </p:txBody>
      </p:sp>
      <p:sp>
        <p:nvSpPr>
          <p:cNvPr id="4" name="Footer Placeholder 3">
            <a:extLst>
              <a:ext uri="{FF2B5EF4-FFF2-40B4-BE49-F238E27FC236}">
                <a16:creationId xmlns:a16="http://schemas.microsoft.com/office/drawing/2014/main" id="{6019579C-C22D-58FE-23BE-312B27690A7A}"/>
              </a:ext>
            </a:extLst>
          </p:cNvPr>
          <p:cNvSpPr>
            <a:spLocks noGrp="1"/>
          </p:cNvSpPr>
          <p:nvPr>
            <p:ph type="ftr" sz="quarter" idx="3"/>
          </p:nvPr>
        </p:nvSpPr>
        <p:spPr/>
        <p:txBody>
          <a:bodyPr/>
          <a:lstStyle/>
          <a:p>
            <a:r>
              <a:rPr lang="en-US" dirty="0"/>
              <a:t>BOOK RECOMMENDATION SYSTEM</a:t>
            </a:r>
          </a:p>
        </p:txBody>
      </p:sp>
      <p:sp>
        <p:nvSpPr>
          <p:cNvPr id="5" name="Slide Number Placeholder 4">
            <a:extLst>
              <a:ext uri="{FF2B5EF4-FFF2-40B4-BE49-F238E27FC236}">
                <a16:creationId xmlns:a16="http://schemas.microsoft.com/office/drawing/2014/main" id="{BBA5267D-A24D-F7FE-DBFE-DDB9A9916354}"/>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71521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D4BA1-F0A7-B334-FF70-B98803F545BC}"/>
              </a:ext>
            </a:extLst>
          </p:cNvPr>
          <p:cNvSpPr>
            <a:spLocks noGrp="1"/>
          </p:cNvSpPr>
          <p:nvPr>
            <p:ph type="title"/>
          </p:nvPr>
        </p:nvSpPr>
        <p:spPr/>
        <p:txBody>
          <a:bodyPr/>
          <a:lstStyle/>
          <a:p>
            <a:r>
              <a:rPr lang="en-US" dirty="0"/>
              <a:t>Diversity</a:t>
            </a:r>
            <a:endParaRPr lang="en-IN" dirty="0"/>
          </a:p>
        </p:txBody>
      </p:sp>
      <p:sp>
        <p:nvSpPr>
          <p:cNvPr id="3" name="Content Placeholder 2">
            <a:extLst>
              <a:ext uri="{FF2B5EF4-FFF2-40B4-BE49-F238E27FC236}">
                <a16:creationId xmlns:a16="http://schemas.microsoft.com/office/drawing/2014/main" id="{0E37D6C0-A7CF-3790-1B27-61B03CF553D9}"/>
              </a:ext>
            </a:extLst>
          </p:cNvPr>
          <p:cNvSpPr>
            <a:spLocks noGrp="1"/>
          </p:cNvSpPr>
          <p:nvPr>
            <p:ph idx="1"/>
          </p:nvPr>
        </p:nvSpPr>
        <p:spPr/>
        <p:txBody>
          <a:bodyPr/>
          <a:lstStyle/>
          <a:p>
            <a:pPr marL="457200" indent="-457200">
              <a:buFont typeface="Arial" panose="020B0604020202020204" pitchFamily="34" charset="0"/>
              <a:buChar char="•"/>
            </a:pPr>
            <a:r>
              <a:rPr lang="en-US" sz="3200" b="0" i="0" dirty="0">
                <a:effectLst/>
                <a:latin typeface="Söhne"/>
              </a:rPr>
              <a:t>While accuracy is crucial, the system should also aim to introduce users to a diverse range of books. This helps users discover titles they might not have encountered otherwise and enriches their reading experience.</a:t>
            </a:r>
          </a:p>
          <a:p>
            <a:pPr marL="457200" indent="-457200">
              <a:buFont typeface="Arial" panose="020B0604020202020204" pitchFamily="34" charset="0"/>
              <a:buChar char="•"/>
            </a:pPr>
            <a:r>
              <a:rPr lang="en-US" sz="3200" b="0" i="0" dirty="0">
                <a:effectLst/>
                <a:latin typeface="Söhne"/>
              </a:rPr>
              <a:t>A diverse set of recommendations introduces users to a broader selection of books, enriching their reading experience and encouraging exploration beyond their comfort zones.</a:t>
            </a:r>
            <a:endParaRPr lang="en-IN" sz="3200" dirty="0"/>
          </a:p>
        </p:txBody>
      </p:sp>
      <p:sp>
        <p:nvSpPr>
          <p:cNvPr id="4" name="Footer Placeholder 3">
            <a:extLst>
              <a:ext uri="{FF2B5EF4-FFF2-40B4-BE49-F238E27FC236}">
                <a16:creationId xmlns:a16="http://schemas.microsoft.com/office/drawing/2014/main" id="{C26FC0DA-6CF0-5323-A8A6-01C445378AF7}"/>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24D3F58-863F-F596-6ABA-23BA718CE9C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25829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EAEA-0F3A-1A8B-1B0D-1FFF645CF626}"/>
              </a:ext>
            </a:extLst>
          </p:cNvPr>
          <p:cNvSpPr>
            <a:spLocks noGrp="1"/>
          </p:cNvSpPr>
          <p:nvPr>
            <p:ph type="ctrTitle"/>
          </p:nvPr>
        </p:nvSpPr>
        <p:spPr>
          <a:xfrm>
            <a:off x="1069523" y="1527486"/>
            <a:ext cx="6245912" cy="2387600"/>
          </a:xfrm>
        </p:spPr>
        <p:txBody>
          <a:bodyPr/>
          <a:lstStyle/>
          <a:p>
            <a:r>
              <a:rPr lang="en-US" sz="6400" dirty="0"/>
              <a:t>Modularization</a:t>
            </a:r>
            <a:endParaRPr lang="en-IN" sz="6400" dirty="0"/>
          </a:p>
        </p:txBody>
      </p:sp>
    </p:spTree>
    <p:extLst>
      <p:ext uri="{BB962C8B-B14F-4D97-AF65-F5344CB8AC3E}">
        <p14:creationId xmlns:p14="http://schemas.microsoft.com/office/powerpoint/2010/main" val="25325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2E0E0-1AA0-3AA1-AE84-20D9DFA9BEE8}"/>
              </a:ext>
            </a:extLst>
          </p:cNvPr>
          <p:cNvSpPr>
            <a:spLocks noGrp="1"/>
          </p:cNvSpPr>
          <p:nvPr>
            <p:ph idx="1"/>
          </p:nvPr>
        </p:nvSpPr>
        <p:spPr>
          <a:xfrm>
            <a:off x="865484" y="1631203"/>
            <a:ext cx="10260875" cy="4812119"/>
          </a:xfrm>
        </p:spPr>
        <p:txBody>
          <a:bodyPr/>
          <a:lstStyle/>
          <a:p>
            <a:pPr marL="457200" indent="-457200">
              <a:buFont typeface="Arial" panose="020B0604020202020204" pitchFamily="34" charset="0"/>
              <a:buChar char="•"/>
            </a:pPr>
            <a:r>
              <a:rPr lang="en-US" sz="4800" dirty="0"/>
              <a:t>Data Collection and Preprocessing</a:t>
            </a:r>
          </a:p>
          <a:p>
            <a:pPr marL="457200" indent="-457200">
              <a:buFont typeface="Arial" panose="020B0604020202020204" pitchFamily="34" charset="0"/>
              <a:buChar char="•"/>
            </a:pPr>
            <a:r>
              <a:rPr lang="en-US" sz="4800" dirty="0"/>
              <a:t>User Profiling</a:t>
            </a:r>
          </a:p>
          <a:p>
            <a:pPr marL="457200" indent="-457200">
              <a:buFont typeface="Arial" panose="020B0604020202020204" pitchFamily="34" charset="0"/>
              <a:buChar char="•"/>
            </a:pPr>
            <a:r>
              <a:rPr lang="en-US" sz="4800" dirty="0"/>
              <a:t>Recommender Generation</a:t>
            </a:r>
          </a:p>
          <a:p>
            <a:pPr marL="457200" indent="-457200">
              <a:buFont typeface="Arial" panose="020B0604020202020204" pitchFamily="34" charset="0"/>
              <a:buChar char="•"/>
            </a:pPr>
            <a:r>
              <a:rPr lang="en-US" sz="4800" dirty="0"/>
              <a:t>Similarity Calculation</a:t>
            </a:r>
          </a:p>
        </p:txBody>
      </p:sp>
      <p:sp>
        <p:nvSpPr>
          <p:cNvPr id="4" name="Footer Placeholder 3">
            <a:extLst>
              <a:ext uri="{FF2B5EF4-FFF2-40B4-BE49-F238E27FC236}">
                <a16:creationId xmlns:a16="http://schemas.microsoft.com/office/drawing/2014/main" id="{44A44A4F-3656-2D65-EE3D-458ED6AC4D52}"/>
              </a:ext>
            </a:extLst>
          </p:cNvPr>
          <p:cNvSpPr>
            <a:spLocks noGrp="1"/>
          </p:cNvSpPr>
          <p:nvPr>
            <p:ph type="ftr" sz="quarter" idx="3"/>
          </p:nvPr>
        </p:nvSpPr>
        <p:spPr/>
        <p:txBody>
          <a:bodyPr/>
          <a:lstStyle/>
          <a:p>
            <a:r>
              <a:rPr lang="en-US" dirty="0"/>
              <a:t>BOOK RECOMMENDATION SYSTEM</a:t>
            </a:r>
          </a:p>
        </p:txBody>
      </p:sp>
      <p:sp>
        <p:nvSpPr>
          <p:cNvPr id="5" name="Slide Number Placeholder 4">
            <a:extLst>
              <a:ext uri="{FF2B5EF4-FFF2-40B4-BE49-F238E27FC236}">
                <a16:creationId xmlns:a16="http://schemas.microsoft.com/office/drawing/2014/main" id="{120A2D28-CB73-E0DD-28D6-89FF89B973FB}"/>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09561111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230e9df3-be65-4c73-a93b-d1236ebd677e"/>
    <ds:schemaRef ds:uri="http://schemas.microsoft.com/office/2006/documentManagement/types"/>
    <ds:schemaRef ds:uri="http://schemas.microsoft.com/office/2006/metadata/properties"/>
    <ds:schemaRef ds:uri="71af3243-3dd4-4a8d-8c0d-dd76da1f02a5"/>
    <ds:schemaRef ds:uri="http://schemas.microsoft.com/office/infopath/2007/PartnerControls"/>
    <ds:schemaRef ds:uri="http://www.w3.org/XML/1998/namespace"/>
    <ds:schemaRef ds:uri="http://purl.org/dc/elements/1.1/"/>
    <ds:schemaRef ds:uri="http://schemas.openxmlformats.org/package/2006/metadata/core-properties"/>
    <ds:schemaRef ds:uri="http://purl.org/dc/terms/"/>
    <ds:schemaRef ds:uri="16c05727-aa75-4e4a-9b5f-8a80a1165891"/>
    <ds:schemaRef ds:uri="http://schemas.microsoft.com/sharepoint/v3"/>
    <ds:schemaRef ds:uri="http://purl.org/dc/dcmitype/"/>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612</Words>
  <Application>Microsoft Office PowerPoint</Application>
  <PresentationFormat>Widescreen</PresentationFormat>
  <Paragraphs>85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Söhne</vt:lpstr>
      <vt:lpstr>Tenorite</vt:lpstr>
      <vt:lpstr>Office Theme</vt:lpstr>
      <vt:lpstr>Book Recommendation System</vt:lpstr>
      <vt:lpstr>SHRI VISHNU ENGINEERING COLLEGE FOR WOMEN </vt:lpstr>
      <vt:lpstr>Agenda</vt:lpstr>
      <vt:lpstr>Objectives</vt:lpstr>
      <vt:lpstr>Personalization</vt:lpstr>
      <vt:lpstr>Accuracy</vt:lpstr>
      <vt:lpstr>Diversity</vt:lpstr>
      <vt:lpstr>Modularization</vt:lpstr>
      <vt:lpstr>PowerPoint Presentation</vt:lpstr>
      <vt:lpstr>Modules</vt:lpstr>
      <vt:lpstr>Top Rated Books Module</vt:lpstr>
      <vt:lpstr>PowerPoint Presentation</vt:lpstr>
      <vt:lpstr>User Recommender Module </vt:lpstr>
      <vt:lpstr>PowerPoint Presentation</vt:lpstr>
      <vt:lpstr>Planning of Project Work</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2023-09-22T16:04:34Z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