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75" r:id="rId5"/>
    <p:sldId id="276" r:id="rId6"/>
    <p:sldId id="260" r:id="rId7"/>
    <p:sldId id="277" r:id="rId8"/>
    <p:sldId id="278" r:id="rId9"/>
    <p:sldId id="264" r:id="rId10"/>
    <p:sldId id="265" r:id="rId11"/>
    <p:sldId id="266" r:id="rId12"/>
    <p:sldId id="267" r:id="rId13"/>
    <p:sldId id="268" r:id="rId14"/>
    <p:sldId id="269" r:id="rId15"/>
    <p:sldId id="280" r:id="rId16"/>
    <p:sldId id="279" r:id="rId17"/>
    <p:sldId id="270" r:id="rId18"/>
    <p:sldId id="274"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212DC-63B1-4901-BBA1-0E9BAC33D41C}" type="datetimeFigureOut">
              <a:rPr lang="en-IN" smtClean="0"/>
              <a:pPr/>
              <a:t>02-05-2020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F3EA8-841E-473D-8AEC-E28FC8B0AF52}" type="slidenum">
              <a:rPr lang="en-IN" smtClean="0"/>
              <a:pPr/>
              <a:t>‹#›</a:t>
            </a:fld>
            <a:endParaRPr lang="en-IN"/>
          </a:p>
        </p:txBody>
      </p:sp>
    </p:spTree>
    <p:extLst>
      <p:ext uri="{BB962C8B-B14F-4D97-AF65-F5344CB8AC3E}">
        <p14:creationId xmlns:p14="http://schemas.microsoft.com/office/powerpoint/2010/main" val="43144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65E2-C95D-46EA-998A-38DCEF0D67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FEE819-928C-4720-A8AA-5AC73647F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FA4B8A-0E74-42F4-A053-96A2D8441898}"/>
              </a:ext>
            </a:extLst>
          </p:cNvPr>
          <p:cNvSpPr>
            <a:spLocks noGrp="1"/>
          </p:cNvSpPr>
          <p:nvPr>
            <p:ph type="dt" sz="half" idx="10"/>
          </p:nvPr>
        </p:nvSpPr>
        <p:spPr/>
        <p:txBody>
          <a:bodyPr/>
          <a:lstStyle/>
          <a:p>
            <a:fld id="{3384BBED-9D3F-4E8C-A31D-76A22EE88FEB}" type="datetime1">
              <a:rPr lang="en-IN" smtClean="0"/>
              <a:pPr/>
              <a:t>02-05-2020</a:t>
            </a:fld>
            <a:endParaRPr lang="en-IN"/>
          </a:p>
        </p:txBody>
      </p:sp>
      <p:sp>
        <p:nvSpPr>
          <p:cNvPr id="5" name="Footer Placeholder 4">
            <a:extLst>
              <a:ext uri="{FF2B5EF4-FFF2-40B4-BE49-F238E27FC236}">
                <a16:creationId xmlns:a16="http://schemas.microsoft.com/office/drawing/2014/main" id="{3EE71C71-D8FD-4939-994D-84477E7D9D1A}"/>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007C00BF-6BED-432C-9037-5D56FFCE4FE6}"/>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202103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4E18C-8BD3-42B4-9F0B-B610C4FC58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87E2DC-2260-4096-9B2B-D248E6CCC0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DD32D5-0297-41A7-B9FC-F69982C13168}"/>
              </a:ext>
            </a:extLst>
          </p:cNvPr>
          <p:cNvSpPr>
            <a:spLocks noGrp="1"/>
          </p:cNvSpPr>
          <p:nvPr>
            <p:ph type="dt" sz="half" idx="10"/>
          </p:nvPr>
        </p:nvSpPr>
        <p:spPr/>
        <p:txBody>
          <a:bodyPr/>
          <a:lstStyle/>
          <a:p>
            <a:fld id="{24AEDF3A-537D-4782-93FF-26FDB1360200}" type="datetime1">
              <a:rPr lang="en-IN" smtClean="0"/>
              <a:pPr/>
              <a:t>02-05-2020</a:t>
            </a:fld>
            <a:endParaRPr lang="en-IN"/>
          </a:p>
        </p:txBody>
      </p:sp>
      <p:sp>
        <p:nvSpPr>
          <p:cNvPr id="5" name="Footer Placeholder 4">
            <a:extLst>
              <a:ext uri="{FF2B5EF4-FFF2-40B4-BE49-F238E27FC236}">
                <a16:creationId xmlns:a16="http://schemas.microsoft.com/office/drawing/2014/main" id="{AB2F45B9-EA2C-4054-8820-FCADCEE81296}"/>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AE91BFEC-6A34-447C-A016-DCD1C22DD97A}"/>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152310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3E80D-37D0-4A81-80CD-37785DE6A5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F62143-E21D-482E-A06D-6F37E88FF8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7BBA52-FF62-40F5-81B6-DBD727EB0A82}"/>
              </a:ext>
            </a:extLst>
          </p:cNvPr>
          <p:cNvSpPr>
            <a:spLocks noGrp="1"/>
          </p:cNvSpPr>
          <p:nvPr>
            <p:ph type="dt" sz="half" idx="10"/>
          </p:nvPr>
        </p:nvSpPr>
        <p:spPr/>
        <p:txBody>
          <a:bodyPr/>
          <a:lstStyle/>
          <a:p>
            <a:fld id="{8673CAB0-2917-41E3-BC62-F04238BDCF53}" type="datetime1">
              <a:rPr lang="en-IN" smtClean="0"/>
              <a:pPr/>
              <a:t>02-05-2020</a:t>
            </a:fld>
            <a:endParaRPr lang="en-IN"/>
          </a:p>
        </p:txBody>
      </p:sp>
      <p:sp>
        <p:nvSpPr>
          <p:cNvPr id="5" name="Footer Placeholder 4">
            <a:extLst>
              <a:ext uri="{FF2B5EF4-FFF2-40B4-BE49-F238E27FC236}">
                <a16:creationId xmlns:a16="http://schemas.microsoft.com/office/drawing/2014/main" id="{BB2CDE25-2BBD-4C93-A912-D0062858D10D}"/>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BD0FCA15-45B3-493F-B198-49B81A80B971}"/>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323841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1AEB-4D59-402D-9A56-1B4F30A51C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FDBC9B-2FB3-4BE4-A7DA-4FDC5836C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4FCF0A-82B5-4BBA-8870-DEB7789B60E1}"/>
              </a:ext>
            </a:extLst>
          </p:cNvPr>
          <p:cNvSpPr>
            <a:spLocks noGrp="1"/>
          </p:cNvSpPr>
          <p:nvPr>
            <p:ph type="dt" sz="half" idx="10"/>
          </p:nvPr>
        </p:nvSpPr>
        <p:spPr/>
        <p:txBody>
          <a:bodyPr/>
          <a:lstStyle/>
          <a:p>
            <a:fld id="{F575E127-F269-4258-80A4-1372D3C00E8F}" type="datetime1">
              <a:rPr lang="en-IN" smtClean="0"/>
              <a:pPr/>
              <a:t>02-05-2020</a:t>
            </a:fld>
            <a:endParaRPr lang="en-IN"/>
          </a:p>
        </p:txBody>
      </p:sp>
      <p:sp>
        <p:nvSpPr>
          <p:cNvPr id="5" name="Footer Placeholder 4">
            <a:extLst>
              <a:ext uri="{FF2B5EF4-FFF2-40B4-BE49-F238E27FC236}">
                <a16:creationId xmlns:a16="http://schemas.microsoft.com/office/drawing/2014/main" id="{88ACC5C7-5A5D-4CE1-8700-29AC9D851E95}"/>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E17B619E-DE02-4C3F-ADC5-8F4B437C60FE}"/>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260949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7B8B-A95E-44F4-98E3-52A4CC934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D86949-633E-495F-A44C-F1DD1F62EE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6BA20-1C32-4000-92DA-DF5FD0AA6F27}"/>
              </a:ext>
            </a:extLst>
          </p:cNvPr>
          <p:cNvSpPr>
            <a:spLocks noGrp="1"/>
          </p:cNvSpPr>
          <p:nvPr>
            <p:ph type="dt" sz="half" idx="10"/>
          </p:nvPr>
        </p:nvSpPr>
        <p:spPr/>
        <p:txBody>
          <a:bodyPr/>
          <a:lstStyle/>
          <a:p>
            <a:fld id="{4156EAF1-28FB-47DB-A52B-7DD7F4094843}" type="datetime1">
              <a:rPr lang="en-IN" smtClean="0"/>
              <a:pPr/>
              <a:t>02-05-2020</a:t>
            </a:fld>
            <a:endParaRPr lang="en-IN"/>
          </a:p>
        </p:txBody>
      </p:sp>
      <p:sp>
        <p:nvSpPr>
          <p:cNvPr id="5" name="Footer Placeholder 4">
            <a:extLst>
              <a:ext uri="{FF2B5EF4-FFF2-40B4-BE49-F238E27FC236}">
                <a16:creationId xmlns:a16="http://schemas.microsoft.com/office/drawing/2014/main" id="{576E4997-46FC-4684-94AC-02F6DC51350F}"/>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5B7EA950-E410-4B54-BE05-DCDD3312FFFF}"/>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408174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E01E6-BF65-4C34-B3A6-B659CD689C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1F2C33-3767-472F-BD45-991A54F002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3C4111-77F7-4E9C-B8E3-5CE2E94450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FF7538-8C03-4803-89A2-1FC2D816AF1B}"/>
              </a:ext>
            </a:extLst>
          </p:cNvPr>
          <p:cNvSpPr>
            <a:spLocks noGrp="1"/>
          </p:cNvSpPr>
          <p:nvPr>
            <p:ph type="dt" sz="half" idx="10"/>
          </p:nvPr>
        </p:nvSpPr>
        <p:spPr/>
        <p:txBody>
          <a:bodyPr/>
          <a:lstStyle/>
          <a:p>
            <a:fld id="{61712493-AA25-487D-8635-16C3A88B4A31}" type="datetime1">
              <a:rPr lang="en-IN" smtClean="0"/>
              <a:pPr/>
              <a:t>02-05-2020</a:t>
            </a:fld>
            <a:endParaRPr lang="en-IN"/>
          </a:p>
        </p:txBody>
      </p:sp>
      <p:sp>
        <p:nvSpPr>
          <p:cNvPr id="6" name="Footer Placeholder 5">
            <a:extLst>
              <a:ext uri="{FF2B5EF4-FFF2-40B4-BE49-F238E27FC236}">
                <a16:creationId xmlns:a16="http://schemas.microsoft.com/office/drawing/2014/main" id="{B1A8EFBA-6E65-47FD-8613-44C349DC35FA}"/>
              </a:ext>
            </a:extLst>
          </p:cNvPr>
          <p:cNvSpPr>
            <a:spLocks noGrp="1"/>
          </p:cNvSpPr>
          <p:nvPr>
            <p:ph type="ftr" sz="quarter" idx="11"/>
          </p:nvPr>
        </p:nvSpPr>
        <p:spPr/>
        <p:txBody>
          <a:bodyPr/>
          <a:lstStyle/>
          <a:p>
            <a:r>
              <a:rPr lang="en-IN"/>
              <a:t>Dept. of ______, SVIT</a:t>
            </a:r>
          </a:p>
        </p:txBody>
      </p:sp>
      <p:sp>
        <p:nvSpPr>
          <p:cNvPr id="7" name="Slide Number Placeholder 6">
            <a:extLst>
              <a:ext uri="{FF2B5EF4-FFF2-40B4-BE49-F238E27FC236}">
                <a16:creationId xmlns:a16="http://schemas.microsoft.com/office/drawing/2014/main" id="{6A309E1D-F164-4F4A-AD29-3BC8FE19B7E5}"/>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71740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1170-35B2-40DF-8350-8A5396985F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E02EE6-5BF9-4F22-98EC-A61443BFC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59CD52-4212-42DE-AE16-2734A0881D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93CEA6-8B0E-4018-848E-D06DA419F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ECF992-E8BA-4F32-9F21-B79AFA8E61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820D55-DB61-4C02-8EA9-9CD390A2A925}"/>
              </a:ext>
            </a:extLst>
          </p:cNvPr>
          <p:cNvSpPr>
            <a:spLocks noGrp="1"/>
          </p:cNvSpPr>
          <p:nvPr>
            <p:ph type="dt" sz="half" idx="10"/>
          </p:nvPr>
        </p:nvSpPr>
        <p:spPr/>
        <p:txBody>
          <a:bodyPr/>
          <a:lstStyle/>
          <a:p>
            <a:fld id="{3D15DECB-9A6B-47E9-8A6F-D77F03DD63AE}" type="datetime1">
              <a:rPr lang="en-IN" smtClean="0"/>
              <a:pPr/>
              <a:t>02-05-2020</a:t>
            </a:fld>
            <a:endParaRPr lang="en-IN"/>
          </a:p>
        </p:txBody>
      </p:sp>
      <p:sp>
        <p:nvSpPr>
          <p:cNvPr id="8" name="Footer Placeholder 7">
            <a:extLst>
              <a:ext uri="{FF2B5EF4-FFF2-40B4-BE49-F238E27FC236}">
                <a16:creationId xmlns:a16="http://schemas.microsoft.com/office/drawing/2014/main" id="{FE20A79F-9EB1-4C8B-A060-8D2A0033ED96}"/>
              </a:ext>
            </a:extLst>
          </p:cNvPr>
          <p:cNvSpPr>
            <a:spLocks noGrp="1"/>
          </p:cNvSpPr>
          <p:nvPr>
            <p:ph type="ftr" sz="quarter" idx="11"/>
          </p:nvPr>
        </p:nvSpPr>
        <p:spPr/>
        <p:txBody>
          <a:bodyPr/>
          <a:lstStyle/>
          <a:p>
            <a:r>
              <a:rPr lang="en-IN"/>
              <a:t>Dept. of ______, SVIT</a:t>
            </a:r>
          </a:p>
        </p:txBody>
      </p:sp>
      <p:sp>
        <p:nvSpPr>
          <p:cNvPr id="9" name="Slide Number Placeholder 8">
            <a:extLst>
              <a:ext uri="{FF2B5EF4-FFF2-40B4-BE49-F238E27FC236}">
                <a16:creationId xmlns:a16="http://schemas.microsoft.com/office/drawing/2014/main" id="{4355B576-5575-4E69-B6E4-9E57B9D2F829}"/>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347932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94C7-1299-445A-AA80-727CB5D774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AFEBB1-AB4E-4C11-8BF5-42780D7191F1}"/>
              </a:ext>
            </a:extLst>
          </p:cNvPr>
          <p:cNvSpPr>
            <a:spLocks noGrp="1"/>
          </p:cNvSpPr>
          <p:nvPr>
            <p:ph type="dt" sz="half" idx="10"/>
          </p:nvPr>
        </p:nvSpPr>
        <p:spPr/>
        <p:txBody>
          <a:bodyPr/>
          <a:lstStyle/>
          <a:p>
            <a:fld id="{24B391F4-8B9E-488E-9E09-6D97621EC7E8}" type="datetime1">
              <a:rPr lang="en-IN" smtClean="0"/>
              <a:pPr/>
              <a:t>02-05-2020</a:t>
            </a:fld>
            <a:endParaRPr lang="en-IN"/>
          </a:p>
        </p:txBody>
      </p:sp>
      <p:sp>
        <p:nvSpPr>
          <p:cNvPr id="4" name="Footer Placeholder 3">
            <a:extLst>
              <a:ext uri="{FF2B5EF4-FFF2-40B4-BE49-F238E27FC236}">
                <a16:creationId xmlns:a16="http://schemas.microsoft.com/office/drawing/2014/main" id="{7B09B511-6F76-4915-B1AF-732BCED70E7E}"/>
              </a:ext>
            </a:extLst>
          </p:cNvPr>
          <p:cNvSpPr>
            <a:spLocks noGrp="1"/>
          </p:cNvSpPr>
          <p:nvPr>
            <p:ph type="ftr" sz="quarter" idx="11"/>
          </p:nvPr>
        </p:nvSpPr>
        <p:spPr/>
        <p:txBody>
          <a:bodyPr/>
          <a:lstStyle/>
          <a:p>
            <a:r>
              <a:rPr lang="en-IN"/>
              <a:t>Dept. of ______, SVIT</a:t>
            </a:r>
          </a:p>
        </p:txBody>
      </p:sp>
      <p:sp>
        <p:nvSpPr>
          <p:cNvPr id="5" name="Slide Number Placeholder 4">
            <a:extLst>
              <a:ext uri="{FF2B5EF4-FFF2-40B4-BE49-F238E27FC236}">
                <a16:creationId xmlns:a16="http://schemas.microsoft.com/office/drawing/2014/main" id="{4F192E34-F782-4D15-B759-B5497A8BF2D5}"/>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306822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05FB1B-DD29-4A04-8996-FF05D89AF18F}"/>
              </a:ext>
            </a:extLst>
          </p:cNvPr>
          <p:cNvSpPr>
            <a:spLocks noGrp="1"/>
          </p:cNvSpPr>
          <p:nvPr>
            <p:ph type="dt" sz="half" idx="10"/>
          </p:nvPr>
        </p:nvSpPr>
        <p:spPr/>
        <p:txBody>
          <a:bodyPr/>
          <a:lstStyle/>
          <a:p>
            <a:fld id="{8BB56ECC-4156-47B9-B6C5-A7C7632DDAB1}" type="datetime1">
              <a:rPr lang="en-IN" smtClean="0"/>
              <a:pPr/>
              <a:t>02-05-2020</a:t>
            </a:fld>
            <a:endParaRPr lang="en-IN"/>
          </a:p>
        </p:txBody>
      </p:sp>
      <p:sp>
        <p:nvSpPr>
          <p:cNvPr id="3" name="Footer Placeholder 2">
            <a:extLst>
              <a:ext uri="{FF2B5EF4-FFF2-40B4-BE49-F238E27FC236}">
                <a16:creationId xmlns:a16="http://schemas.microsoft.com/office/drawing/2014/main" id="{08A97D2F-E2A4-438D-A067-1493B899029D}"/>
              </a:ext>
            </a:extLst>
          </p:cNvPr>
          <p:cNvSpPr>
            <a:spLocks noGrp="1"/>
          </p:cNvSpPr>
          <p:nvPr>
            <p:ph type="ftr" sz="quarter" idx="11"/>
          </p:nvPr>
        </p:nvSpPr>
        <p:spPr/>
        <p:txBody>
          <a:bodyPr/>
          <a:lstStyle/>
          <a:p>
            <a:r>
              <a:rPr lang="en-IN"/>
              <a:t>Dept. of ______, SVIT</a:t>
            </a:r>
          </a:p>
        </p:txBody>
      </p:sp>
      <p:sp>
        <p:nvSpPr>
          <p:cNvPr id="4" name="Slide Number Placeholder 3">
            <a:extLst>
              <a:ext uri="{FF2B5EF4-FFF2-40B4-BE49-F238E27FC236}">
                <a16:creationId xmlns:a16="http://schemas.microsoft.com/office/drawing/2014/main" id="{82312123-8F85-4A48-9CA6-85E9B39ECE20}"/>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66698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A615-E99F-4022-8C4A-E6A08ACB4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4442B3-6064-406D-9F3F-50D9E09533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2191BC-0005-4884-BCCC-5A71C16FE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EEA7A-68E2-4B62-A1FA-1FEAA4DFB6DA}"/>
              </a:ext>
            </a:extLst>
          </p:cNvPr>
          <p:cNvSpPr>
            <a:spLocks noGrp="1"/>
          </p:cNvSpPr>
          <p:nvPr>
            <p:ph type="dt" sz="half" idx="10"/>
          </p:nvPr>
        </p:nvSpPr>
        <p:spPr/>
        <p:txBody>
          <a:bodyPr/>
          <a:lstStyle/>
          <a:p>
            <a:fld id="{EB3CA7FB-8CAD-4526-8C8B-7EC5B1C9A4A6}" type="datetime1">
              <a:rPr lang="en-IN" smtClean="0"/>
              <a:pPr/>
              <a:t>02-05-2020</a:t>
            </a:fld>
            <a:endParaRPr lang="en-IN"/>
          </a:p>
        </p:txBody>
      </p:sp>
      <p:sp>
        <p:nvSpPr>
          <p:cNvPr id="6" name="Footer Placeholder 5">
            <a:extLst>
              <a:ext uri="{FF2B5EF4-FFF2-40B4-BE49-F238E27FC236}">
                <a16:creationId xmlns:a16="http://schemas.microsoft.com/office/drawing/2014/main" id="{06DBF939-FF8D-453F-9C7E-3F780B57F398}"/>
              </a:ext>
            </a:extLst>
          </p:cNvPr>
          <p:cNvSpPr>
            <a:spLocks noGrp="1"/>
          </p:cNvSpPr>
          <p:nvPr>
            <p:ph type="ftr" sz="quarter" idx="11"/>
          </p:nvPr>
        </p:nvSpPr>
        <p:spPr/>
        <p:txBody>
          <a:bodyPr/>
          <a:lstStyle/>
          <a:p>
            <a:r>
              <a:rPr lang="en-IN"/>
              <a:t>Dept. of ______, SVIT</a:t>
            </a:r>
          </a:p>
        </p:txBody>
      </p:sp>
      <p:sp>
        <p:nvSpPr>
          <p:cNvPr id="7" name="Slide Number Placeholder 6">
            <a:extLst>
              <a:ext uri="{FF2B5EF4-FFF2-40B4-BE49-F238E27FC236}">
                <a16:creationId xmlns:a16="http://schemas.microsoft.com/office/drawing/2014/main" id="{D6A5CE44-831B-4CE4-AD71-4FC7845DD3A3}"/>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18703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A633-FF1A-4A86-A554-A6866ECC6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53D6D8-2C0B-4D5F-A538-5C4283B768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751E03C-A71C-4EDF-9F0C-AADD5BFFF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FB9132-2CBC-4D34-B53D-FF70E594F93F}"/>
              </a:ext>
            </a:extLst>
          </p:cNvPr>
          <p:cNvSpPr>
            <a:spLocks noGrp="1"/>
          </p:cNvSpPr>
          <p:nvPr>
            <p:ph type="dt" sz="half" idx="10"/>
          </p:nvPr>
        </p:nvSpPr>
        <p:spPr/>
        <p:txBody>
          <a:bodyPr/>
          <a:lstStyle/>
          <a:p>
            <a:fld id="{3532C8DB-8A26-4D7B-863F-CF0724AEE9FE}" type="datetime1">
              <a:rPr lang="en-IN" smtClean="0"/>
              <a:pPr/>
              <a:t>02-05-2020</a:t>
            </a:fld>
            <a:endParaRPr lang="en-IN"/>
          </a:p>
        </p:txBody>
      </p:sp>
      <p:sp>
        <p:nvSpPr>
          <p:cNvPr id="6" name="Footer Placeholder 5">
            <a:extLst>
              <a:ext uri="{FF2B5EF4-FFF2-40B4-BE49-F238E27FC236}">
                <a16:creationId xmlns:a16="http://schemas.microsoft.com/office/drawing/2014/main" id="{DBC4237C-448B-4DA3-AE9C-AE059EAB5FBE}"/>
              </a:ext>
            </a:extLst>
          </p:cNvPr>
          <p:cNvSpPr>
            <a:spLocks noGrp="1"/>
          </p:cNvSpPr>
          <p:nvPr>
            <p:ph type="ftr" sz="quarter" idx="11"/>
          </p:nvPr>
        </p:nvSpPr>
        <p:spPr/>
        <p:txBody>
          <a:bodyPr/>
          <a:lstStyle/>
          <a:p>
            <a:r>
              <a:rPr lang="en-IN"/>
              <a:t>Dept. of ______, SVIT</a:t>
            </a:r>
          </a:p>
        </p:txBody>
      </p:sp>
      <p:sp>
        <p:nvSpPr>
          <p:cNvPr id="7" name="Slide Number Placeholder 6">
            <a:extLst>
              <a:ext uri="{FF2B5EF4-FFF2-40B4-BE49-F238E27FC236}">
                <a16:creationId xmlns:a16="http://schemas.microsoft.com/office/drawing/2014/main" id="{341FD285-1884-4757-A659-7563E433770D}"/>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288930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CE65F1-B7B2-4401-8D3E-90BA7FBB9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5F2DFA-53EC-4E58-9868-0D1C5941EB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21C156-921C-4B6C-B347-41C3EBCE1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9D414-CE7D-46FB-9603-64E2DC9BB488}" type="datetime1">
              <a:rPr lang="en-IN" smtClean="0"/>
              <a:pPr/>
              <a:t>02-05-2020</a:t>
            </a:fld>
            <a:endParaRPr lang="en-IN"/>
          </a:p>
        </p:txBody>
      </p:sp>
      <p:sp>
        <p:nvSpPr>
          <p:cNvPr id="5" name="Footer Placeholder 4">
            <a:extLst>
              <a:ext uri="{FF2B5EF4-FFF2-40B4-BE49-F238E27FC236}">
                <a16:creationId xmlns:a16="http://schemas.microsoft.com/office/drawing/2014/main" id="{ED741EB9-BE5B-4FCE-8459-60A68128D7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______, SVIT</a:t>
            </a:r>
          </a:p>
        </p:txBody>
      </p:sp>
      <p:sp>
        <p:nvSpPr>
          <p:cNvPr id="6" name="Slide Number Placeholder 5">
            <a:extLst>
              <a:ext uri="{FF2B5EF4-FFF2-40B4-BE49-F238E27FC236}">
                <a16:creationId xmlns:a16="http://schemas.microsoft.com/office/drawing/2014/main" id="{903264B3-BCAF-4423-B5AB-31245A719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020A1-FA28-4834-83A8-C0CE35CB1668}" type="slidenum">
              <a:rPr lang="en-IN" smtClean="0"/>
              <a:pPr/>
              <a:t>‹#›</a:t>
            </a:fld>
            <a:endParaRPr lang="en-IN"/>
          </a:p>
        </p:txBody>
      </p:sp>
    </p:spTree>
    <p:extLst>
      <p:ext uri="{BB962C8B-B14F-4D97-AF65-F5344CB8AC3E}">
        <p14:creationId xmlns:p14="http://schemas.microsoft.com/office/powerpoint/2010/main" val="1672401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155/2017/9324035" TargetMode="External"/><Relationship Id="rId2" Type="http://schemas.openxmlformats.org/officeDocument/2006/relationships/hyperlink" Target="http://scn.sap.com/community/business-trends/blog/2015/06/18/the-business-case-for"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D11E-1799-45FA-B0C6-7D6F2A6E14BC}"/>
              </a:ext>
            </a:extLst>
          </p:cNvPr>
          <p:cNvSpPr>
            <a:spLocks noGrp="1"/>
          </p:cNvSpPr>
          <p:nvPr>
            <p:ph type="ctrTitle"/>
          </p:nvPr>
        </p:nvSpPr>
        <p:spPr>
          <a:xfrm>
            <a:off x="0" y="685800"/>
            <a:ext cx="12192000" cy="702096"/>
          </a:xfrm>
        </p:spPr>
        <p:txBody>
          <a:bodyPr>
            <a:normAutofit/>
          </a:bodyPr>
          <a:lstStyle/>
          <a:p>
            <a:r>
              <a:rPr lang="en-IN" sz="3600" b="1" dirty="0">
                <a:ln w="22225">
                  <a:solidFill>
                    <a:srgbClr val="C00000"/>
                  </a:solidFill>
                  <a:prstDash val="solid"/>
                </a:ln>
                <a:solidFill>
                  <a:srgbClr val="C00000"/>
                </a:solidFill>
              </a:rPr>
              <a:t>SAI VIDYA INSTITUTE OF TECHNOLOGY</a:t>
            </a:r>
          </a:p>
        </p:txBody>
      </p:sp>
      <p:sp>
        <p:nvSpPr>
          <p:cNvPr id="3" name="Subtitle 2">
            <a:extLst>
              <a:ext uri="{FF2B5EF4-FFF2-40B4-BE49-F238E27FC236}">
                <a16:creationId xmlns:a16="http://schemas.microsoft.com/office/drawing/2014/main" id="{EB23C6C5-176A-4DB9-B1BC-D6B06ED95008}"/>
              </a:ext>
            </a:extLst>
          </p:cNvPr>
          <p:cNvSpPr>
            <a:spLocks noGrp="1"/>
          </p:cNvSpPr>
          <p:nvPr>
            <p:ph type="subTitle" idx="1"/>
          </p:nvPr>
        </p:nvSpPr>
        <p:spPr>
          <a:xfrm>
            <a:off x="1523998" y="1366553"/>
            <a:ext cx="9144000" cy="461499"/>
          </a:xfrm>
        </p:spPr>
        <p:txBody>
          <a:bodyPr>
            <a:normAutofit/>
          </a:bodyPr>
          <a:lstStyle/>
          <a:p>
            <a:r>
              <a:rPr lang="en-IN" sz="2000" b="1" dirty="0"/>
              <a:t>Rajanukunte, Bengaluru - 560064</a:t>
            </a:r>
          </a:p>
        </p:txBody>
      </p:sp>
      <p:pic>
        <p:nvPicPr>
          <p:cNvPr id="4" name="Picture 3">
            <a:extLst>
              <a:ext uri="{FF2B5EF4-FFF2-40B4-BE49-F238E27FC236}">
                <a16:creationId xmlns:a16="http://schemas.microsoft.com/office/drawing/2014/main" id="{C1D09AB7-3A51-47CD-BC5E-AFF1EE385645}"/>
              </a:ext>
            </a:extLst>
          </p:cNvPr>
          <p:cNvPicPr>
            <a:picLocks noChangeAspect="1"/>
          </p:cNvPicPr>
          <p:nvPr/>
        </p:nvPicPr>
        <p:blipFill>
          <a:blip r:embed="rId2" cstate="print"/>
          <a:stretch>
            <a:fillRect/>
          </a:stretch>
        </p:blipFill>
        <p:spPr>
          <a:xfrm>
            <a:off x="5334000" y="1796713"/>
            <a:ext cx="1523999" cy="1523999"/>
          </a:xfrm>
          <a:prstGeom prst="rect">
            <a:avLst/>
          </a:prstGeom>
        </p:spPr>
      </p:pic>
      <p:sp>
        <p:nvSpPr>
          <p:cNvPr id="5" name="TextBox 4">
            <a:extLst>
              <a:ext uri="{FF2B5EF4-FFF2-40B4-BE49-F238E27FC236}">
                <a16:creationId xmlns:a16="http://schemas.microsoft.com/office/drawing/2014/main" id="{FACE4605-4953-4CBB-B635-0B0762C43748}"/>
              </a:ext>
            </a:extLst>
          </p:cNvPr>
          <p:cNvSpPr txBox="1"/>
          <p:nvPr/>
        </p:nvSpPr>
        <p:spPr>
          <a:xfrm>
            <a:off x="2395979" y="3451040"/>
            <a:ext cx="7400042" cy="769441"/>
          </a:xfrm>
          <a:prstGeom prst="rect">
            <a:avLst/>
          </a:prstGeom>
          <a:noFill/>
        </p:spPr>
        <p:txBody>
          <a:bodyPr wrap="square" rtlCol="0">
            <a:spAutoFit/>
          </a:bodyPr>
          <a:lstStyle/>
          <a:p>
            <a:pPr algn="ctr"/>
            <a:r>
              <a:rPr lang="en-IN" sz="4400" b="1" dirty="0">
                <a:solidFill>
                  <a:srgbClr val="002060"/>
                </a:solidFill>
              </a:rPr>
              <a:t>INTERNET OF THINGS</a:t>
            </a:r>
          </a:p>
        </p:txBody>
      </p:sp>
      <p:sp>
        <p:nvSpPr>
          <p:cNvPr id="6" name="TextBox 5">
            <a:extLst>
              <a:ext uri="{FF2B5EF4-FFF2-40B4-BE49-F238E27FC236}">
                <a16:creationId xmlns:a16="http://schemas.microsoft.com/office/drawing/2014/main" id="{842CF2DE-BB0C-4F8A-A1B5-9C68C76566B8}"/>
              </a:ext>
            </a:extLst>
          </p:cNvPr>
          <p:cNvSpPr txBox="1"/>
          <p:nvPr/>
        </p:nvSpPr>
        <p:spPr>
          <a:xfrm>
            <a:off x="3834108" y="5618731"/>
            <a:ext cx="4506012" cy="830997"/>
          </a:xfrm>
          <a:prstGeom prst="rect">
            <a:avLst/>
          </a:prstGeom>
          <a:noFill/>
        </p:spPr>
        <p:txBody>
          <a:bodyPr wrap="square" rtlCol="0">
            <a:spAutoFit/>
          </a:bodyPr>
          <a:lstStyle/>
          <a:p>
            <a:pPr algn="ctr"/>
            <a:r>
              <a:rPr lang="en-IN" sz="2400" b="1" dirty="0">
                <a:solidFill>
                  <a:srgbClr val="002060"/>
                </a:solidFill>
              </a:rPr>
              <a:t>By</a:t>
            </a:r>
          </a:p>
          <a:p>
            <a:pPr algn="ctr"/>
            <a:r>
              <a:rPr lang="en-IN" sz="2400" b="1" dirty="0">
                <a:solidFill>
                  <a:srgbClr val="002060"/>
                </a:solidFill>
              </a:rPr>
              <a:t>Prathibha.L    1VA16IS064</a:t>
            </a:r>
            <a:endParaRPr lang="en-IN" dirty="0"/>
          </a:p>
        </p:txBody>
      </p:sp>
      <p:sp>
        <p:nvSpPr>
          <p:cNvPr id="7" name="TextBox 6">
            <a:extLst>
              <a:ext uri="{FF2B5EF4-FFF2-40B4-BE49-F238E27FC236}">
                <a16:creationId xmlns:a16="http://schemas.microsoft.com/office/drawing/2014/main" id="{B54F4046-2247-4401-88D7-9C839B401B89}"/>
              </a:ext>
            </a:extLst>
          </p:cNvPr>
          <p:cNvSpPr txBox="1"/>
          <p:nvPr/>
        </p:nvSpPr>
        <p:spPr>
          <a:xfrm>
            <a:off x="199824" y="4962838"/>
            <a:ext cx="4147794" cy="1569660"/>
          </a:xfrm>
          <a:prstGeom prst="rect">
            <a:avLst/>
          </a:prstGeom>
          <a:noFill/>
        </p:spPr>
        <p:txBody>
          <a:bodyPr wrap="square" rtlCol="0">
            <a:spAutoFit/>
          </a:bodyPr>
          <a:lstStyle/>
          <a:p>
            <a:pPr algn="ctr"/>
            <a:r>
              <a:rPr lang="en-IN" sz="2400" b="1" dirty="0">
                <a:solidFill>
                  <a:srgbClr val="002060"/>
                </a:solidFill>
              </a:rPr>
              <a:t>Internal Guide</a:t>
            </a:r>
          </a:p>
          <a:p>
            <a:pPr algn="ctr"/>
            <a:r>
              <a:rPr lang="en-IN" sz="2400" b="1" dirty="0">
                <a:solidFill>
                  <a:srgbClr val="002060"/>
                </a:solidFill>
              </a:rPr>
              <a:t>Mary M D’souza</a:t>
            </a:r>
          </a:p>
          <a:p>
            <a:pPr algn="ctr"/>
            <a:r>
              <a:rPr lang="en-IN" sz="2400" b="1" dirty="0">
                <a:solidFill>
                  <a:srgbClr val="002060"/>
                </a:solidFill>
              </a:rPr>
              <a:t>Assistant Professor</a:t>
            </a:r>
          </a:p>
          <a:p>
            <a:pPr algn="ctr"/>
            <a:r>
              <a:rPr lang="en-IN" sz="2400" b="1" dirty="0">
                <a:solidFill>
                  <a:srgbClr val="002060"/>
                </a:solidFill>
              </a:rPr>
              <a:t>Dept of IS&amp;E, SVIT</a:t>
            </a:r>
          </a:p>
        </p:txBody>
      </p:sp>
      <p:sp>
        <p:nvSpPr>
          <p:cNvPr id="8" name="TextBox 7">
            <a:extLst>
              <a:ext uri="{FF2B5EF4-FFF2-40B4-BE49-F238E27FC236}">
                <a16:creationId xmlns:a16="http://schemas.microsoft.com/office/drawing/2014/main" id="{3E4D2BB2-F645-4614-9A42-33A44804E7A8}"/>
              </a:ext>
            </a:extLst>
          </p:cNvPr>
          <p:cNvSpPr txBox="1"/>
          <p:nvPr/>
        </p:nvSpPr>
        <p:spPr>
          <a:xfrm>
            <a:off x="188536" y="194222"/>
            <a:ext cx="11849493" cy="523220"/>
          </a:xfrm>
          <a:prstGeom prst="rect">
            <a:avLst/>
          </a:prstGeom>
          <a:noFill/>
        </p:spPr>
        <p:txBody>
          <a:bodyPr wrap="square" rtlCol="0">
            <a:spAutoFit/>
          </a:bodyPr>
          <a:lstStyle/>
          <a:p>
            <a:pPr algn="ctr"/>
            <a:r>
              <a:rPr lang="en-IN" sz="2800" b="1" dirty="0">
                <a:solidFill>
                  <a:srgbClr val="002060"/>
                </a:solidFill>
              </a:rPr>
              <a:t>Department of Information Science and Engineering</a:t>
            </a:r>
          </a:p>
        </p:txBody>
      </p:sp>
      <p:sp>
        <p:nvSpPr>
          <p:cNvPr id="9" name="TextBox 8">
            <a:extLst>
              <a:ext uri="{FF2B5EF4-FFF2-40B4-BE49-F238E27FC236}">
                <a16:creationId xmlns:a16="http://schemas.microsoft.com/office/drawing/2014/main" id="{B54F4046-2247-4401-88D7-9C839B401B89}"/>
              </a:ext>
            </a:extLst>
          </p:cNvPr>
          <p:cNvSpPr txBox="1"/>
          <p:nvPr/>
        </p:nvSpPr>
        <p:spPr>
          <a:xfrm>
            <a:off x="7799766" y="4970853"/>
            <a:ext cx="4147794" cy="1569660"/>
          </a:xfrm>
          <a:prstGeom prst="rect">
            <a:avLst/>
          </a:prstGeom>
          <a:noFill/>
        </p:spPr>
        <p:txBody>
          <a:bodyPr wrap="square" rtlCol="0">
            <a:spAutoFit/>
          </a:bodyPr>
          <a:lstStyle/>
          <a:p>
            <a:pPr algn="ctr"/>
            <a:r>
              <a:rPr lang="en-IN" sz="2400" b="1" dirty="0">
                <a:solidFill>
                  <a:srgbClr val="002060"/>
                </a:solidFill>
              </a:rPr>
              <a:t>External Guide</a:t>
            </a:r>
          </a:p>
          <a:p>
            <a:pPr algn="ctr"/>
            <a:r>
              <a:rPr lang="en-IN" sz="2400" b="1" dirty="0">
                <a:solidFill>
                  <a:srgbClr val="002060"/>
                </a:solidFill>
              </a:rPr>
              <a:t>Mr. Vinith Kumar GP</a:t>
            </a:r>
          </a:p>
          <a:p>
            <a:pPr algn="ctr"/>
            <a:r>
              <a:rPr lang="en-IN" sz="2400" b="1" dirty="0">
                <a:solidFill>
                  <a:srgbClr val="002060"/>
                </a:solidFill>
              </a:rPr>
              <a:t>Design Engineer</a:t>
            </a:r>
          </a:p>
          <a:p>
            <a:pPr algn="ctr"/>
            <a:r>
              <a:rPr lang="en-IN" sz="2400" b="1" dirty="0" err="1">
                <a:solidFill>
                  <a:srgbClr val="002060"/>
                </a:solidFill>
              </a:rPr>
              <a:t>InfiData</a:t>
            </a:r>
            <a:r>
              <a:rPr lang="en-IN" sz="2400" b="1" dirty="0">
                <a:solidFill>
                  <a:srgbClr val="002060"/>
                </a:solidFill>
              </a:rPr>
              <a:t> Technologies</a:t>
            </a:r>
          </a:p>
        </p:txBody>
      </p:sp>
      <p:sp>
        <p:nvSpPr>
          <p:cNvPr id="10" name="TextBox 9">
            <a:extLst>
              <a:ext uri="{FF2B5EF4-FFF2-40B4-BE49-F238E27FC236}">
                <a16:creationId xmlns:a16="http://schemas.microsoft.com/office/drawing/2014/main" id="{842CF2DE-BB0C-4F8A-A1B5-9C68C76566B8}"/>
              </a:ext>
            </a:extLst>
          </p:cNvPr>
          <p:cNvSpPr txBox="1"/>
          <p:nvPr/>
        </p:nvSpPr>
        <p:spPr>
          <a:xfrm>
            <a:off x="3962444" y="4303227"/>
            <a:ext cx="4506012" cy="369332"/>
          </a:xfrm>
          <a:prstGeom prst="rect">
            <a:avLst/>
          </a:prstGeom>
          <a:noFill/>
        </p:spPr>
        <p:txBody>
          <a:bodyPr wrap="square" rtlCol="0">
            <a:spAutoFit/>
          </a:bodyPr>
          <a:lstStyle/>
          <a:p>
            <a:pPr algn="ctr"/>
            <a:r>
              <a:rPr lang="en-US" dirty="0" err="1"/>
              <a:t>InfiData</a:t>
            </a:r>
            <a:r>
              <a:rPr lang="en-US" dirty="0"/>
              <a:t> Technologies</a:t>
            </a:r>
            <a:endParaRPr lang="en-IN" dirty="0"/>
          </a:p>
        </p:txBody>
      </p:sp>
    </p:spTree>
    <p:extLst>
      <p:ext uri="{BB962C8B-B14F-4D97-AF65-F5344CB8AC3E}">
        <p14:creationId xmlns:p14="http://schemas.microsoft.com/office/powerpoint/2010/main" val="4114172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US" b="1" dirty="0">
                <a:ln>
                  <a:solidFill>
                    <a:schemeClr val="bg1"/>
                  </a:solidFill>
                </a:ln>
                <a:solidFill>
                  <a:schemeClr val="bg1"/>
                </a:solidFill>
              </a:rPr>
              <a:t>Task Performed</a:t>
            </a:r>
            <a:endParaRPr lang="en-IN" b="1" dirty="0">
              <a:ln>
                <a:solidFill>
                  <a:schemeClr val="bg1"/>
                </a:solidFill>
              </a:ln>
              <a:solidFill>
                <a:schemeClr val="bg1"/>
              </a:solidFill>
            </a:endParaRP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r>
              <a:rPr lang="en-US" dirty="0"/>
              <a:t>Sensing Moisture in Soil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These sensors senses the moisture presence in the soil.</a:t>
            </a:r>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10</a:t>
            </a:fld>
            <a:endParaRPr lang="en-IN" dirty="0">
              <a:ln>
                <a:solidFill>
                  <a:schemeClr val="bg1"/>
                </a:solidFill>
              </a:ln>
              <a:solidFill>
                <a:schemeClr val="bg1"/>
              </a:solidFill>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288542" y="2303907"/>
            <a:ext cx="2125980" cy="1847850"/>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4493514" y="2427732"/>
            <a:ext cx="2400300" cy="1600200"/>
          </a:xfrm>
          <a:prstGeom prst="rect">
            <a:avLst/>
          </a:prstGeom>
        </p:spPr>
      </p:pic>
      <p:sp>
        <p:nvSpPr>
          <p:cNvPr id="4" name="TextBox 3"/>
          <p:cNvSpPr txBox="1"/>
          <p:nvPr/>
        </p:nvSpPr>
        <p:spPr>
          <a:xfrm>
            <a:off x="1170432" y="4151757"/>
            <a:ext cx="1554480" cy="369332"/>
          </a:xfrm>
          <a:prstGeom prst="rect">
            <a:avLst/>
          </a:prstGeom>
          <a:noFill/>
        </p:spPr>
        <p:txBody>
          <a:bodyPr wrap="square" rtlCol="0">
            <a:spAutoFit/>
          </a:bodyPr>
          <a:lstStyle/>
          <a:p>
            <a:r>
              <a:rPr lang="en-US" dirty="0"/>
              <a:t>Water sensor</a:t>
            </a:r>
            <a:endParaRPr lang="en-IN" dirty="0"/>
          </a:p>
        </p:txBody>
      </p:sp>
      <p:sp>
        <p:nvSpPr>
          <p:cNvPr id="5" name="TextBox 4"/>
          <p:cNvSpPr txBox="1"/>
          <p:nvPr/>
        </p:nvSpPr>
        <p:spPr>
          <a:xfrm>
            <a:off x="4493514" y="4151757"/>
            <a:ext cx="2254758" cy="369332"/>
          </a:xfrm>
          <a:prstGeom prst="rect">
            <a:avLst/>
          </a:prstGeom>
          <a:noFill/>
        </p:spPr>
        <p:txBody>
          <a:bodyPr wrap="square" rtlCol="0">
            <a:spAutoFit/>
          </a:bodyPr>
          <a:lstStyle/>
          <a:p>
            <a:r>
              <a:rPr lang="en-US" dirty="0"/>
              <a:t>Soil Moisture Sensor</a:t>
            </a:r>
            <a:endParaRPr lang="en-IN" dirty="0"/>
          </a:p>
        </p:txBody>
      </p:sp>
    </p:spTree>
    <p:extLst>
      <p:ext uri="{BB962C8B-B14F-4D97-AF65-F5344CB8AC3E}">
        <p14:creationId xmlns:p14="http://schemas.microsoft.com/office/powerpoint/2010/main" val="366654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US" b="1" dirty="0">
                <a:ln>
                  <a:solidFill>
                    <a:schemeClr val="bg1"/>
                  </a:solidFill>
                </a:ln>
                <a:solidFill>
                  <a:schemeClr val="bg1"/>
                </a:solidFill>
              </a:rPr>
              <a:t>Task Performed</a:t>
            </a:r>
            <a:endParaRPr lang="en-IN" b="1" dirty="0">
              <a:ln>
                <a:solidFill>
                  <a:schemeClr val="bg1"/>
                </a:solidFill>
              </a:ln>
              <a:solidFill>
                <a:schemeClr val="bg1"/>
              </a:solidFill>
            </a:endParaRP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r>
              <a:rPr lang="en-US" dirty="0"/>
              <a:t>Fix of dc motors with relay driver for motors control.</a:t>
            </a:r>
            <a:endParaRPr lang="en-IN" dirty="0"/>
          </a:p>
          <a:p>
            <a:pPr lvl="1"/>
            <a:r>
              <a:rPr lang="en-US" dirty="0"/>
              <a:t>Relay</a:t>
            </a:r>
          </a:p>
          <a:p>
            <a:pPr lvl="1"/>
            <a:r>
              <a:rPr lang="en-US" dirty="0"/>
              <a:t>DC Motor</a:t>
            </a:r>
          </a:p>
          <a:p>
            <a:pPr lvl="1"/>
            <a:r>
              <a:rPr lang="en-US" dirty="0"/>
              <a:t>IR Sensor</a:t>
            </a:r>
          </a:p>
          <a:p>
            <a:pPr lvl="1"/>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11</a:t>
            </a:fld>
            <a:endParaRPr lang="en-IN" dirty="0">
              <a:ln>
                <a:solidFill>
                  <a:schemeClr val="bg1"/>
                </a:solidFill>
              </a:ln>
              <a:solidFill>
                <a:schemeClr val="bg1"/>
              </a:solidFill>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513448" y="2478024"/>
            <a:ext cx="5831719" cy="3557016"/>
          </a:xfrm>
          <a:prstGeom prst="rect">
            <a:avLst/>
          </a:prstGeom>
        </p:spPr>
      </p:pic>
    </p:spTree>
    <p:extLst>
      <p:ext uri="{BB962C8B-B14F-4D97-AF65-F5344CB8AC3E}">
        <p14:creationId xmlns:p14="http://schemas.microsoft.com/office/powerpoint/2010/main" val="86194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US" b="1" dirty="0">
                <a:ln>
                  <a:solidFill>
                    <a:schemeClr val="bg1"/>
                  </a:solidFill>
                </a:ln>
                <a:solidFill>
                  <a:schemeClr val="bg1"/>
                </a:solidFill>
              </a:rPr>
              <a:t>Task Performed</a:t>
            </a:r>
            <a:endParaRPr lang="en-IN" b="1" dirty="0">
              <a:ln>
                <a:solidFill>
                  <a:schemeClr val="bg1"/>
                </a:solidFill>
              </a:ln>
              <a:solidFill>
                <a:schemeClr val="bg1"/>
              </a:solidFill>
            </a:endParaRP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r>
              <a:rPr lang="en-US" dirty="0"/>
              <a:t>Implementation and testing of ultrasonic sensors.</a:t>
            </a:r>
          </a:p>
          <a:p>
            <a:pPr lvl="1"/>
            <a:r>
              <a:rPr lang="en-US" dirty="0"/>
              <a:t>Ultrasonic sensor is most suitable for obstacle detection and it is of low cost and has high ranging capability.</a:t>
            </a:r>
            <a:endParaRPr lang="en-IN" dirty="0"/>
          </a:p>
          <a:p>
            <a:pPr lvl="1"/>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12</a:t>
            </a:fld>
            <a:endParaRPr lang="en-IN" dirty="0">
              <a:ln>
                <a:solidFill>
                  <a:schemeClr val="bg1"/>
                </a:solidFill>
              </a:ln>
              <a:solidFill>
                <a:schemeClr val="bg1"/>
              </a:solidFill>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118104" y="2816352"/>
            <a:ext cx="5001768" cy="3008376"/>
          </a:xfrm>
          <a:prstGeom prst="rect">
            <a:avLst/>
          </a:prstGeom>
        </p:spPr>
      </p:pic>
    </p:spTree>
    <p:extLst>
      <p:ext uri="{BB962C8B-B14F-4D97-AF65-F5344CB8AC3E}">
        <p14:creationId xmlns:p14="http://schemas.microsoft.com/office/powerpoint/2010/main" val="3938151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US" b="1" dirty="0">
                <a:ln>
                  <a:solidFill>
                    <a:schemeClr val="bg1"/>
                  </a:solidFill>
                </a:ln>
                <a:solidFill>
                  <a:schemeClr val="bg1"/>
                </a:solidFill>
              </a:rPr>
              <a:t>Task Performed</a:t>
            </a:r>
            <a:endParaRPr lang="en-IN" b="1" dirty="0">
              <a:ln>
                <a:solidFill>
                  <a:schemeClr val="bg1"/>
                </a:solidFill>
              </a:ln>
              <a:solidFill>
                <a:schemeClr val="bg1"/>
              </a:solidFill>
            </a:endParaRP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219456" y="1335024"/>
            <a:ext cx="11441501" cy="5023628"/>
          </a:xfrm>
        </p:spPr>
        <p:txBody>
          <a:bodyPr>
            <a:normAutofit/>
          </a:bodyPr>
          <a:lstStyle/>
          <a:p>
            <a:pPr marL="0" indent="0">
              <a:buNone/>
            </a:pPr>
            <a:r>
              <a:rPr lang="en-US" dirty="0"/>
              <a:t>Python programming with GPIO</a:t>
            </a:r>
          </a:p>
          <a:p>
            <a:pPr marL="0" indent="0" algn="just">
              <a:buNone/>
            </a:pPr>
            <a:r>
              <a:rPr lang="en-US" dirty="0"/>
              <a:t>	</a:t>
            </a:r>
            <a:r>
              <a:rPr lang="en-IN" sz="2400" dirty="0"/>
              <a:t>A powerful feature of the Raspberry Pi is the row of GPIO(general-purpose 	input/output)pins along the top edge of the board. </a:t>
            </a:r>
          </a:p>
          <a:p>
            <a:pPr marL="0" indent="0" algn="just">
              <a:buNone/>
            </a:pPr>
            <a:endParaRPr lang="en-IN" sz="2400"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13</a:t>
            </a:fld>
            <a:endParaRPr lang="en-IN" dirty="0">
              <a:ln>
                <a:solidFill>
                  <a:schemeClr val="bg1"/>
                </a:solidFill>
              </a:ln>
              <a:solidFill>
                <a:schemeClr val="bg1"/>
              </a:solidFill>
            </a:endParaRPr>
          </a:p>
        </p:txBody>
      </p:sp>
      <p:pic>
        <p:nvPicPr>
          <p:cNvPr id="8" name="Picture 7" descr="https://www.raspberrypi.org/documentation/usage/gpio/images/raspio-portsplus.jpg"/>
          <p:cNvPicPr/>
          <p:nvPr/>
        </p:nvPicPr>
        <p:blipFill>
          <a:blip r:embed="rId3">
            <a:extLst>
              <a:ext uri="{28A0092B-C50C-407E-A947-70E740481C1C}">
                <a14:useLocalDpi xmlns:a14="http://schemas.microsoft.com/office/drawing/2010/main" val="0"/>
              </a:ext>
            </a:extLst>
          </a:blip>
          <a:srcRect/>
          <a:stretch>
            <a:fillRect/>
          </a:stretch>
        </p:blipFill>
        <p:spPr bwMode="auto">
          <a:xfrm>
            <a:off x="666750" y="3017520"/>
            <a:ext cx="2933700" cy="2758440"/>
          </a:xfrm>
          <a:prstGeom prst="rect">
            <a:avLst/>
          </a:prstGeom>
          <a:noFill/>
          <a:ln>
            <a:noFill/>
          </a:ln>
        </p:spPr>
      </p:pic>
      <p:pic>
        <p:nvPicPr>
          <p:cNvPr id="9" name="Picture 8" descr="https://www.raspberrypi.org/documentation/usage/gpio/images/gpiozero-pinout.png"/>
          <p:cNvPicPr/>
          <p:nvPr/>
        </p:nvPicPr>
        <p:blipFill rotWithShape="1">
          <a:blip r:embed="rId4">
            <a:extLst>
              <a:ext uri="{28A0092B-C50C-407E-A947-70E740481C1C}">
                <a14:useLocalDpi xmlns:a14="http://schemas.microsoft.com/office/drawing/2010/main" val="0"/>
              </a:ext>
            </a:extLst>
          </a:blip>
          <a:srcRect l="265" t="54481" r="8874" b="5419"/>
          <a:stretch/>
        </p:blipFill>
        <p:spPr bwMode="auto">
          <a:xfrm>
            <a:off x="4047744" y="3017520"/>
            <a:ext cx="2651760" cy="2758440"/>
          </a:xfrm>
          <a:prstGeom prst="rect">
            <a:avLst/>
          </a:prstGeom>
          <a:noFill/>
          <a:ln>
            <a:noFill/>
          </a:ln>
          <a:extLst>
            <a:ext uri="{53640926-AAD7-44D8-BBD7-CCE9431645EC}">
              <a14:shadowObscured xmlns:a14="http://schemas.microsoft.com/office/drawing/2010/main"/>
            </a:ext>
          </a:extLst>
        </p:spPr>
      </p:pic>
      <p:sp>
        <p:nvSpPr>
          <p:cNvPr id="4" name="TextBox 3"/>
          <p:cNvSpPr txBox="1"/>
          <p:nvPr/>
        </p:nvSpPr>
        <p:spPr>
          <a:xfrm>
            <a:off x="1673352" y="5989320"/>
            <a:ext cx="4818888" cy="369332"/>
          </a:xfrm>
          <a:prstGeom prst="rect">
            <a:avLst/>
          </a:prstGeom>
          <a:noFill/>
        </p:spPr>
        <p:txBody>
          <a:bodyPr wrap="square" rtlCol="0">
            <a:spAutoFit/>
          </a:bodyPr>
          <a:lstStyle/>
          <a:p>
            <a:r>
              <a:rPr lang="en-US" dirty="0"/>
              <a:t>GPIO Board and Pin mode configuration</a:t>
            </a:r>
            <a:endParaRPr lang="en-IN" dirty="0"/>
          </a:p>
        </p:txBody>
      </p:sp>
    </p:spTree>
    <p:extLst>
      <p:ext uri="{BB962C8B-B14F-4D97-AF65-F5344CB8AC3E}">
        <p14:creationId xmlns:p14="http://schemas.microsoft.com/office/powerpoint/2010/main" val="3673950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US" b="1" dirty="0">
                <a:ln>
                  <a:solidFill>
                    <a:schemeClr val="bg1"/>
                  </a:solidFill>
                </a:ln>
                <a:solidFill>
                  <a:schemeClr val="bg1"/>
                </a:solidFill>
              </a:rPr>
              <a:t>PROJECT</a:t>
            </a:r>
            <a:endParaRPr lang="en-IN" b="1" dirty="0">
              <a:ln>
                <a:solidFill>
                  <a:schemeClr val="bg1"/>
                </a:solidFill>
              </a:ln>
              <a:solidFill>
                <a:schemeClr val="bg1"/>
              </a:solidFill>
            </a:endParaRP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283464" y="1280160"/>
            <a:ext cx="11377493" cy="4889421"/>
          </a:xfrm>
        </p:spPr>
        <p:txBody>
          <a:bodyPr>
            <a:normAutofit/>
          </a:bodyPr>
          <a:lstStyle/>
          <a:p>
            <a:pPr marL="0" indent="0" algn="ctr">
              <a:buNone/>
            </a:pPr>
            <a:r>
              <a:rPr lang="en-IN" b="1" dirty="0"/>
              <a:t>“</a:t>
            </a:r>
            <a:r>
              <a:rPr lang="en-IN" b="1" u="sng" dirty="0"/>
              <a:t>Advanced Solar Panel Cleaning Bot using IoT</a:t>
            </a:r>
            <a:r>
              <a:rPr lang="en-IN" b="1" dirty="0"/>
              <a:t>”</a:t>
            </a:r>
          </a:p>
          <a:p>
            <a:pPr marL="0" indent="0" algn="ctr">
              <a:buNone/>
            </a:pPr>
            <a:r>
              <a:rPr lang="en-IN" sz="2400" dirty="0"/>
              <a:t>This project deals with the cleaning of solar panel automatically without human efforts. </a:t>
            </a:r>
          </a:p>
          <a:p>
            <a:r>
              <a:rPr lang="en-IN" b="1" dirty="0"/>
              <a:t>Software:</a:t>
            </a:r>
            <a:endParaRPr lang="en-IN" dirty="0"/>
          </a:p>
          <a:p>
            <a:pPr marL="457200" lvl="1" indent="0">
              <a:buNone/>
            </a:pPr>
            <a:r>
              <a:rPr lang="en-IN" dirty="0"/>
              <a:t>   Python IDE 2.7</a:t>
            </a:r>
          </a:p>
          <a:p>
            <a:r>
              <a:rPr lang="en-IN" b="1" dirty="0"/>
              <a:t>Hardware :</a:t>
            </a:r>
            <a:endParaRPr lang="en-IN" dirty="0"/>
          </a:p>
          <a:p>
            <a:pPr lvl="1"/>
            <a:r>
              <a:rPr lang="en-IN" dirty="0"/>
              <a:t>Raspberry pi 3.0</a:t>
            </a:r>
          </a:p>
          <a:p>
            <a:pPr lvl="1"/>
            <a:r>
              <a:rPr lang="en-IN" dirty="0"/>
              <a:t>Power supply 5v/2A</a:t>
            </a:r>
          </a:p>
          <a:p>
            <a:pPr lvl="1"/>
            <a:r>
              <a:rPr lang="en-IN" dirty="0"/>
              <a:t>IR sensors</a:t>
            </a:r>
          </a:p>
          <a:p>
            <a:pPr algn="just"/>
            <a:endParaRPr lang="en-IN" sz="2400" b="1"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14</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367475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US" b="1" dirty="0">
                <a:ln>
                  <a:solidFill>
                    <a:schemeClr val="bg1"/>
                  </a:solidFill>
                </a:ln>
                <a:solidFill>
                  <a:schemeClr val="bg1"/>
                </a:solidFill>
              </a:rPr>
              <a:t>PROJECT</a:t>
            </a:r>
            <a:endParaRPr lang="en-IN" b="1" dirty="0">
              <a:ln>
                <a:solidFill>
                  <a:schemeClr val="bg1"/>
                </a:solidFill>
              </a:ln>
              <a:solidFill>
                <a:schemeClr val="bg1"/>
              </a:solidFill>
            </a:endParaRP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277024" y="1274111"/>
            <a:ext cx="11377493" cy="4889421"/>
          </a:xfrm>
        </p:spPr>
        <p:txBody>
          <a:bodyPr>
            <a:normAutofit/>
          </a:bodyPr>
          <a:lstStyle/>
          <a:p>
            <a:pPr marL="0" indent="0" algn="ctr">
              <a:buNone/>
            </a:pPr>
            <a:r>
              <a:rPr lang="en-IN" b="1" dirty="0"/>
              <a:t>Snapshots of code</a:t>
            </a:r>
          </a:p>
          <a:p>
            <a:pPr marL="0" indent="0" algn="just">
              <a:buNone/>
            </a:pPr>
            <a:r>
              <a:rPr lang="en-US" b="1" dirty="0"/>
              <a:t>	</a:t>
            </a:r>
            <a:r>
              <a:rPr lang="en-US" dirty="0"/>
              <a:t> </a:t>
            </a:r>
            <a:endParaRPr lang="en-IN" dirty="0"/>
          </a:p>
          <a:p>
            <a:pPr algn="just"/>
            <a:endParaRPr lang="en-IN" sz="2400" b="1"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15</a:t>
            </a:fld>
            <a:endParaRPr lang="en-IN" dirty="0">
              <a:ln>
                <a:solidFill>
                  <a:schemeClr val="bg1"/>
                </a:solidFill>
              </a:ln>
              <a:solidFill>
                <a:schemeClr val="bg1"/>
              </a:solidFill>
            </a:endParaRPr>
          </a:p>
        </p:txBody>
      </p:sp>
      <p:pic>
        <p:nvPicPr>
          <p:cNvPr id="37" name="Picture 36">
            <a:extLst>
              <a:ext uri="{FF2B5EF4-FFF2-40B4-BE49-F238E27FC236}">
                <a16:creationId xmlns:a16="http://schemas.microsoft.com/office/drawing/2014/main" id="{801637E7-9CDA-4EB2-9138-26C92BFF5051}"/>
              </a:ext>
            </a:extLst>
          </p:cNvPr>
          <p:cNvPicPr>
            <a:picLocks noChangeAspect="1"/>
          </p:cNvPicPr>
          <p:nvPr/>
        </p:nvPicPr>
        <p:blipFill rotWithShape="1">
          <a:blip r:embed="rId3">
            <a:extLst>
              <a:ext uri="{28A0092B-C50C-407E-A947-70E740481C1C}">
                <a14:useLocalDpi xmlns:a14="http://schemas.microsoft.com/office/drawing/2010/main" val="0"/>
              </a:ext>
            </a:extLst>
          </a:blip>
          <a:srcRect l="-539" r="47221"/>
          <a:stretch/>
        </p:blipFill>
        <p:spPr>
          <a:xfrm>
            <a:off x="277024" y="2040835"/>
            <a:ext cx="4904576" cy="3697356"/>
          </a:xfrm>
          <a:prstGeom prst="rect">
            <a:avLst/>
          </a:prstGeom>
        </p:spPr>
      </p:pic>
      <p:pic>
        <p:nvPicPr>
          <p:cNvPr id="39" name="Picture 38">
            <a:extLst>
              <a:ext uri="{FF2B5EF4-FFF2-40B4-BE49-F238E27FC236}">
                <a16:creationId xmlns:a16="http://schemas.microsoft.com/office/drawing/2014/main" id="{9319D47B-F7C8-407F-BA38-79B4DCBE0647}"/>
              </a:ext>
            </a:extLst>
          </p:cNvPr>
          <p:cNvPicPr>
            <a:picLocks noChangeAspect="1"/>
          </p:cNvPicPr>
          <p:nvPr/>
        </p:nvPicPr>
        <p:blipFill rotWithShape="1">
          <a:blip r:embed="rId4">
            <a:extLst>
              <a:ext uri="{28A0092B-C50C-407E-A947-70E740481C1C}">
                <a14:useLocalDpi xmlns:a14="http://schemas.microsoft.com/office/drawing/2010/main" val="0"/>
              </a:ext>
            </a:extLst>
          </a:blip>
          <a:srcRect l="307" r="46877"/>
          <a:stretch/>
        </p:blipFill>
        <p:spPr>
          <a:xfrm>
            <a:off x="5693850" y="2040835"/>
            <a:ext cx="6221126" cy="3697356"/>
          </a:xfrm>
          <a:prstGeom prst="rect">
            <a:avLst/>
          </a:prstGeom>
        </p:spPr>
      </p:pic>
    </p:spTree>
    <p:extLst>
      <p:ext uri="{BB962C8B-B14F-4D97-AF65-F5344CB8AC3E}">
        <p14:creationId xmlns:p14="http://schemas.microsoft.com/office/powerpoint/2010/main" val="2753967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US" b="1" dirty="0">
                <a:ln>
                  <a:solidFill>
                    <a:schemeClr val="bg1"/>
                  </a:solidFill>
                </a:ln>
                <a:solidFill>
                  <a:schemeClr val="bg1"/>
                </a:solidFill>
              </a:rPr>
              <a:t>PROJECT</a:t>
            </a:r>
            <a:endParaRPr lang="en-IN" b="1" dirty="0">
              <a:ln>
                <a:solidFill>
                  <a:schemeClr val="bg1"/>
                </a:solidFill>
              </a:ln>
              <a:solidFill>
                <a:schemeClr val="bg1"/>
              </a:solidFill>
            </a:endParaRP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277024" y="1274111"/>
            <a:ext cx="11377493" cy="4889421"/>
          </a:xfrm>
        </p:spPr>
        <p:txBody>
          <a:bodyPr>
            <a:normAutofit/>
          </a:bodyPr>
          <a:lstStyle/>
          <a:p>
            <a:pPr marL="0" indent="0">
              <a:buNone/>
            </a:pPr>
            <a:r>
              <a:rPr lang="en-IN" b="1" dirty="0"/>
              <a:t>“</a:t>
            </a:r>
            <a:r>
              <a:rPr lang="en-IN" b="1" u="sng" dirty="0"/>
              <a:t>Advanced Solar Panel Cleaning Bot using </a:t>
            </a:r>
            <a:r>
              <a:rPr lang="en-IN" b="1" u="sng" dirty="0" err="1"/>
              <a:t>IoT</a:t>
            </a:r>
            <a:r>
              <a:rPr lang="en-IN" b="1" dirty="0"/>
              <a:t>”</a:t>
            </a:r>
          </a:p>
          <a:p>
            <a:pPr marL="0" indent="0" algn="just">
              <a:buNone/>
            </a:pPr>
            <a:r>
              <a:rPr lang="en-US" b="1" dirty="0"/>
              <a:t>	</a:t>
            </a:r>
            <a:r>
              <a:rPr lang="en-US" dirty="0"/>
              <a:t> </a:t>
            </a:r>
            <a:endParaRPr lang="en-IN" dirty="0"/>
          </a:p>
          <a:p>
            <a:pPr algn="just"/>
            <a:endParaRPr lang="en-IN" sz="2400" b="1"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16</a:t>
            </a:fld>
            <a:endParaRPr lang="en-IN" dirty="0">
              <a:ln>
                <a:solidFill>
                  <a:schemeClr val="bg1"/>
                </a:solidFill>
              </a:ln>
              <a:solidFill>
                <a:schemeClr val="bg1"/>
              </a:solidFill>
            </a:endParaRPr>
          </a:p>
        </p:txBody>
      </p:sp>
      <p:pic>
        <p:nvPicPr>
          <p:cNvPr id="9" name="Picture 8">
            <a:extLst>
              <a:ext uri="{FF2B5EF4-FFF2-40B4-BE49-F238E27FC236}">
                <a16:creationId xmlns:a16="http://schemas.microsoft.com/office/drawing/2014/main" id="{8999064C-2535-4640-B60A-36F30D27E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535" y="2049620"/>
            <a:ext cx="2974343" cy="3780611"/>
          </a:xfrm>
          <a:prstGeom prst="rect">
            <a:avLst/>
          </a:prstGeom>
        </p:spPr>
      </p:pic>
      <p:pic>
        <p:nvPicPr>
          <p:cNvPr id="11" name="Picture 10">
            <a:extLst>
              <a:ext uri="{FF2B5EF4-FFF2-40B4-BE49-F238E27FC236}">
                <a16:creationId xmlns:a16="http://schemas.microsoft.com/office/drawing/2014/main" id="{2AE6449F-7FCF-4F56-A733-06BBB29551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8389" y="2049620"/>
            <a:ext cx="6498151" cy="3780611"/>
          </a:xfrm>
          <a:prstGeom prst="rect">
            <a:avLst/>
          </a:prstGeom>
          <a:solidFill>
            <a:schemeClr val="accent2">
              <a:lumMod val="60000"/>
              <a:lumOff val="40000"/>
            </a:schemeClr>
          </a:solidFill>
        </p:spPr>
      </p:pic>
      <p:sp>
        <p:nvSpPr>
          <p:cNvPr id="12" name="TextBox 11">
            <a:extLst>
              <a:ext uri="{FF2B5EF4-FFF2-40B4-BE49-F238E27FC236}">
                <a16:creationId xmlns:a16="http://schemas.microsoft.com/office/drawing/2014/main" id="{3896D5E4-B2EA-4EEF-90DE-2FC1658B8830}"/>
              </a:ext>
            </a:extLst>
          </p:cNvPr>
          <p:cNvSpPr txBox="1"/>
          <p:nvPr/>
        </p:nvSpPr>
        <p:spPr>
          <a:xfrm>
            <a:off x="6944139" y="5287618"/>
            <a:ext cx="119270" cy="203506"/>
          </a:xfrm>
          <a:prstGeom prst="rect">
            <a:avLst/>
          </a:prstGeom>
          <a:solidFill>
            <a:schemeClr val="tx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rtlCol="0">
            <a:spAutoFit/>
          </a:bodyPr>
          <a:lstStyle/>
          <a:p>
            <a:endParaRPr lang="en-US" dirty="0"/>
          </a:p>
        </p:txBody>
      </p:sp>
    </p:spTree>
    <p:extLst>
      <p:ext uri="{BB962C8B-B14F-4D97-AF65-F5344CB8AC3E}">
        <p14:creationId xmlns:p14="http://schemas.microsoft.com/office/powerpoint/2010/main" val="2363345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US" b="1" dirty="0">
                <a:ln>
                  <a:solidFill>
                    <a:schemeClr val="bg1"/>
                  </a:solidFill>
                </a:ln>
                <a:solidFill>
                  <a:schemeClr val="bg1"/>
                </a:solidFill>
              </a:rPr>
              <a:t>REFLECTION NOTES</a:t>
            </a:r>
            <a:endParaRPr lang="en-IN" b="1" dirty="0">
              <a:ln>
                <a:solidFill>
                  <a:schemeClr val="bg1"/>
                </a:solidFill>
              </a:ln>
              <a:solidFill>
                <a:schemeClr val="bg1"/>
              </a:solidFill>
            </a:endParaRP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159026" y="1281047"/>
            <a:ext cx="11501931" cy="4888534"/>
          </a:xfrm>
        </p:spPr>
        <p:txBody>
          <a:bodyPr>
            <a:normAutofit/>
          </a:bodyPr>
          <a:lstStyle/>
          <a:p>
            <a:r>
              <a:rPr lang="en-US" dirty="0">
                <a:ea typeface="+mn-lt"/>
                <a:cs typeface="+mn-lt"/>
              </a:rPr>
              <a:t>I thoroughly enjoyed my internship this summer and now have very valuable experience. </a:t>
            </a:r>
            <a:endParaRPr lang="en-US" dirty="0">
              <a:cs typeface="Calibri"/>
            </a:endParaRPr>
          </a:p>
          <a:p>
            <a:r>
              <a:rPr lang="en-US" dirty="0">
                <a:ea typeface="+mn-lt"/>
                <a:cs typeface="+mn-lt"/>
              </a:rPr>
              <a:t>I know this will help when looking for jobs and needing references. I was dreading it in the beginning, but now I am so happy it was required. </a:t>
            </a:r>
          </a:p>
          <a:p>
            <a:r>
              <a:rPr lang="en-US" dirty="0">
                <a:ea typeface="+mn-lt"/>
                <a:cs typeface="+mn-lt"/>
              </a:rPr>
              <a:t>As much as the curriculum changes, I hope that class remains constant.</a:t>
            </a:r>
            <a:endParaRPr lang="en-US" dirty="0"/>
          </a:p>
          <a:p>
            <a:r>
              <a:rPr lang="en-US" dirty="0"/>
              <a:t>Skills Utilized</a:t>
            </a:r>
          </a:p>
          <a:p>
            <a:pPr marL="0" indent="0">
              <a:buNone/>
            </a:pPr>
            <a:r>
              <a:rPr lang="en-US" dirty="0"/>
              <a:t>	</a:t>
            </a:r>
          </a:p>
          <a:p>
            <a:pPr marL="0" indent="0">
              <a:buNone/>
            </a:pPr>
            <a:endParaRPr lang="en-US" dirty="0"/>
          </a:p>
          <a:p>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17</a:t>
            </a:fld>
            <a:endParaRPr lang="en-IN" dirty="0">
              <a:ln>
                <a:solidFill>
                  <a:schemeClr val="bg1"/>
                </a:solidFill>
              </a:ln>
              <a:solidFill>
                <a:schemeClr val="bg1"/>
              </a:solidFill>
            </a:endParaRPr>
          </a:p>
        </p:txBody>
      </p:sp>
      <p:sp>
        <p:nvSpPr>
          <p:cNvPr id="10" name="object 3"/>
          <p:cNvSpPr txBox="1"/>
          <p:nvPr/>
        </p:nvSpPr>
        <p:spPr>
          <a:xfrm>
            <a:off x="1613034" y="3966797"/>
            <a:ext cx="4786043" cy="1317668"/>
          </a:xfrm>
          <a:prstGeom prst="rect">
            <a:avLst/>
          </a:prstGeom>
        </p:spPr>
        <p:txBody>
          <a:bodyPr vert="horz" wrap="square" lIns="0" tIns="147955" rIns="0" bIns="0" rtlCol="0">
            <a:spAutoFit/>
          </a:bodyPr>
          <a:lstStyle/>
          <a:p>
            <a:pPr marL="429259" indent="-416559">
              <a:lnSpc>
                <a:spcPct val="100000"/>
              </a:lnSpc>
              <a:spcBef>
                <a:spcPts val="1165"/>
              </a:spcBef>
              <a:buAutoNum type="arabicPeriod"/>
              <a:tabLst>
                <a:tab pos="429259" algn="l"/>
                <a:tab pos="429895" algn="l"/>
              </a:tabLst>
            </a:pPr>
            <a:r>
              <a:rPr sz="2000" spc="5" dirty="0">
                <a:cs typeface="Arial"/>
              </a:rPr>
              <a:t>Software </a:t>
            </a:r>
            <a:r>
              <a:rPr sz="2000" spc="-25" dirty="0">
                <a:cs typeface="Arial"/>
              </a:rPr>
              <a:t>Engineering</a:t>
            </a:r>
            <a:r>
              <a:rPr sz="2000" spc="-130" dirty="0">
                <a:cs typeface="Arial"/>
              </a:rPr>
              <a:t> </a:t>
            </a:r>
            <a:r>
              <a:rPr sz="2000" spc="-5" dirty="0">
                <a:cs typeface="Arial"/>
              </a:rPr>
              <a:t>Skills</a:t>
            </a:r>
            <a:endParaRPr sz="2000" dirty="0">
              <a:cs typeface="Arial"/>
            </a:endParaRPr>
          </a:p>
          <a:p>
            <a:pPr marL="429259" indent="-416559">
              <a:lnSpc>
                <a:spcPct val="100000"/>
              </a:lnSpc>
              <a:spcBef>
                <a:spcPts val="1065"/>
              </a:spcBef>
              <a:buAutoNum type="arabicPeriod"/>
              <a:tabLst>
                <a:tab pos="429259" algn="l"/>
                <a:tab pos="429895" algn="l"/>
              </a:tabLst>
            </a:pPr>
            <a:r>
              <a:rPr sz="2000" spc="-15" dirty="0">
                <a:cs typeface="Arial"/>
              </a:rPr>
              <a:t>Development </a:t>
            </a:r>
            <a:r>
              <a:rPr lang="en-US" sz="2000" spc="-15" dirty="0">
                <a:cs typeface="Arial"/>
              </a:rPr>
              <a:t>of hardware </a:t>
            </a:r>
            <a:r>
              <a:rPr sz="2000" spc="-15" dirty="0">
                <a:cs typeface="Arial"/>
              </a:rPr>
              <a:t>Operation</a:t>
            </a:r>
            <a:r>
              <a:rPr sz="2000" spc="-105" dirty="0">
                <a:cs typeface="Arial"/>
              </a:rPr>
              <a:t> </a:t>
            </a:r>
            <a:r>
              <a:rPr sz="2000" spc="20" dirty="0">
                <a:cs typeface="Arial"/>
              </a:rPr>
              <a:t>skills</a:t>
            </a:r>
            <a:endParaRPr sz="2000" dirty="0">
              <a:cs typeface="Arial"/>
            </a:endParaRPr>
          </a:p>
          <a:p>
            <a:pPr marL="429259" marR="5080" indent="-416559">
              <a:lnSpc>
                <a:spcPct val="149300"/>
              </a:lnSpc>
              <a:buAutoNum type="arabicPeriod"/>
              <a:tabLst>
                <a:tab pos="429259" algn="l"/>
                <a:tab pos="429895" algn="l"/>
              </a:tabLst>
            </a:pPr>
            <a:r>
              <a:rPr sz="2000" spc="15" dirty="0">
                <a:cs typeface="Arial"/>
              </a:rPr>
              <a:t>Administrative </a:t>
            </a:r>
            <a:r>
              <a:rPr sz="2000" spc="-10" dirty="0">
                <a:cs typeface="Arial"/>
              </a:rPr>
              <a:t>and</a:t>
            </a:r>
            <a:r>
              <a:rPr sz="2000" spc="-190" dirty="0">
                <a:cs typeface="Arial"/>
              </a:rPr>
              <a:t> </a:t>
            </a:r>
            <a:r>
              <a:rPr sz="2000" spc="15" dirty="0">
                <a:cs typeface="Arial"/>
              </a:rPr>
              <a:t>collaboration  </a:t>
            </a:r>
            <a:r>
              <a:rPr sz="2000" spc="35" dirty="0">
                <a:cs typeface="Arial"/>
              </a:rPr>
              <a:t>tools</a:t>
            </a:r>
            <a:endParaRPr sz="2000" dirty="0">
              <a:cs typeface="Arial"/>
            </a:endParaRPr>
          </a:p>
        </p:txBody>
      </p:sp>
    </p:spTree>
    <p:extLst>
      <p:ext uri="{BB962C8B-B14F-4D97-AF65-F5344CB8AC3E}">
        <p14:creationId xmlns:p14="http://schemas.microsoft.com/office/powerpoint/2010/main" val="2485073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US" b="1" dirty="0">
                <a:ln>
                  <a:solidFill>
                    <a:schemeClr val="bg1"/>
                  </a:solidFill>
                </a:ln>
                <a:solidFill>
                  <a:schemeClr val="bg1"/>
                </a:solidFill>
              </a:rPr>
              <a:t>REFERENCES</a:t>
            </a:r>
            <a:endParaRPr lang="en-IN" b="1" dirty="0">
              <a:ln>
                <a:solidFill>
                  <a:schemeClr val="bg1"/>
                </a:solidFill>
              </a:ln>
              <a:solidFill>
                <a:schemeClr val="bg1"/>
              </a:solidFill>
            </a:endParaRP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lnSpcReduction="10000"/>
          </a:bodyPr>
          <a:lstStyle/>
          <a:p>
            <a:pPr marL="0" indent="0" fontAlgn="t">
              <a:buNone/>
            </a:pPr>
            <a:r>
              <a:rPr lang="en-IN" sz="2400" dirty="0"/>
              <a:t>[1]. R. Howells, "The Business Case for </a:t>
            </a:r>
            <a:r>
              <a:rPr lang="en-IN" sz="2400" dirty="0" err="1"/>
              <a:t>IoT</a:t>
            </a:r>
            <a:r>
              <a:rPr lang="en-IN" sz="2400" dirty="0"/>
              <a:t>", June 2015, [online] Available: </a:t>
            </a:r>
            <a:r>
              <a:rPr lang="en-IN" sz="2400" dirty="0">
                <a:hlinkClick r:id="rId2"/>
              </a:rPr>
              <a:t>http://scn.sap.com/community/business-trends/blog/2015/06/18/the-business-case-for</a:t>
            </a:r>
            <a:r>
              <a:rPr lang="en-IN" sz="2400" dirty="0"/>
              <a:t> </a:t>
            </a:r>
            <a:r>
              <a:rPr lang="en-IN" sz="2400" dirty="0" err="1"/>
              <a:t>iot</a:t>
            </a:r>
            <a:r>
              <a:rPr lang="en-IN" sz="2400" dirty="0"/>
              <a:t>.</a:t>
            </a:r>
          </a:p>
          <a:p>
            <a:pPr marL="0" indent="0" fontAlgn="t">
              <a:buNone/>
            </a:pPr>
            <a:endParaRPr lang="en-IN" dirty="0"/>
          </a:p>
          <a:p>
            <a:pPr marL="0" indent="0" fontAlgn="t">
              <a:buNone/>
            </a:pPr>
            <a:r>
              <a:rPr lang="en-IN" sz="2400" dirty="0"/>
              <a:t>[2] D. Evans, "The Internet of Things: How the Next Evolution of the Internet Is Changing Everything",Apr.2011,[online]</a:t>
            </a:r>
            <a:r>
              <a:rPr lang="en-IN" sz="2400" dirty="0" err="1"/>
              <a:t>Available:www.cisco.com</a:t>
            </a:r>
            <a:r>
              <a:rPr lang="en-IN" sz="2400" dirty="0"/>
              <a:t>/web/about/ac79/docs/</a:t>
            </a:r>
            <a:r>
              <a:rPr lang="en-IN" sz="2400" dirty="0" err="1"/>
              <a:t>innov</a:t>
            </a:r>
            <a:r>
              <a:rPr lang="en-IN" sz="2400" dirty="0"/>
              <a:t>/IoT_IBSG_0411FINAL.pdf.</a:t>
            </a:r>
          </a:p>
          <a:p>
            <a:pPr marL="0" indent="0" fontAlgn="t">
              <a:buNone/>
            </a:pPr>
            <a:r>
              <a:rPr lang="en-IN" sz="2400" dirty="0"/>
              <a:t> </a:t>
            </a:r>
          </a:p>
          <a:p>
            <a:pPr marL="0" indent="0" fontAlgn="t">
              <a:buNone/>
            </a:pPr>
            <a:endParaRPr lang="en-IN" sz="2400" dirty="0"/>
          </a:p>
          <a:p>
            <a:pPr marL="0" indent="0">
              <a:buNone/>
            </a:pPr>
            <a:r>
              <a:rPr lang="en-IN" sz="2400" dirty="0"/>
              <a:t>[3] Internet of Things: Architectures, Protocols, and Applications Journal of Electrical and Computer </a:t>
            </a:r>
            <a:r>
              <a:rPr lang="en-IN" sz="2400" dirty="0" err="1"/>
              <a:t>EngineeringVolume</a:t>
            </a:r>
            <a:r>
              <a:rPr lang="en-IN" sz="2400" dirty="0"/>
              <a:t> 2017, Article ID 9324035, 25 pages </a:t>
            </a:r>
            <a:r>
              <a:rPr lang="en-IN" sz="2400" u="sng" dirty="0">
                <a:hlinkClick r:id="rId3"/>
              </a:rPr>
              <a:t>https://doi.org/10.1155/2017/9324035</a:t>
            </a:r>
            <a:endParaRPr lang="en-IN" sz="2400" dirty="0"/>
          </a:p>
          <a:p>
            <a:pPr marL="0" indent="0">
              <a:buNone/>
            </a:pPr>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4"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18</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1721512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2773119" y="2584803"/>
            <a:ext cx="6622671" cy="1245075"/>
          </a:xfrm>
          <a:solidFill>
            <a:srgbClr val="002060"/>
          </a:solidFill>
          <a:scene3d>
            <a:camera prst="isometricOffAxis1Right"/>
            <a:lightRig rig="threePt" dir="t"/>
          </a:scene3d>
        </p:spPr>
        <p:txBody>
          <a:bodyPr>
            <a:normAutofit/>
          </a:bodyPr>
          <a:lstStyle/>
          <a:p>
            <a:pPr algn="ctr"/>
            <a:r>
              <a:rPr lang="en-IN" sz="3600" b="1" dirty="0">
                <a:ln>
                  <a:solidFill>
                    <a:prstClr val="white"/>
                  </a:solidFill>
                </a:ln>
                <a:solidFill>
                  <a:schemeClr val="bg1"/>
                </a:solidFill>
                <a:cs typeface="Calibri Light"/>
              </a:rPr>
              <a:t>THANK YOU</a:t>
            </a:r>
          </a:p>
        </p:txBody>
      </p:sp>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19</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85885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About Organization</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pPr marR="5080" algn="just">
              <a:lnSpc>
                <a:spcPct val="149300"/>
              </a:lnSpc>
              <a:spcBef>
                <a:spcPts val="100"/>
              </a:spcBef>
            </a:pPr>
            <a:r>
              <a:rPr lang="en-US" dirty="0">
                <a:cs typeface="Times New Roman" panose="02020603050405020304" pitchFamily="18" charset="0"/>
              </a:rPr>
              <a:t>Infidata Technologies is a dynamic start-up company.</a:t>
            </a:r>
          </a:p>
          <a:p>
            <a:pPr marR="5080" algn="just">
              <a:lnSpc>
                <a:spcPct val="149300"/>
              </a:lnSpc>
              <a:spcBef>
                <a:spcPts val="100"/>
              </a:spcBef>
            </a:pPr>
            <a:r>
              <a:rPr lang="en-US" dirty="0">
                <a:cs typeface="Times New Roman" panose="02020603050405020304" pitchFamily="18" charset="0"/>
              </a:rPr>
              <a:t>The foundation to Infidata technologies is built on the key focus area of       domain expertise in industry verticals, customer focus by quickly aligning to client needs and company’s unique delivery model is well executed through collaborative network of partners.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2</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42463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About Organization</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pPr algn="just">
              <a:buNone/>
            </a:pPr>
            <a:r>
              <a:rPr lang="en-US" b="1" dirty="0">
                <a:ea typeface="+mn-lt"/>
                <a:cs typeface="+mn-lt"/>
              </a:rPr>
              <a:t>Vision</a:t>
            </a:r>
            <a:endParaRPr lang="en-US" dirty="0">
              <a:ea typeface="+mn-lt"/>
              <a:cs typeface="+mn-lt"/>
            </a:endParaRPr>
          </a:p>
          <a:p>
            <a:pPr algn="just">
              <a:buNone/>
            </a:pPr>
            <a:r>
              <a:rPr lang="en-US" dirty="0">
                <a:ea typeface="+mn-lt"/>
                <a:cs typeface="+mn-lt"/>
              </a:rPr>
              <a:t>  To become a leading performer and grow as a major IT service provider, in providing quality Web application, Software Development solutions and corporate training in the competitive global marketplace.</a:t>
            </a:r>
          </a:p>
          <a:p>
            <a:pPr algn="just">
              <a:buNone/>
            </a:pPr>
            <a:endParaRPr lang="en-US" dirty="0">
              <a:ea typeface="+mn-lt"/>
              <a:cs typeface="+mn-lt"/>
            </a:endParaRPr>
          </a:p>
          <a:p>
            <a:pPr algn="just">
              <a:buNone/>
            </a:pPr>
            <a:r>
              <a:rPr lang="en-US" b="1" dirty="0">
                <a:ea typeface="+mn-lt"/>
                <a:cs typeface="+mn-lt"/>
              </a:rPr>
              <a:t>Mission </a:t>
            </a:r>
            <a:endParaRPr lang="en-US" dirty="0">
              <a:ea typeface="+mn-lt"/>
              <a:cs typeface="+mn-lt"/>
            </a:endParaRPr>
          </a:p>
          <a:p>
            <a:pPr algn="just">
              <a:buNone/>
            </a:pPr>
            <a:r>
              <a:rPr lang="en-US" dirty="0">
                <a:ea typeface="+mn-lt"/>
                <a:cs typeface="+mn-lt"/>
              </a:rPr>
              <a:t> To ensure strategic planning with quality products and Profitable growth through customer service, innovation, quality and commitment.</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3</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42463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188466"/>
            <a:ext cx="10515600" cy="808230"/>
          </a:xfrm>
          <a:solidFill>
            <a:srgbClr val="002060"/>
          </a:solidFill>
        </p:spPr>
        <p:txBody>
          <a:bodyPr/>
          <a:lstStyle/>
          <a:p>
            <a:r>
              <a:rPr lang="en-IN" b="1" dirty="0">
                <a:ln>
                  <a:solidFill>
                    <a:schemeClr val="bg1"/>
                  </a:solidFill>
                </a:ln>
                <a:solidFill>
                  <a:schemeClr val="bg1"/>
                </a:solidFill>
              </a:rPr>
              <a:t>Organization</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sz="half" idx="1"/>
          </p:nvPr>
        </p:nvSpPr>
        <p:spPr>
          <a:xfrm>
            <a:off x="298704" y="1222121"/>
            <a:ext cx="5181600" cy="4351338"/>
          </a:xfrm>
        </p:spPr>
        <p:txBody>
          <a:bodyPr>
            <a:normAutofit/>
          </a:bodyPr>
          <a:lstStyle/>
          <a:p>
            <a:r>
              <a:rPr lang="en-IN" b="1" dirty="0"/>
              <a:t>Services</a:t>
            </a:r>
          </a:p>
          <a:p>
            <a:pPr lvl="1"/>
            <a:r>
              <a:rPr lang="en-US" dirty="0"/>
              <a:t>Enterprise Application Services</a:t>
            </a:r>
            <a:endParaRPr lang="en-IN" sz="2000" dirty="0"/>
          </a:p>
          <a:p>
            <a:pPr lvl="1"/>
            <a:r>
              <a:rPr lang="en-US" dirty="0"/>
              <a:t>Web designing and Development</a:t>
            </a:r>
            <a:endParaRPr lang="en-IN" sz="2000" dirty="0"/>
          </a:p>
          <a:p>
            <a:pPr lvl="1"/>
            <a:r>
              <a:rPr lang="en-US" dirty="0"/>
              <a:t>Mobile Application Development</a:t>
            </a:r>
            <a:endParaRPr lang="en-IN" sz="2000" dirty="0"/>
          </a:p>
          <a:p>
            <a:pPr lvl="1"/>
            <a:r>
              <a:rPr lang="en-US" dirty="0"/>
              <a:t>Internet of Things</a:t>
            </a:r>
            <a:endParaRPr lang="en-IN" sz="2000" dirty="0"/>
          </a:p>
          <a:p>
            <a:pPr lvl="1"/>
            <a:r>
              <a:rPr lang="en-US" dirty="0"/>
              <a:t>Training Services</a:t>
            </a:r>
            <a:endParaRPr lang="en-IN" sz="2000" dirty="0"/>
          </a:p>
        </p:txBody>
      </p:sp>
      <p:sp>
        <p:nvSpPr>
          <p:cNvPr id="9" name="Content Placeholder 8"/>
          <p:cNvSpPr>
            <a:spLocks noGrp="1"/>
          </p:cNvSpPr>
          <p:nvPr>
            <p:ph sz="half" idx="2"/>
          </p:nvPr>
        </p:nvSpPr>
        <p:spPr>
          <a:xfrm>
            <a:off x="6096000" y="1222121"/>
            <a:ext cx="5181600" cy="4351338"/>
          </a:xfrm>
        </p:spPr>
        <p:txBody>
          <a:bodyPr>
            <a:normAutofit/>
          </a:bodyPr>
          <a:lstStyle/>
          <a:p>
            <a:r>
              <a:rPr lang="en-IN" b="1" dirty="0"/>
              <a:t>Company Clients</a:t>
            </a:r>
          </a:p>
          <a:p>
            <a:pPr lvl="1"/>
            <a:r>
              <a:rPr lang="en-IN" dirty="0"/>
              <a:t>Streams </a:t>
            </a:r>
            <a:r>
              <a:rPr lang="en-IN" dirty="0" err="1"/>
              <a:t>Inc</a:t>
            </a:r>
            <a:endParaRPr lang="en-IN" dirty="0"/>
          </a:p>
          <a:p>
            <a:pPr lvl="1"/>
            <a:r>
              <a:rPr lang="en-IN" dirty="0"/>
              <a:t>Vishnu Enterprises</a:t>
            </a:r>
          </a:p>
          <a:p>
            <a:pPr lvl="1"/>
            <a:r>
              <a:rPr lang="en-IN" dirty="0" err="1"/>
              <a:t>Deepthi</a:t>
            </a:r>
            <a:r>
              <a:rPr lang="en-IN" dirty="0"/>
              <a:t> Engineering</a:t>
            </a:r>
          </a:p>
          <a:p>
            <a:pPr lvl="1"/>
            <a:r>
              <a:rPr lang="en-IN" dirty="0"/>
              <a:t>JB Transport India</a:t>
            </a:r>
          </a:p>
          <a:p>
            <a:pPr lvl="1"/>
            <a:r>
              <a:rPr lang="en-IN" dirty="0" err="1"/>
              <a:t>BreakDQ</a:t>
            </a:r>
            <a:endParaRPr lang="en-IN" dirty="0"/>
          </a:p>
          <a:p>
            <a:pPr lvl="1"/>
            <a:r>
              <a:rPr lang="en-IN" dirty="0"/>
              <a:t>R.L </a:t>
            </a:r>
            <a:r>
              <a:rPr lang="en-IN" dirty="0" err="1"/>
              <a:t>Jalappa</a:t>
            </a:r>
            <a:r>
              <a:rPr lang="en-IN" dirty="0"/>
              <a:t> Institute of Technology</a:t>
            </a:r>
          </a:p>
          <a:p>
            <a:pPr lvl="1"/>
            <a:r>
              <a:rPr lang="en-IN" dirty="0"/>
              <a:t>SJCPU</a:t>
            </a:r>
          </a:p>
          <a:p>
            <a:pPr lvl="1"/>
            <a:r>
              <a:rPr lang="en-IN" dirty="0" err="1"/>
              <a:t>Rbits</a:t>
            </a:r>
            <a:r>
              <a:rPr lang="en-IN" dirty="0"/>
              <a:t> Technologies</a:t>
            </a:r>
          </a:p>
          <a:p>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4</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67406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Domain</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5</a:t>
            </a:fld>
            <a:endParaRPr lang="en-IN" dirty="0">
              <a:ln>
                <a:solidFill>
                  <a:schemeClr val="bg1"/>
                </a:solidFill>
              </a:ln>
              <a:solidFill>
                <a:schemeClr val="bg1"/>
              </a:solidFill>
            </a:endParaRPr>
          </a:p>
        </p:txBody>
      </p:sp>
      <p:pic>
        <p:nvPicPr>
          <p:cNvPr id="8" name="Picture 7" descr="https://cdn-images-1.medium.com/max/1600/1*k0bzGGp9Hu4u1Fr8xQ6Bag.png"/>
          <p:cNvPicPr/>
          <p:nvPr/>
        </p:nvPicPr>
        <p:blipFill>
          <a:blip r:embed="rId3">
            <a:extLst>
              <a:ext uri="{28A0092B-C50C-407E-A947-70E740481C1C}">
                <a14:useLocalDpi xmlns:a14="http://schemas.microsoft.com/office/drawing/2010/main" val="0"/>
              </a:ext>
            </a:extLst>
          </a:blip>
          <a:srcRect/>
          <a:stretch>
            <a:fillRect/>
          </a:stretch>
        </p:blipFill>
        <p:spPr bwMode="auto">
          <a:xfrm>
            <a:off x="2514386" y="1526859"/>
            <a:ext cx="7163228" cy="4588079"/>
          </a:xfrm>
          <a:prstGeom prst="rect">
            <a:avLst/>
          </a:prstGeom>
          <a:noFill/>
          <a:ln>
            <a:noFill/>
          </a:ln>
        </p:spPr>
      </p:pic>
      <p:sp>
        <p:nvSpPr>
          <p:cNvPr id="5" name="Content Placeholder 4">
            <a:extLst>
              <a:ext uri="{FF2B5EF4-FFF2-40B4-BE49-F238E27FC236}">
                <a16:creationId xmlns:a16="http://schemas.microsoft.com/office/drawing/2014/main" id="{DC8F9348-72C0-40D1-8EA1-C2DDD64BBC98}"/>
              </a:ext>
            </a:extLst>
          </p:cNvPr>
          <p:cNvSpPr>
            <a:spLocks noGrp="1"/>
          </p:cNvSpPr>
          <p:nvPr>
            <p:ph idx="1"/>
          </p:nvPr>
        </p:nvSpPr>
        <p:spPr>
          <a:xfrm>
            <a:off x="0" y="1201358"/>
            <a:ext cx="11353800" cy="5090189"/>
          </a:xfrm>
        </p:spPr>
        <p:txBody>
          <a:bodyPr/>
          <a:lstStyle/>
          <a:p>
            <a:pPr marL="0" indent="0">
              <a:buNone/>
            </a:pPr>
            <a:r>
              <a:rPr lang="en-US" dirty="0"/>
              <a:t>   </a:t>
            </a:r>
          </a:p>
        </p:txBody>
      </p:sp>
    </p:spTree>
    <p:extLst>
      <p:ext uri="{BB962C8B-B14F-4D97-AF65-F5344CB8AC3E}">
        <p14:creationId xmlns:p14="http://schemas.microsoft.com/office/powerpoint/2010/main" val="376345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About Department</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0" y="1449019"/>
            <a:ext cx="11611329" cy="4720562"/>
          </a:xfrm>
        </p:spPr>
        <p:txBody>
          <a:bodyPr>
            <a:normAutofit/>
          </a:bodyPr>
          <a:lstStyle/>
          <a:p>
            <a:pPr marL="0" indent="0" algn="ctr">
              <a:buNone/>
            </a:pPr>
            <a:r>
              <a:rPr lang="en-US" b="1" dirty="0">
                <a:cs typeface="Times New Roman"/>
              </a:rPr>
              <a:t>IOT Development department</a:t>
            </a:r>
          </a:p>
          <a:p>
            <a:pPr marL="0" indent="0" algn="just">
              <a:buNone/>
            </a:pPr>
            <a:endParaRPr lang="en-US" dirty="0">
              <a:cs typeface="Times New Roman"/>
            </a:endParaRPr>
          </a:p>
          <a:p>
            <a:pPr marL="0" indent="0" algn="just">
              <a:buNone/>
            </a:pPr>
            <a:r>
              <a:rPr lang="en-US" dirty="0">
                <a:cs typeface="Times New Roman"/>
              </a:rPr>
              <a:t>Internet of things (IoT) is a computing concept that describes the idea of everyday physical objects being connected to the internet and being able to identify themselves to other devices. </a:t>
            </a:r>
          </a:p>
          <a:p>
            <a:pPr marL="0" indent="0" algn="just">
              <a:buNone/>
            </a:pPr>
            <a:endParaRPr lang="en-US" dirty="0">
              <a:ea typeface="+mn-lt"/>
              <a:cs typeface="Times New Roman" panose="02020603050405020304" pitchFamily="18" charset="0"/>
            </a:endParaRPr>
          </a:p>
          <a:p>
            <a:pPr marL="0" indent="0" algn="just">
              <a:buNone/>
            </a:pPr>
            <a:r>
              <a:rPr lang="en-US" dirty="0">
                <a:ea typeface="+mn-lt"/>
                <a:cs typeface="+mn-lt"/>
              </a:rPr>
              <a:t>Smart System and the Internet of the Things are driven by a combination for:</a:t>
            </a:r>
            <a:endParaRPr lang="en-US" dirty="0">
              <a:ea typeface="+mn-lt"/>
              <a:cs typeface="Times New Roman" panose="02020603050405020304" pitchFamily="18" charset="0"/>
            </a:endParaRPr>
          </a:p>
          <a:p>
            <a:pPr lvl="1" algn="just"/>
            <a:r>
              <a:rPr lang="en-US" dirty="0">
                <a:ea typeface="+mn-lt"/>
                <a:cs typeface="+mn-lt"/>
              </a:rPr>
              <a:t>Sensors &amp; Actuators</a:t>
            </a:r>
          </a:p>
          <a:p>
            <a:pPr lvl="1" algn="just"/>
            <a:r>
              <a:rPr lang="en-US" dirty="0">
                <a:ea typeface="+mn-lt"/>
                <a:cs typeface="+mn-lt"/>
              </a:rPr>
              <a:t>Connectivity</a:t>
            </a:r>
          </a:p>
          <a:p>
            <a:pPr lvl="1" algn="just"/>
            <a:r>
              <a:rPr lang="en-US" dirty="0">
                <a:ea typeface="+mn-lt"/>
                <a:cs typeface="+mn-lt"/>
              </a:rPr>
              <a:t>People &amp; Process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97762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10378440" cy="844197"/>
          </a:xfrm>
          <a:solidFill>
            <a:srgbClr val="002060"/>
          </a:solidFill>
        </p:spPr>
        <p:txBody>
          <a:bodyPr/>
          <a:lstStyle/>
          <a:p>
            <a:r>
              <a:rPr lang="en-IN" b="1" dirty="0">
                <a:ln>
                  <a:solidFill>
                    <a:schemeClr val="bg1"/>
                  </a:solidFill>
                </a:ln>
                <a:solidFill>
                  <a:schemeClr val="bg1"/>
                </a:solidFill>
              </a:rPr>
              <a:t>Internet of Things</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193973" y="1256995"/>
            <a:ext cx="11382331" cy="4720562"/>
          </a:xfrm>
        </p:spPr>
        <p:txBody>
          <a:bodyPr>
            <a:normAutofit/>
          </a:bodyPr>
          <a:lstStyle/>
          <a:p>
            <a:pPr algn="just">
              <a:lnSpc>
                <a:spcPct val="100000"/>
              </a:lnSpc>
            </a:pPr>
            <a:r>
              <a:rPr lang="en-US" dirty="0">
                <a:cs typeface="Times New Roman"/>
              </a:rPr>
              <a:t>Internet of things (IoT) is a computing concept that describes the idea of everyday physical objects being connected to the internet and being able to identify themselves to other devices. </a:t>
            </a:r>
          </a:p>
          <a:p>
            <a:pPr marL="0" indent="0">
              <a:buNone/>
            </a:pPr>
            <a:endParaRPr lang="en-US" b="1" dirty="0">
              <a:cs typeface="Times New Roman"/>
            </a:endParaRPr>
          </a:p>
          <a:p>
            <a:pPr marL="0" indent="0">
              <a:buNone/>
            </a:pPr>
            <a:r>
              <a:rPr lang="en-IN" b="1" dirty="0"/>
              <a:t>Applications are:</a:t>
            </a:r>
          </a:p>
          <a:p>
            <a:pPr lvl="1"/>
            <a:r>
              <a:rPr lang="en-IN" dirty="0"/>
              <a:t>Smart Home</a:t>
            </a:r>
          </a:p>
          <a:p>
            <a:pPr lvl="1"/>
            <a:r>
              <a:rPr lang="en-IN" dirty="0"/>
              <a:t>Healthcare</a:t>
            </a:r>
          </a:p>
          <a:p>
            <a:pPr lvl="1"/>
            <a:r>
              <a:rPr lang="en-IN" dirty="0"/>
              <a:t>Connected car</a:t>
            </a:r>
          </a:p>
          <a:p>
            <a:pPr lvl="1"/>
            <a:r>
              <a:rPr lang="en-IN" dirty="0"/>
              <a:t>Smart cities..</a:t>
            </a:r>
          </a:p>
          <a:p>
            <a:pPr marL="457200" lvl="1" indent="0">
              <a:buNone/>
            </a:pPr>
            <a:endParaRPr lang="en-IN" b="1" dirty="0"/>
          </a:p>
          <a:p>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7</a:t>
            </a:fld>
            <a:endParaRPr lang="en-IN" dirty="0">
              <a:ln>
                <a:solidFill>
                  <a:schemeClr val="bg1"/>
                </a:solidFill>
              </a:ln>
              <a:solidFill>
                <a:schemeClr val="bg1"/>
              </a:solidFill>
            </a:endParaRPr>
          </a:p>
        </p:txBody>
      </p:sp>
      <p:pic>
        <p:nvPicPr>
          <p:cNvPr id="8" name="Picture 7" descr="https://cdn-images-1.medium.com/max/1600/1*Cxavonzqae0LpqyQYgalAg.png"/>
          <p:cNvPicPr/>
          <p:nvPr/>
        </p:nvPicPr>
        <p:blipFill>
          <a:blip r:embed="rId3">
            <a:extLst>
              <a:ext uri="{28A0092B-C50C-407E-A947-70E740481C1C}">
                <a14:useLocalDpi xmlns:a14="http://schemas.microsoft.com/office/drawing/2010/main" val="0"/>
              </a:ext>
            </a:extLst>
          </a:blip>
          <a:srcRect/>
          <a:stretch>
            <a:fillRect/>
          </a:stretch>
        </p:blipFill>
        <p:spPr bwMode="auto">
          <a:xfrm>
            <a:off x="8462520" y="3136679"/>
            <a:ext cx="1389888" cy="961194"/>
          </a:xfrm>
          <a:prstGeom prst="rect">
            <a:avLst/>
          </a:prstGeom>
          <a:noFill/>
          <a:ln>
            <a:noFill/>
          </a:ln>
        </p:spPr>
      </p:pic>
      <p:pic>
        <p:nvPicPr>
          <p:cNvPr id="9" name="Picture 8" descr="https://cdn-images-1.medium.com/max/1600/1*87oePa6nJQ7jylj-DGErjQ.png"/>
          <p:cNvPicPr/>
          <p:nvPr/>
        </p:nvPicPr>
        <p:blipFill>
          <a:blip r:embed="rId4">
            <a:extLst>
              <a:ext uri="{28A0092B-C50C-407E-A947-70E740481C1C}">
                <a14:useLocalDpi xmlns:a14="http://schemas.microsoft.com/office/drawing/2010/main" val="0"/>
              </a:ext>
            </a:extLst>
          </a:blip>
          <a:srcRect/>
          <a:stretch>
            <a:fillRect/>
          </a:stretch>
        </p:blipFill>
        <p:spPr bwMode="auto">
          <a:xfrm rot="19896294">
            <a:off x="5686688" y="3426611"/>
            <a:ext cx="1380744" cy="1171956"/>
          </a:xfrm>
          <a:prstGeom prst="rect">
            <a:avLst/>
          </a:prstGeom>
          <a:noFill/>
          <a:ln>
            <a:noFill/>
          </a:ln>
        </p:spPr>
      </p:pic>
      <p:pic>
        <p:nvPicPr>
          <p:cNvPr id="10" name="Picture 9" descr="https://cdn-images-1.medium.com/max/1600/1*1m3H8eVuzHpcgdyDD3ptAg.png"/>
          <p:cNvPicPr/>
          <p:nvPr/>
        </p:nvPicPr>
        <p:blipFill>
          <a:blip r:embed="rId5" cstate="hqprint">
            <a:extLst>
              <a:ext uri="{28A0092B-C50C-407E-A947-70E740481C1C}">
                <a14:useLocalDpi xmlns:a14="http://schemas.microsoft.com/office/drawing/2010/main" val="0"/>
              </a:ext>
            </a:extLst>
          </a:blip>
          <a:srcRect/>
          <a:stretch>
            <a:fillRect/>
          </a:stretch>
        </p:blipFill>
        <p:spPr bwMode="auto">
          <a:xfrm rot="2097532">
            <a:off x="9210167" y="4672987"/>
            <a:ext cx="1618488" cy="930697"/>
          </a:xfrm>
          <a:prstGeom prst="rect">
            <a:avLst/>
          </a:prstGeom>
          <a:noFill/>
          <a:ln>
            <a:noFill/>
          </a:ln>
        </p:spPr>
      </p:pic>
      <p:pic>
        <p:nvPicPr>
          <p:cNvPr id="11" name="Picture 10" descr="https://cdn-images-1.medium.com/max/1600/1*JHF3lTL5t9l0dulwRlsBSw.png"/>
          <p:cNvPicPr/>
          <p:nvPr/>
        </p:nvPicPr>
        <p:blipFill>
          <a:blip r:embed="rId6">
            <a:extLst>
              <a:ext uri="{28A0092B-C50C-407E-A947-70E740481C1C}">
                <a14:useLocalDpi xmlns:a14="http://schemas.microsoft.com/office/drawing/2010/main" val="0"/>
              </a:ext>
            </a:extLst>
          </a:blip>
          <a:srcRect/>
          <a:stretch>
            <a:fillRect/>
          </a:stretch>
        </p:blipFill>
        <p:spPr bwMode="auto">
          <a:xfrm rot="18815910">
            <a:off x="6854254" y="4597237"/>
            <a:ext cx="1371600" cy="1241489"/>
          </a:xfrm>
          <a:prstGeom prst="rect">
            <a:avLst/>
          </a:prstGeom>
          <a:noFill/>
          <a:ln>
            <a:noFill/>
          </a:ln>
        </p:spPr>
      </p:pic>
    </p:spTree>
    <p:extLst>
      <p:ext uri="{BB962C8B-B14F-4D97-AF65-F5344CB8AC3E}">
        <p14:creationId xmlns:p14="http://schemas.microsoft.com/office/powerpoint/2010/main" val="291245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Task Performed</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pPr lvl="0"/>
            <a:r>
              <a:rPr lang="en-US" dirty="0"/>
              <a:t>Introduction to Arduino</a:t>
            </a:r>
            <a:endParaRPr lang="en-IN" dirty="0"/>
          </a:p>
          <a:p>
            <a:pPr lvl="0"/>
            <a:r>
              <a:rPr lang="en-US" dirty="0"/>
              <a:t>Sensing moisture  in soil</a:t>
            </a:r>
            <a:endParaRPr lang="en-IN" dirty="0"/>
          </a:p>
          <a:p>
            <a:pPr lvl="0"/>
            <a:r>
              <a:rPr lang="en-US" dirty="0"/>
              <a:t>Fix of dc motors with relay driver for motors control.</a:t>
            </a:r>
            <a:endParaRPr lang="en-IN" dirty="0"/>
          </a:p>
          <a:p>
            <a:pPr lvl="0"/>
            <a:r>
              <a:rPr lang="en-US" dirty="0"/>
              <a:t>Implementation and testing of ultrasonic sensors.</a:t>
            </a:r>
            <a:endParaRPr lang="en-IN" dirty="0"/>
          </a:p>
          <a:p>
            <a:pPr lvl="0"/>
            <a:r>
              <a:rPr lang="en-US" dirty="0"/>
              <a:t>Python programming with GPIO</a:t>
            </a:r>
            <a:endParaRPr lang="en-IN" dirty="0"/>
          </a:p>
          <a:p>
            <a:pPr lvl="0"/>
            <a:r>
              <a:rPr lang="en-US" dirty="0"/>
              <a:t>Project</a:t>
            </a:r>
            <a:endParaRPr lang="en-IN" dirty="0"/>
          </a:p>
          <a:p>
            <a:pPr marL="0" indent="0">
              <a:buNone/>
            </a:pPr>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8</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2952214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Task Performed</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325880"/>
            <a:ext cx="7404691" cy="4843701"/>
          </a:xfrm>
        </p:spPr>
        <p:txBody>
          <a:bodyPr>
            <a:normAutofit/>
          </a:bodyPr>
          <a:lstStyle/>
          <a:p>
            <a:r>
              <a:rPr lang="en-IN" sz="2400" b="1" dirty="0"/>
              <a:t>Arduino Uno</a:t>
            </a:r>
            <a:r>
              <a:rPr lang="en-IN" sz="2400" dirty="0"/>
              <a:t> is a microcontroller board based on 8-bit ATmega328P microcontroller</a:t>
            </a:r>
          </a:p>
          <a:p>
            <a:pPr marL="0" indent="0">
              <a:buNone/>
            </a:pPr>
            <a:endParaRPr lang="en-IN" sz="2400" dirty="0"/>
          </a:p>
          <a:p>
            <a:r>
              <a:rPr lang="en-US" sz="2400" dirty="0"/>
              <a:t>The 14 digital input/output pins can be used as input or output pins by using </a:t>
            </a:r>
            <a:r>
              <a:rPr lang="en-US" sz="2400" dirty="0" err="1"/>
              <a:t>pinMode</a:t>
            </a:r>
            <a:r>
              <a:rPr lang="en-US" sz="2400" dirty="0"/>
              <a:t>(), </a:t>
            </a:r>
            <a:r>
              <a:rPr lang="en-US" sz="2400" dirty="0" err="1"/>
              <a:t>digitalRead</a:t>
            </a:r>
            <a:r>
              <a:rPr lang="en-US" sz="2400" dirty="0"/>
              <a:t>() and </a:t>
            </a:r>
            <a:r>
              <a:rPr lang="en-US" sz="2400" dirty="0" err="1"/>
              <a:t>digitalWrite</a:t>
            </a:r>
            <a:r>
              <a:rPr lang="en-US" sz="2400" dirty="0"/>
              <a:t>() functions in Arduino programming.</a:t>
            </a:r>
          </a:p>
          <a:p>
            <a:pPr marL="0" indent="0">
              <a:buNone/>
            </a:pPr>
            <a:endParaRPr lang="en-US" sz="2400" dirty="0"/>
          </a:p>
          <a:p>
            <a:r>
              <a:rPr lang="en-US" sz="2400" dirty="0"/>
              <a:t> Each pin operate at 5V and can provide or receive a maximum of 40mA current.</a:t>
            </a:r>
          </a:p>
          <a:p>
            <a:pPr marL="0" indent="0">
              <a:buNone/>
            </a:pPr>
            <a:endParaRPr lang="en-US" sz="2400" dirty="0"/>
          </a:p>
          <a:p>
            <a:r>
              <a:rPr lang="en-US" sz="2400" dirty="0"/>
              <a:t>It has an internal pull-up resistor of </a:t>
            </a:r>
            <a:r>
              <a:rPr lang="en-IN" sz="2400" dirty="0"/>
              <a:t>20-50 </a:t>
            </a:r>
            <a:r>
              <a:rPr lang="en-IN" sz="2400" dirty="0" err="1"/>
              <a:t>KOhms</a:t>
            </a:r>
            <a:r>
              <a:rPr lang="en-IN" sz="2400" dirty="0"/>
              <a:t> which are disconnected by default.  </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Internship / Professional practice work Presentation                             		</a:t>
            </a:r>
            <a:fld id="{A779D412-7551-4DA0-A19D-519BB8214474}" type="slidenum">
              <a:rPr lang="en-IN" smtClean="0">
                <a:ln>
                  <a:solidFill>
                    <a:schemeClr val="bg1"/>
                  </a:solidFill>
                </a:ln>
                <a:solidFill>
                  <a:schemeClr val="bg1"/>
                </a:solidFill>
              </a:rPr>
              <a:pPr/>
              <a:t>9</a:t>
            </a:fld>
            <a:endParaRPr lang="en-IN" dirty="0">
              <a:ln>
                <a:solidFill>
                  <a:schemeClr val="bg1"/>
                </a:solidFill>
              </a:ln>
              <a:solidFill>
                <a:schemeClr val="bg1"/>
              </a:solidFill>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7964424" y="1449019"/>
            <a:ext cx="3858768" cy="4650029"/>
          </a:xfrm>
          <a:prstGeom prst="rect">
            <a:avLst/>
          </a:prstGeom>
        </p:spPr>
      </p:pic>
    </p:spTree>
    <p:extLst>
      <p:ext uri="{BB962C8B-B14F-4D97-AF65-F5344CB8AC3E}">
        <p14:creationId xmlns:p14="http://schemas.microsoft.com/office/powerpoint/2010/main" val="2775406923"/>
      </p:ext>
    </p:extLst>
  </p:cSld>
  <p:clrMapOvr>
    <a:masterClrMapping/>
  </p:clrMapOvr>
</p:sld>
</file>

<file path=ppt/theme/theme1.xml><?xml version="1.0" encoding="utf-8"?>
<a:theme xmlns:a="http://schemas.openxmlformats.org/drawingml/2006/main" name="SAI VIDYA INSTITUTE OF TECHNOLOG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 VIDYA INSTITUTE OF TECHNOLOGY" id="{6E2E0BFB-66C5-439C-9215-787BD78E550D}" vid="{4BA40E75-3BD3-4897-98E8-5C67A83245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 VIDYA INSTITUTE OF TECHNOLOGY</Template>
  <TotalTime>411</TotalTime>
  <Words>1137</Words>
  <Application>Microsoft Office PowerPoint</Application>
  <PresentationFormat>Widescreen</PresentationFormat>
  <Paragraphs>147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SAI VIDYA INSTITUTE OF TECHNOLOGY</vt:lpstr>
      <vt:lpstr>SAI VIDYA INSTITUTE OF TECHNOLOGY</vt:lpstr>
      <vt:lpstr>About Organization</vt:lpstr>
      <vt:lpstr>About Organization</vt:lpstr>
      <vt:lpstr>Organization</vt:lpstr>
      <vt:lpstr>Domain</vt:lpstr>
      <vt:lpstr>About Department</vt:lpstr>
      <vt:lpstr>Internet of Things</vt:lpstr>
      <vt:lpstr>Task Performed</vt:lpstr>
      <vt:lpstr>Task Performed</vt:lpstr>
      <vt:lpstr>Task Performed</vt:lpstr>
      <vt:lpstr>Task Performed</vt:lpstr>
      <vt:lpstr>Task Performed</vt:lpstr>
      <vt:lpstr>Task Performed</vt:lpstr>
      <vt:lpstr>PROJECT</vt:lpstr>
      <vt:lpstr>PROJECT</vt:lpstr>
      <vt:lpstr>PROJECT</vt:lpstr>
      <vt:lpstr>REFLECTION NOTES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 VIDYA INSTITUTE OF TECHNOLOGY</dc:title>
  <dc:creator>abhijith</dc:creator>
  <cp:lastModifiedBy>Shreya</cp:lastModifiedBy>
  <cp:revision>27</cp:revision>
  <dcterms:created xsi:type="dcterms:W3CDTF">2018-09-27T05:23:08Z</dcterms:created>
  <dcterms:modified xsi:type="dcterms:W3CDTF">2020-05-02T11:30:24Z</dcterms:modified>
</cp:coreProperties>
</file>