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8" r:id="rId3"/>
    <p:sldId id="270" r:id="rId4"/>
    <p:sldId id="259" r:id="rId5"/>
    <p:sldId id="263" r:id="rId6"/>
    <p:sldId id="271" r:id="rId7"/>
    <p:sldId id="264" r:id="rId8"/>
    <p:sldId id="260" r:id="rId9"/>
    <p:sldId id="262" r:id="rId10"/>
    <p:sldId id="266" r:id="rId11"/>
    <p:sldId id="272" r:id="rId12"/>
    <p:sldId id="261" r:id="rId13"/>
    <p:sldId id="265" r:id="rId14"/>
    <p:sldId id="267" r:id="rId15"/>
    <p:sldId id="273" r:id="rId16"/>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74" autoAdjust="0"/>
    <p:restoredTop sz="94660"/>
  </p:normalViewPr>
  <p:slideViewPr>
    <p:cSldViewPr snapToGrid="0">
      <p:cViewPr varScale="1">
        <p:scale>
          <a:sx n="68" d="100"/>
          <a:sy n="68"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A212DC-63B1-4901-BBA1-0E9BAC33D41C}" type="datetimeFigureOut">
              <a:rPr lang="en-IN" smtClean="0"/>
              <a:pPr/>
              <a:t>23-04-2020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AF3EA8-841E-473D-8AEC-E28FC8B0AF52}" type="slidenum">
              <a:rPr lang="en-IN" smtClean="0"/>
              <a:pPr/>
              <a:t>‹#›</a:t>
            </a:fld>
            <a:endParaRPr lang="en-IN"/>
          </a:p>
        </p:txBody>
      </p:sp>
    </p:spTree>
    <p:extLst>
      <p:ext uri="{BB962C8B-B14F-4D97-AF65-F5344CB8AC3E}">
        <p14:creationId xmlns:p14="http://schemas.microsoft.com/office/powerpoint/2010/main" val="431445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AF3EA8-841E-473D-8AEC-E28FC8B0AF52}" type="slidenum">
              <a:rPr lang="en-IN" smtClean="0"/>
              <a:pPr/>
              <a:t>5</a:t>
            </a:fld>
            <a:endParaRPr lang="en-IN"/>
          </a:p>
        </p:txBody>
      </p:sp>
    </p:spTree>
    <p:extLst>
      <p:ext uri="{BB962C8B-B14F-4D97-AF65-F5344CB8AC3E}">
        <p14:creationId xmlns:p14="http://schemas.microsoft.com/office/powerpoint/2010/main" val="2296545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AF3EA8-841E-473D-8AEC-E28FC8B0AF52}" type="slidenum">
              <a:rPr lang="en-IN" smtClean="0"/>
              <a:pPr/>
              <a:t>7</a:t>
            </a:fld>
            <a:endParaRPr lang="en-IN"/>
          </a:p>
        </p:txBody>
      </p:sp>
    </p:spTree>
    <p:extLst>
      <p:ext uri="{BB962C8B-B14F-4D97-AF65-F5344CB8AC3E}">
        <p14:creationId xmlns:p14="http://schemas.microsoft.com/office/powerpoint/2010/main" val="3696830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65E2-C95D-46EA-998A-38DCEF0D67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BFEE819-928C-4720-A8AA-5AC73647F7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3FA4B8A-0E74-42F4-A053-96A2D8441898}"/>
              </a:ext>
            </a:extLst>
          </p:cNvPr>
          <p:cNvSpPr>
            <a:spLocks noGrp="1"/>
          </p:cNvSpPr>
          <p:nvPr>
            <p:ph type="dt" sz="half" idx="10"/>
          </p:nvPr>
        </p:nvSpPr>
        <p:spPr/>
        <p:txBody>
          <a:bodyPr/>
          <a:lstStyle/>
          <a:p>
            <a:fld id="{3384BBED-9D3F-4E8C-A31D-76A22EE88FEB}" type="datetime1">
              <a:rPr lang="en-IN" smtClean="0"/>
              <a:pPr/>
              <a:t>23-04-2020</a:t>
            </a:fld>
            <a:endParaRPr lang="en-IN"/>
          </a:p>
        </p:txBody>
      </p:sp>
      <p:sp>
        <p:nvSpPr>
          <p:cNvPr id="5" name="Footer Placeholder 4">
            <a:extLst>
              <a:ext uri="{FF2B5EF4-FFF2-40B4-BE49-F238E27FC236}">
                <a16:creationId xmlns:a16="http://schemas.microsoft.com/office/drawing/2014/main" id="{3EE71C71-D8FD-4939-994D-84477E7D9D1A}"/>
              </a:ext>
            </a:extLst>
          </p:cNvPr>
          <p:cNvSpPr>
            <a:spLocks noGrp="1"/>
          </p:cNvSpPr>
          <p:nvPr>
            <p:ph type="ftr" sz="quarter" idx="11"/>
          </p:nvPr>
        </p:nvSpPr>
        <p:spPr/>
        <p:txBody>
          <a:bodyPr/>
          <a:lstStyle/>
          <a:p>
            <a:r>
              <a:rPr lang="en-IN"/>
              <a:t>Dept. of ______, SVIT</a:t>
            </a:r>
          </a:p>
        </p:txBody>
      </p:sp>
      <p:sp>
        <p:nvSpPr>
          <p:cNvPr id="6" name="Slide Number Placeholder 5">
            <a:extLst>
              <a:ext uri="{FF2B5EF4-FFF2-40B4-BE49-F238E27FC236}">
                <a16:creationId xmlns:a16="http://schemas.microsoft.com/office/drawing/2014/main" id="{007C00BF-6BED-432C-9037-5D56FFCE4FE6}"/>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2021035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4E18C-8BD3-42B4-9F0B-B610C4FC587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87E2DC-2260-4096-9B2B-D248E6CCC0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DD32D5-0297-41A7-B9FC-F69982C13168}"/>
              </a:ext>
            </a:extLst>
          </p:cNvPr>
          <p:cNvSpPr>
            <a:spLocks noGrp="1"/>
          </p:cNvSpPr>
          <p:nvPr>
            <p:ph type="dt" sz="half" idx="10"/>
          </p:nvPr>
        </p:nvSpPr>
        <p:spPr/>
        <p:txBody>
          <a:bodyPr/>
          <a:lstStyle/>
          <a:p>
            <a:fld id="{24AEDF3A-537D-4782-93FF-26FDB1360200}" type="datetime1">
              <a:rPr lang="en-IN" smtClean="0"/>
              <a:pPr/>
              <a:t>23-04-2020</a:t>
            </a:fld>
            <a:endParaRPr lang="en-IN"/>
          </a:p>
        </p:txBody>
      </p:sp>
      <p:sp>
        <p:nvSpPr>
          <p:cNvPr id="5" name="Footer Placeholder 4">
            <a:extLst>
              <a:ext uri="{FF2B5EF4-FFF2-40B4-BE49-F238E27FC236}">
                <a16:creationId xmlns:a16="http://schemas.microsoft.com/office/drawing/2014/main" id="{AB2F45B9-EA2C-4054-8820-FCADCEE81296}"/>
              </a:ext>
            </a:extLst>
          </p:cNvPr>
          <p:cNvSpPr>
            <a:spLocks noGrp="1"/>
          </p:cNvSpPr>
          <p:nvPr>
            <p:ph type="ftr" sz="quarter" idx="11"/>
          </p:nvPr>
        </p:nvSpPr>
        <p:spPr/>
        <p:txBody>
          <a:bodyPr/>
          <a:lstStyle/>
          <a:p>
            <a:r>
              <a:rPr lang="en-IN"/>
              <a:t>Dept. of ______, SVIT</a:t>
            </a:r>
          </a:p>
        </p:txBody>
      </p:sp>
      <p:sp>
        <p:nvSpPr>
          <p:cNvPr id="6" name="Slide Number Placeholder 5">
            <a:extLst>
              <a:ext uri="{FF2B5EF4-FFF2-40B4-BE49-F238E27FC236}">
                <a16:creationId xmlns:a16="http://schemas.microsoft.com/office/drawing/2014/main" id="{AE91BFEC-6A34-447C-A016-DCD1C22DD97A}"/>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1523103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43E80D-37D0-4A81-80CD-37785DE6A5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F62143-E21D-482E-A06D-6F37E88FF8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7BBA52-FF62-40F5-81B6-DBD727EB0A82}"/>
              </a:ext>
            </a:extLst>
          </p:cNvPr>
          <p:cNvSpPr>
            <a:spLocks noGrp="1"/>
          </p:cNvSpPr>
          <p:nvPr>
            <p:ph type="dt" sz="half" idx="10"/>
          </p:nvPr>
        </p:nvSpPr>
        <p:spPr/>
        <p:txBody>
          <a:bodyPr/>
          <a:lstStyle/>
          <a:p>
            <a:fld id="{8673CAB0-2917-41E3-BC62-F04238BDCF53}" type="datetime1">
              <a:rPr lang="en-IN" smtClean="0"/>
              <a:pPr/>
              <a:t>23-04-2020</a:t>
            </a:fld>
            <a:endParaRPr lang="en-IN"/>
          </a:p>
        </p:txBody>
      </p:sp>
      <p:sp>
        <p:nvSpPr>
          <p:cNvPr id="5" name="Footer Placeholder 4">
            <a:extLst>
              <a:ext uri="{FF2B5EF4-FFF2-40B4-BE49-F238E27FC236}">
                <a16:creationId xmlns:a16="http://schemas.microsoft.com/office/drawing/2014/main" id="{BB2CDE25-2BBD-4C93-A912-D0062858D10D}"/>
              </a:ext>
            </a:extLst>
          </p:cNvPr>
          <p:cNvSpPr>
            <a:spLocks noGrp="1"/>
          </p:cNvSpPr>
          <p:nvPr>
            <p:ph type="ftr" sz="quarter" idx="11"/>
          </p:nvPr>
        </p:nvSpPr>
        <p:spPr/>
        <p:txBody>
          <a:bodyPr/>
          <a:lstStyle/>
          <a:p>
            <a:r>
              <a:rPr lang="en-IN"/>
              <a:t>Dept. of ______, SVIT</a:t>
            </a:r>
          </a:p>
        </p:txBody>
      </p:sp>
      <p:sp>
        <p:nvSpPr>
          <p:cNvPr id="6" name="Slide Number Placeholder 5">
            <a:extLst>
              <a:ext uri="{FF2B5EF4-FFF2-40B4-BE49-F238E27FC236}">
                <a16:creationId xmlns:a16="http://schemas.microsoft.com/office/drawing/2014/main" id="{BD0FCA15-45B3-493F-B198-49B81A80B971}"/>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3238414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C1AEB-4D59-402D-9A56-1B4F30A51C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FDBC9B-2FB3-4BE4-A7DA-4FDC5836C1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4FCF0A-82B5-4BBA-8870-DEB7789B60E1}"/>
              </a:ext>
            </a:extLst>
          </p:cNvPr>
          <p:cNvSpPr>
            <a:spLocks noGrp="1"/>
          </p:cNvSpPr>
          <p:nvPr>
            <p:ph type="dt" sz="half" idx="10"/>
          </p:nvPr>
        </p:nvSpPr>
        <p:spPr/>
        <p:txBody>
          <a:bodyPr/>
          <a:lstStyle/>
          <a:p>
            <a:fld id="{F575E127-F269-4258-80A4-1372D3C00E8F}" type="datetime1">
              <a:rPr lang="en-IN" smtClean="0"/>
              <a:pPr/>
              <a:t>23-04-2020</a:t>
            </a:fld>
            <a:endParaRPr lang="en-IN"/>
          </a:p>
        </p:txBody>
      </p:sp>
      <p:sp>
        <p:nvSpPr>
          <p:cNvPr id="5" name="Footer Placeholder 4">
            <a:extLst>
              <a:ext uri="{FF2B5EF4-FFF2-40B4-BE49-F238E27FC236}">
                <a16:creationId xmlns:a16="http://schemas.microsoft.com/office/drawing/2014/main" id="{88ACC5C7-5A5D-4CE1-8700-29AC9D851E95}"/>
              </a:ext>
            </a:extLst>
          </p:cNvPr>
          <p:cNvSpPr>
            <a:spLocks noGrp="1"/>
          </p:cNvSpPr>
          <p:nvPr>
            <p:ph type="ftr" sz="quarter" idx="11"/>
          </p:nvPr>
        </p:nvSpPr>
        <p:spPr/>
        <p:txBody>
          <a:bodyPr/>
          <a:lstStyle/>
          <a:p>
            <a:r>
              <a:rPr lang="en-IN"/>
              <a:t>Dept. of ______, SVIT</a:t>
            </a:r>
          </a:p>
        </p:txBody>
      </p:sp>
      <p:sp>
        <p:nvSpPr>
          <p:cNvPr id="6" name="Slide Number Placeholder 5">
            <a:extLst>
              <a:ext uri="{FF2B5EF4-FFF2-40B4-BE49-F238E27FC236}">
                <a16:creationId xmlns:a16="http://schemas.microsoft.com/office/drawing/2014/main" id="{E17B619E-DE02-4C3F-ADC5-8F4B437C60FE}"/>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2609495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C7B8B-A95E-44F4-98E3-52A4CC934E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D86949-633E-495F-A44C-F1DD1F62EE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C6BA20-1C32-4000-92DA-DF5FD0AA6F27}"/>
              </a:ext>
            </a:extLst>
          </p:cNvPr>
          <p:cNvSpPr>
            <a:spLocks noGrp="1"/>
          </p:cNvSpPr>
          <p:nvPr>
            <p:ph type="dt" sz="half" idx="10"/>
          </p:nvPr>
        </p:nvSpPr>
        <p:spPr/>
        <p:txBody>
          <a:bodyPr/>
          <a:lstStyle/>
          <a:p>
            <a:fld id="{4156EAF1-28FB-47DB-A52B-7DD7F4094843}" type="datetime1">
              <a:rPr lang="en-IN" smtClean="0"/>
              <a:pPr/>
              <a:t>23-04-2020</a:t>
            </a:fld>
            <a:endParaRPr lang="en-IN"/>
          </a:p>
        </p:txBody>
      </p:sp>
      <p:sp>
        <p:nvSpPr>
          <p:cNvPr id="5" name="Footer Placeholder 4">
            <a:extLst>
              <a:ext uri="{FF2B5EF4-FFF2-40B4-BE49-F238E27FC236}">
                <a16:creationId xmlns:a16="http://schemas.microsoft.com/office/drawing/2014/main" id="{576E4997-46FC-4684-94AC-02F6DC51350F}"/>
              </a:ext>
            </a:extLst>
          </p:cNvPr>
          <p:cNvSpPr>
            <a:spLocks noGrp="1"/>
          </p:cNvSpPr>
          <p:nvPr>
            <p:ph type="ftr" sz="quarter" idx="11"/>
          </p:nvPr>
        </p:nvSpPr>
        <p:spPr/>
        <p:txBody>
          <a:bodyPr/>
          <a:lstStyle/>
          <a:p>
            <a:r>
              <a:rPr lang="en-IN"/>
              <a:t>Dept. of ______, SVIT</a:t>
            </a:r>
          </a:p>
        </p:txBody>
      </p:sp>
      <p:sp>
        <p:nvSpPr>
          <p:cNvPr id="6" name="Slide Number Placeholder 5">
            <a:extLst>
              <a:ext uri="{FF2B5EF4-FFF2-40B4-BE49-F238E27FC236}">
                <a16:creationId xmlns:a16="http://schemas.microsoft.com/office/drawing/2014/main" id="{5B7EA950-E410-4B54-BE05-DCDD3312FFFF}"/>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4081746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E01E6-BF65-4C34-B3A6-B659CD689C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1F2C33-3767-472F-BD45-991A54F002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53C4111-77F7-4E9C-B8E3-5CE2E94450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4FF7538-8C03-4803-89A2-1FC2D816AF1B}"/>
              </a:ext>
            </a:extLst>
          </p:cNvPr>
          <p:cNvSpPr>
            <a:spLocks noGrp="1"/>
          </p:cNvSpPr>
          <p:nvPr>
            <p:ph type="dt" sz="half" idx="10"/>
          </p:nvPr>
        </p:nvSpPr>
        <p:spPr/>
        <p:txBody>
          <a:bodyPr/>
          <a:lstStyle/>
          <a:p>
            <a:fld id="{61712493-AA25-487D-8635-16C3A88B4A31}" type="datetime1">
              <a:rPr lang="en-IN" smtClean="0"/>
              <a:pPr/>
              <a:t>23-04-2020</a:t>
            </a:fld>
            <a:endParaRPr lang="en-IN"/>
          </a:p>
        </p:txBody>
      </p:sp>
      <p:sp>
        <p:nvSpPr>
          <p:cNvPr id="6" name="Footer Placeholder 5">
            <a:extLst>
              <a:ext uri="{FF2B5EF4-FFF2-40B4-BE49-F238E27FC236}">
                <a16:creationId xmlns:a16="http://schemas.microsoft.com/office/drawing/2014/main" id="{B1A8EFBA-6E65-47FD-8613-44C349DC35FA}"/>
              </a:ext>
            </a:extLst>
          </p:cNvPr>
          <p:cNvSpPr>
            <a:spLocks noGrp="1"/>
          </p:cNvSpPr>
          <p:nvPr>
            <p:ph type="ftr" sz="quarter" idx="11"/>
          </p:nvPr>
        </p:nvSpPr>
        <p:spPr/>
        <p:txBody>
          <a:bodyPr/>
          <a:lstStyle/>
          <a:p>
            <a:r>
              <a:rPr lang="en-IN"/>
              <a:t>Dept. of ______, SVIT</a:t>
            </a:r>
          </a:p>
        </p:txBody>
      </p:sp>
      <p:sp>
        <p:nvSpPr>
          <p:cNvPr id="7" name="Slide Number Placeholder 6">
            <a:extLst>
              <a:ext uri="{FF2B5EF4-FFF2-40B4-BE49-F238E27FC236}">
                <a16:creationId xmlns:a16="http://schemas.microsoft.com/office/drawing/2014/main" id="{6A309E1D-F164-4F4A-AD29-3BC8FE19B7E5}"/>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717408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41170-35B2-40DF-8350-8A5396985F2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E02EE6-5BF9-4F22-98EC-A61443BFC1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59CD52-4212-42DE-AE16-2734A0881D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293CEA6-8B0E-4018-848E-D06DA419FF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ECF992-E8BA-4F32-9F21-B79AFA8E61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6820D55-DB61-4C02-8EA9-9CD390A2A925}"/>
              </a:ext>
            </a:extLst>
          </p:cNvPr>
          <p:cNvSpPr>
            <a:spLocks noGrp="1"/>
          </p:cNvSpPr>
          <p:nvPr>
            <p:ph type="dt" sz="half" idx="10"/>
          </p:nvPr>
        </p:nvSpPr>
        <p:spPr/>
        <p:txBody>
          <a:bodyPr/>
          <a:lstStyle/>
          <a:p>
            <a:fld id="{3D15DECB-9A6B-47E9-8A6F-D77F03DD63AE}" type="datetime1">
              <a:rPr lang="en-IN" smtClean="0"/>
              <a:pPr/>
              <a:t>23-04-2020</a:t>
            </a:fld>
            <a:endParaRPr lang="en-IN"/>
          </a:p>
        </p:txBody>
      </p:sp>
      <p:sp>
        <p:nvSpPr>
          <p:cNvPr id="8" name="Footer Placeholder 7">
            <a:extLst>
              <a:ext uri="{FF2B5EF4-FFF2-40B4-BE49-F238E27FC236}">
                <a16:creationId xmlns:a16="http://schemas.microsoft.com/office/drawing/2014/main" id="{FE20A79F-9EB1-4C8B-A060-8D2A0033ED96}"/>
              </a:ext>
            </a:extLst>
          </p:cNvPr>
          <p:cNvSpPr>
            <a:spLocks noGrp="1"/>
          </p:cNvSpPr>
          <p:nvPr>
            <p:ph type="ftr" sz="quarter" idx="11"/>
          </p:nvPr>
        </p:nvSpPr>
        <p:spPr/>
        <p:txBody>
          <a:bodyPr/>
          <a:lstStyle/>
          <a:p>
            <a:r>
              <a:rPr lang="en-IN"/>
              <a:t>Dept. of ______, SVIT</a:t>
            </a:r>
          </a:p>
        </p:txBody>
      </p:sp>
      <p:sp>
        <p:nvSpPr>
          <p:cNvPr id="9" name="Slide Number Placeholder 8">
            <a:extLst>
              <a:ext uri="{FF2B5EF4-FFF2-40B4-BE49-F238E27FC236}">
                <a16:creationId xmlns:a16="http://schemas.microsoft.com/office/drawing/2014/main" id="{4355B576-5575-4E69-B6E4-9E57B9D2F829}"/>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3479328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694C7-1299-445A-AA80-727CB5D7746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AFEBB1-AB4E-4C11-8BF5-42780D7191F1}"/>
              </a:ext>
            </a:extLst>
          </p:cNvPr>
          <p:cNvSpPr>
            <a:spLocks noGrp="1"/>
          </p:cNvSpPr>
          <p:nvPr>
            <p:ph type="dt" sz="half" idx="10"/>
          </p:nvPr>
        </p:nvSpPr>
        <p:spPr/>
        <p:txBody>
          <a:bodyPr/>
          <a:lstStyle/>
          <a:p>
            <a:fld id="{24B391F4-8B9E-488E-9E09-6D97621EC7E8}" type="datetime1">
              <a:rPr lang="en-IN" smtClean="0"/>
              <a:pPr/>
              <a:t>23-04-2020</a:t>
            </a:fld>
            <a:endParaRPr lang="en-IN"/>
          </a:p>
        </p:txBody>
      </p:sp>
      <p:sp>
        <p:nvSpPr>
          <p:cNvPr id="4" name="Footer Placeholder 3">
            <a:extLst>
              <a:ext uri="{FF2B5EF4-FFF2-40B4-BE49-F238E27FC236}">
                <a16:creationId xmlns:a16="http://schemas.microsoft.com/office/drawing/2014/main" id="{7B09B511-6F76-4915-B1AF-732BCED70E7E}"/>
              </a:ext>
            </a:extLst>
          </p:cNvPr>
          <p:cNvSpPr>
            <a:spLocks noGrp="1"/>
          </p:cNvSpPr>
          <p:nvPr>
            <p:ph type="ftr" sz="quarter" idx="11"/>
          </p:nvPr>
        </p:nvSpPr>
        <p:spPr/>
        <p:txBody>
          <a:bodyPr/>
          <a:lstStyle/>
          <a:p>
            <a:r>
              <a:rPr lang="en-IN"/>
              <a:t>Dept. of ______, SVIT</a:t>
            </a:r>
          </a:p>
        </p:txBody>
      </p:sp>
      <p:sp>
        <p:nvSpPr>
          <p:cNvPr id="5" name="Slide Number Placeholder 4">
            <a:extLst>
              <a:ext uri="{FF2B5EF4-FFF2-40B4-BE49-F238E27FC236}">
                <a16:creationId xmlns:a16="http://schemas.microsoft.com/office/drawing/2014/main" id="{4F192E34-F782-4D15-B759-B5497A8BF2D5}"/>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306822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05FB1B-DD29-4A04-8996-FF05D89AF18F}"/>
              </a:ext>
            </a:extLst>
          </p:cNvPr>
          <p:cNvSpPr>
            <a:spLocks noGrp="1"/>
          </p:cNvSpPr>
          <p:nvPr>
            <p:ph type="dt" sz="half" idx="10"/>
          </p:nvPr>
        </p:nvSpPr>
        <p:spPr/>
        <p:txBody>
          <a:bodyPr/>
          <a:lstStyle/>
          <a:p>
            <a:fld id="{8BB56ECC-4156-47B9-B6C5-A7C7632DDAB1}" type="datetime1">
              <a:rPr lang="en-IN" smtClean="0"/>
              <a:pPr/>
              <a:t>23-04-2020</a:t>
            </a:fld>
            <a:endParaRPr lang="en-IN"/>
          </a:p>
        </p:txBody>
      </p:sp>
      <p:sp>
        <p:nvSpPr>
          <p:cNvPr id="3" name="Footer Placeholder 2">
            <a:extLst>
              <a:ext uri="{FF2B5EF4-FFF2-40B4-BE49-F238E27FC236}">
                <a16:creationId xmlns:a16="http://schemas.microsoft.com/office/drawing/2014/main" id="{08A97D2F-E2A4-438D-A067-1493B899029D}"/>
              </a:ext>
            </a:extLst>
          </p:cNvPr>
          <p:cNvSpPr>
            <a:spLocks noGrp="1"/>
          </p:cNvSpPr>
          <p:nvPr>
            <p:ph type="ftr" sz="quarter" idx="11"/>
          </p:nvPr>
        </p:nvSpPr>
        <p:spPr/>
        <p:txBody>
          <a:bodyPr/>
          <a:lstStyle/>
          <a:p>
            <a:r>
              <a:rPr lang="en-IN"/>
              <a:t>Dept. of ______, SVIT</a:t>
            </a:r>
          </a:p>
        </p:txBody>
      </p:sp>
      <p:sp>
        <p:nvSpPr>
          <p:cNvPr id="4" name="Slide Number Placeholder 3">
            <a:extLst>
              <a:ext uri="{FF2B5EF4-FFF2-40B4-BE49-F238E27FC236}">
                <a16:creationId xmlns:a16="http://schemas.microsoft.com/office/drawing/2014/main" id="{82312123-8F85-4A48-9CA6-85E9B39ECE20}"/>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666982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EA615-E99F-4022-8C4A-E6A08ACB43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14442B3-6064-406D-9F3F-50D9E09533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52191BC-0005-4884-BCCC-5A71C16FEA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EEEA7A-68E2-4B62-A1FA-1FEAA4DFB6DA}"/>
              </a:ext>
            </a:extLst>
          </p:cNvPr>
          <p:cNvSpPr>
            <a:spLocks noGrp="1"/>
          </p:cNvSpPr>
          <p:nvPr>
            <p:ph type="dt" sz="half" idx="10"/>
          </p:nvPr>
        </p:nvSpPr>
        <p:spPr/>
        <p:txBody>
          <a:bodyPr/>
          <a:lstStyle/>
          <a:p>
            <a:fld id="{EB3CA7FB-8CAD-4526-8C8B-7EC5B1C9A4A6}" type="datetime1">
              <a:rPr lang="en-IN" smtClean="0"/>
              <a:pPr/>
              <a:t>23-04-2020</a:t>
            </a:fld>
            <a:endParaRPr lang="en-IN"/>
          </a:p>
        </p:txBody>
      </p:sp>
      <p:sp>
        <p:nvSpPr>
          <p:cNvPr id="6" name="Footer Placeholder 5">
            <a:extLst>
              <a:ext uri="{FF2B5EF4-FFF2-40B4-BE49-F238E27FC236}">
                <a16:creationId xmlns:a16="http://schemas.microsoft.com/office/drawing/2014/main" id="{06DBF939-FF8D-453F-9C7E-3F780B57F398}"/>
              </a:ext>
            </a:extLst>
          </p:cNvPr>
          <p:cNvSpPr>
            <a:spLocks noGrp="1"/>
          </p:cNvSpPr>
          <p:nvPr>
            <p:ph type="ftr" sz="quarter" idx="11"/>
          </p:nvPr>
        </p:nvSpPr>
        <p:spPr/>
        <p:txBody>
          <a:bodyPr/>
          <a:lstStyle/>
          <a:p>
            <a:r>
              <a:rPr lang="en-IN"/>
              <a:t>Dept. of ______, SVIT</a:t>
            </a:r>
          </a:p>
        </p:txBody>
      </p:sp>
      <p:sp>
        <p:nvSpPr>
          <p:cNvPr id="7" name="Slide Number Placeholder 6">
            <a:extLst>
              <a:ext uri="{FF2B5EF4-FFF2-40B4-BE49-F238E27FC236}">
                <a16:creationId xmlns:a16="http://schemas.microsoft.com/office/drawing/2014/main" id="{D6A5CE44-831B-4CE4-AD71-4FC7845DD3A3}"/>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187039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8A633-FF1A-4A86-A554-A6866ECC67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53D6D8-2C0B-4D5F-A538-5C4283B768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2751E03C-A71C-4EDF-9F0C-AADD5BFFF1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FB9132-2CBC-4D34-B53D-FF70E594F93F}"/>
              </a:ext>
            </a:extLst>
          </p:cNvPr>
          <p:cNvSpPr>
            <a:spLocks noGrp="1"/>
          </p:cNvSpPr>
          <p:nvPr>
            <p:ph type="dt" sz="half" idx="10"/>
          </p:nvPr>
        </p:nvSpPr>
        <p:spPr/>
        <p:txBody>
          <a:bodyPr/>
          <a:lstStyle/>
          <a:p>
            <a:fld id="{3532C8DB-8A26-4D7B-863F-CF0724AEE9FE}" type="datetime1">
              <a:rPr lang="en-IN" smtClean="0"/>
              <a:pPr/>
              <a:t>23-04-2020</a:t>
            </a:fld>
            <a:endParaRPr lang="en-IN"/>
          </a:p>
        </p:txBody>
      </p:sp>
      <p:sp>
        <p:nvSpPr>
          <p:cNvPr id="6" name="Footer Placeholder 5">
            <a:extLst>
              <a:ext uri="{FF2B5EF4-FFF2-40B4-BE49-F238E27FC236}">
                <a16:creationId xmlns:a16="http://schemas.microsoft.com/office/drawing/2014/main" id="{DBC4237C-448B-4DA3-AE9C-AE059EAB5FBE}"/>
              </a:ext>
            </a:extLst>
          </p:cNvPr>
          <p:cNvSpPr>
            <a:spLocks noGrp="1"/>
          </p:cNvSpPr>
          <p:nvPr>
            <p:ph type="ftr" sz="quarter" idx="11"/>
          </p:nvPr>
        </p:nvSpPr>
        <p:spPr/>
        <p:txBody>
          <a:bodyPr/>
          <a:lstStyle/>
          <a:p>
            <a:r>
              <a:rPr lang="en-IN"/>
              <a:t>Dept. of ______, SVIT</a:t>
            </a:r>
          </a:p>
        </p:txBody>
      </p:sp>
      <p:sp>
        <p:nvSpPr>
          <p:cNvPr id="7" name="Slide Number Placeholder 6">
            <a:extLst>
              <a:ext uri="{FF2B5EF4-FFF2-40B4-BE49-F238E27FC236}">
                <a16:creationId xmlns:a16="http://schemas.microsoft.com/office/drawing/2014/main" id="{341FD285-1884-4757-A659-7563E433770D}"/>
              </a:ext>
            </a:extLst>
          </p:cNvPr>
          <p:cNvSpPr>
            <a:spLocks noGrp="1"/>
          </p:cNvSpPr>
          <p:nvPr>
            <p:ph type="sldNum" sz="quarter" idx="12"/>
          </p:nvPr>
        </p:nvSpPr>
        <p:spPr/>
        <p:txBody>
          <a:bodyPr/>
          <a:lstStyle/>
          <a:p>
            <a:fld id="{249020A1-FA28-4834-83A8-C0CE35CB1668}" type="slidenum">
              <a:rPr lang="en-IN" smtClean="0"/>
              <a:pPr/>
              <a:t>‹#›</a:t>
            </a:fld>
            <a:endParaRPr lang="en-IN"/>
          </a:p>
        </p:txBody>
      </p:sp>
    </p:spTree>
    <p:extLst>
      <p:ext uri="{BB962C8B-B14F-4D97-AF65-F5344CB8AC3E}">
        <p14:creationId xmlns:p14="http://schemas.microsoft.com/office/powerpoint/2010/main" val="288930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CE65F1-B7B2-4401-8D3E-90BA7FBB9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5F2DFA-53EC-4E58-9868-0D1C5941EB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21C156-921C-4B6C-B347-41C3EBCE1A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49D414-CE7D-46FB-9603-64E2DC9BB488}" type="datetime1">
              <a:rPr lang="en-IN" smtClean="0"/>
              <a:pPr/>
              <a:t>23-04-2020</a:t>
            </a:fld>
            <a:endParaRPr lang="en-IN"/>
          </a:p>
        </p:txBody>
      </p:sp>
      <p:sp>
        <p:nvSpPr>
          <p:cNvPr id="5" name="Footer Placeholder 4">
            <a:extLst>
              <a:ext uri="{FF2B5EF4-FFF2-40B4-BE49-F238E27FC236}">
                <a16:creationId xmlns:a16="http://schemas.microsoft.com/office/drawing/2014/main" id="{ED741EB9-BE5B-4FCE-8459-60A68128D7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Dept. of ______, SVIT</a:t>
            </a:r>
          </a:p>
        </p:txBody>
      </p:sp>
      <p:sp>
        <p:nvSpPr>
          <p:cNvPr id="6" name="Slide Number Placeholder 5">
            <a:extLst>
              <a:ext uri="{FF2B5EF4-FFF2-40B4-BE49-F238E27FC236}">
                <a16:creationId xmlns:a16="http://schemas.microsoft.com/office/drawing/2014/main" id="{903264B3-BCAF-4423-B5AB-31245A719D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9020A1-FA28-4834-83A8-C0CE35CB1668}" type="slidenum">
              <a:rPr lang="en-IN" smtClean="0"/>
              <a:pPr/>
              <a:t>‹#›</a:t>
            </a:fld>
            <a:endParaRPr lang="en-IN"/>
          </a:p>
        </p:txBody>
      </p:sp>
    </p:spTree>
    <p:extLst>
      <p:ext uri="{BB962C8B-B14F-4D97-AF65-F5344CB8AC3E}">
        <p14:creationId xmlns:p14="http://schemas.microsoft.com/office/powerpoint/2010/main" val="1672401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D11E-1799-45FA-B0C6-7D6F2A6E14BC}"/>
              </a:ext>
            </a:extLst>
          </p:cNvPr>
          <p:cNvSpPr>
            <a:spLocks noGrp="1"/>
          </p:cNvSpPr>
          <p:nvPr>
            <p:ph type="ctrTitle"/>
          </p:nvPr>
        </p:nvSpPr>
        <p:spPr>
          <a:xfrm>
            <a:off x="-2" y="690637"/>
            <a:ext cx="12192000" cy="913827"/>
          </a:xfrm>
        </p:spPr>
        <p:txBody>
          <a:bodyPr>
            <a:normAutofit/>
          </a:bodyPr>
          <a:lstStyle/>
          <a:p>
            <a:r>
              <a:rPr lang="en-IN" sz="4400" b="1" dirty="0">
                <a:ln w="22225">
                  <a:solidFill>
                    <a:srgbClr val="C00000"/>
                  </a:solidFill>
                  <a:prstDash val="solid"/>
                </a:ln>
                <a:solidFill>
                  <a:srgbClr val="C00000"/>
                </a:solidFill>
              </a:rPr>
              <a:t>SAI VIDYA INSTITUTE OF TECHNOLOGY</a:t>
            </a:r>
          </a:p>
        </p:txBody>
      </p:sp>
      <p:sp>
        <p:nvSpPr>
          <p:cNvPr id="3" name="Subtitle 2">
            <a:extLst>
              <a:ext uri="{FF2B5EF4-FFF2-40B4-BE49-F238E27FC236}">
                <a16:creationId xmlns:a16="http://schemas.microsoft.com/office/drawing/2014/main" id="{EB23C6C5-176A-4DB9-B1BC-D6B06ED95008}"/>
              </a:ext>
            </a:extLst>
          </p:cNvPr>
          <p:cNvSpPr>
            <a:spLocks noGrp="1"/>
          </p:cNvSpPr>
          <p:nvPr>
            <p:ph type="subTitle" idx="1"/>
          </p:nvPr>
        </p:nvSpPr>
        <p:spPr>
          <a:xfrm>
            <a:off x="1523998" y="1571090"/>
            <a:ext cx="9144000" cy="461499"/>
          </a:xfrm>
        </p:spPr>
        <p:txBody>
          <a:bodyPr>
            <a:normAutofit/>
          </a:bodyPr>
          <a:lstStyle/>
          <a:p>
            <a:r>
              <a:rPr lang="en-IN" b="1" dirty="0"/>
              <a:t>Rajanukunte, Bengaluru - 560064</a:t>
            </a:r>
          </a:p>
        </p:txBody>
      </p:sp>
      <p:pic>
        <p:nvPicPr>
          <p:cNvPr id="4" name="Picture 3">
            <a:extLst>
              <a:ext uri="{FF2B5EF4-FFF2-40B4-BE49-F238E27FC236}">
                <a16:creationId xmlns:a16="http://schemas.microsoft.com/office/drawing/2014/main" id="{C1D09AB7-3A51-47CD-BC5E-AFF1EE385645}"/>
              </a:ext>
            </a:extLst>
          </p:cNvPr>
          <p:cNvPicPr>
            <a:picLocks noChangeAspect="1"/>
          </p:cNvPicPr>
          <p:nvPr/>
        </p:nvPicPr>
        <p:blipFill>
          <a:blip r:embed="rId2" cstate="print"/>
          <a:stretch>
            <a:fillRect/>
          </a:stretch>
        </p:blipFill>
        <p:spPr>
          <a:xfrm>
            <a:off x="5317588" y="2100879"/>
            <a:ext cx="1659988" cy="1328121"/>
          </a:xfrm>
          <a:prstGeom prst="rect">
            <a:avLst/>
          </a:prstGeom>
        </p:spPr>
      </p:pic>
      <p:sp>
        <p:nvSpPr>
          <p:cNvPr id="5" name="TextBox 4">
            <a:extLst>
              <a:ext uri="{FF2B5EF4-FFF2-40B4-BE49-F238E27FC236}">
                <a16:creationId xmlns:a16="http://schemas.microsoft.com/office/drawing/2014/main" id="{FACE4605-4953-4CBB-B635-0B0762C43748}"/>
              </a:ext>
            </a:extLst>
          </p:cNvPr>
          <p:cNvSpPr txBox="1"/>
          <p:nvPr/>
        </p:nvSpPr>
        <p:spPr>
          <a:xfrm>
            <a:off x="2110154" y="3619488"/>
            <a:ext cx="8557844" cy="954107"/>
          </a:xfrm>
          <a:prstGeom prst="rect">
            <a:avLst/>
          </a:prstGeom>
          <a:noFill/>
        </p:spPr>
        <p:txBody>
          <a:bodyPr wrap="square" rtlCol="0">
            <a:spAutoFit/>
          </a:bodyPr>
          <a:lstStyle/>
          <a:p>
            <a:pPr algn="ctr"/>
            <a:r>
              <a:rPr lang="en-US" sz="2800" b="1" dirty="0"/>
              <a:t>AN AGRI-PRODUCT TRACEABILITY SYSTEM BASED ON IOT AND BLOCKCHAIN TECHNOLOGY</a:t>
            </a:r>
            <a:endParaRPr lang="en-IN" sz="2800" b="1" dirty="0">
              <a:solidFill>
                <a:srgbClr val="002060"/>
              </a:solidFill>
            </a:endParaRPr>
          </a:p>
        </p:txBody>
      </p:sp>
      <p:sp>
        <p:nvSpPr>
          <p:cNvPr id="6" name="TextBox 5">
            <a:extLst>
              <a:ext uri="{FF2B5EF4-FFF2-40B4-BE49-F238E27FC236}">
                <a16:creationId xmlns:a16="http://schemas.microsoft.com/office/drawing/2014/main" id="{842CF2DE-BB0C-4F8A-A1B5-9C68C76566B8}"/>
              </a:ext>
            </a:extLst>
          </p:cNvPr>
          <p:cNvSpPr txBox="1"/>
          <p:nvPr/>
        </p:nvSpPr>
        <p:spPr>
          <a:xfrm>
            <a:off x="634735" y="4902680"/>
            <a:ext cx="4147795" cy="830997"/>
          </a:xfrm>
          <a:prstGeom prst="rect">
            <a:avLst/>
          </a:prstGeom>
          <a:noFill/>
        </p:spPr>
        <p:txBody>
          <a:bodyPr wrap="square" rtlCol="0">
            <a:spAutoFit/>
          </a:bodyPr>
          <a:lstStyle/>
          <a:p>
            <a:pPr algn="ctr"/>
            <a:r>
              <a:rPr lang="en-IN" sz="2400" b="1" dirty="0">
                <a:solidFill>
                  <a:srgbClr val="002060"/>
                </a:solidFill>
              </a:rPr>
              <a:t>By</a:t>
            </a:r>
          </a:p>
          <a:p>
            <a:pPr algn="ctr"/>
            <a:r>
              <a:rPr lang="en-IN" sz="2400" b="1" dirty="0">
                <a:solidFill>
                  <a:srgbClr val="002060"/>
                </a:solidFill>
              </a:rPr>
              <a:t>Prathibha L    1VA16IS064</a:t>
            </a:r>
          </a:p>
        </p:txBody>
      </p:sp>
      <p:sp>
        <p:nvSpPr>
          <p:cNvPr id="7" name="TextBox 6">
            <a:extLst>
              <a:ext uri="{FF2B5EF4-FFF2-40B4-BE49-F238E27FC236}">
                <a16:creationId xmlns:a16="http://schemas.microsoft.com/office/drawing/2014/main" id="{B54F4046-2247-4401-88D7-9C839B401B89}"/>
              </a:ext>
            </a:extLst>
          </p:cNvPr>
          <p:cNvSpPr txBox="1"/>
          <p:nvPr/>
        </p:nvSpPr>
        <p:spPr>
          <a:xfrm>
            <a:off x="7767687" y="4902680"/>
            <a:ext cx="3789578" cy="1569660"/>
          </a:xfrm>
          <a:prstGeom prst="rect">
            <a:avLst/>
          </a:prstGeom>
          <a:noFill/>
        </p:spPr>
        <p:txBody>
          <a:bodyPr wrap="square" rtlCol="0">
            <a:spAutoFit/>
          </a:bodyPr>
          <a:lstStyle/>
          <a:p>
            <a:pPr algn="ctr"/>
            <a:r>
              <a:rPr lang="en-IN" sz="2400" b="1" dirty="0">
                <a:solidFill>
                  <a:srgbClr val="002060"/>
                </a:solidFill>
              </a:rPr>
              <a:t>Under the guidance of</a:t>
            </a:r>
          </a:p>
          <a:p>
            <a:pPr algn="ctr"/>
            <a:r>
              <a:rPr lang="en-IN" sz="2400" b="1" dirty="0">
                <a:solidFill>
                  <a:srgbClr val="002060"/>
                </a:solidFill>
              </a:rPr>
              <a:t>Prof. Mary M D’souza</a:t>
            </a:r>
          </a:p>
          <a:p>
            <a:pPr algn="ctr"/>
            <a:r>
              <a:rPr lang="en-IN" sz="2400" b="1" dirty="0">
                <a:solidFill>
                  <a:srgbClr val="002060"/>
                </a:solidFill>
              </a:rPr>
              <a:t>Assistant Professor</a:t>
            </a:r>
          </a:p>
          <a:p>
            <a:pPr algn="ctr"/>
            <a:r>
              <a:rPr lang="en-IN" sz="2400" b="1" dirty="0">
                <a:solidFill>
                  <a:srgbClr val="002060"/>
                </a:solidFill>
              </a:rPr>
              <a:t>Dept., of IS&amp;E</a:t>
            </a:r>
          </a:p>
        </p:txBody>
      </p:sp>
      <p:sp>
        <p:nvSpPr>
          <p:cNvPr id="8" name="TextBox 7">
            <a:extLst>
              <a:ext uri="{FF2B5EF4-FFF2-40B4-BE49-F238E27FC236}">
                <a16:creationId xmlns:a16="http://schemas.microsoft.com/office/drawing/2014/main" id="{3E4D2BB2-F645-4614-9A42-33A44804E7A8}"/>
              </a:ext>
            </a:extLst>
          </p:cNvPr>
          <p:cNvSpPr txBox="1"/>
          <p:nvPr/>
        </p:nvSpPr>
        <p:spPr>
          <a:xfrm>
            <a:off x="188536" y="194222"/>
            <a:ext cx="11849493" cy="584775"/>
          </a:xfrm>
          <a:prstGeom prst="rect">
            <a:avLst/>
          </a:prstGeom>
          <a:noFill/>
        </p:spPr>
        <p:txBody>
          <a:bodyPr wrap="square" rtlCol="0">
            <a:spAutoFit/>
          </a:bodyPr>
          <a:lstStyle/>
          <a:p>
            <a:pPr algn="ctr"/>
            <a:r>
              <a:rPr lang="en-IN" sz="3200" b="1" dirty="0">
                <a:solidFill>
                  <a:srgbClr val="002060"/>
                </a:solidFill>
              </a:rPr>
              <a:t>Department of Information Science and Engineering</a:t>
            </a:r>
          </a:p>
        </p:txBody>
      </p:sp>
    </p:spTree>
    <p:extLst>
      <p:ext uri="{BB962C8B-B14F-4D97-AF65-F5344CB8AC3E}">
        <p14:creationId xmlns:p14="http://schemas.microsoft.com/office/powerpoint/2010/main" val="4114172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Advantages</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154744" y="1209822"/>
            <a:ext cx="11718387" cy="5078436"/>
          </a:xfrm>
        </p:spPr>
        <p:txBody>
          <a:bodyPr>
            <a:normAutofit/>
          </a:bodyPr>
          <a:lstStyle/>
          <a:p>
            <a:r>
              <a:rPr lang="en-IN" sz="3200" dirty="0"/>
              <a:t>With the help of blockchain we can,</a:t>
            </a:r>
          </a:p>
          <a:p>
            <a:pPr lvl="1"/>
            <a:r>
              <a:rPr lang="en-US" sz="2800" dirty="0"/>
              <a:t>Increase Transparency</a:t>
            </a:r>
          </a:p>
          <a:p>
            <a:pPr lvl="1"/>
            <a:r>
              <a:rPr lang="en-US" sz="2800" dirty="0"/>
              <a:t>Reduce Error</a:t>
            </a:r>
          </a:p>
          <a:p>
            <a:pPr lvl="1"/>
            <a:r>
              <a:rPr lang="en-US" sz="2800" dirty="0"/>
              <a:t>Prevents product delays</a:t>
            </a:r>
          </a:p>
          <a:p>
            <a:pPr lvl="1"/>
            <a:r>
              <a:rPr lang="en-US" sz="2800" dirty="0"/>
              <a:t>Eliminate unethical and illegal activities</a:t>
            </a:r>
          </a:p>
          <a:p>
            <a:pPr lvl="1"/>
            <a:r>
              <a:rPr lang="en-US" sz="2800" dirty="0"/>
              <a:t>Better management</a:t>
            </a:r>
          </a:p>
          <a:p>
            <a:pPr lvl="1"/>
            <a:r>
              <a:rPr lang="en-US" sz="2800" dirty="0"/>
              <a:t>Increase the trust between consumer and supplier</a:t>
            </a:r>
          </a:p>
          <a:p>
            <a:pPr lvl="1"/>
            <a:r>
              <a:rPr lang="en-US" sz="2800" dirty="0"/>
              <a:t>Confidentiality, integrity and availability can be increased.</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ISE, SVIT                                                                                                                                                                                     </a:t>
            </a:r>
            <a:fld id="{A779D412-7551-4DA0-A19D-519BB8214474}" type="slidenum">
              <a:rPr lang="en-IN" smtClean="0">
                <a:ln>
                  <a:solidFill>
                    <a:schemeClr val="bg1"/>
                  </a:solidFill>
                </a:ln>
                <a:solidFill>
                  <a:schemeClr val="bg1"/>
                </a:solidFill>
              </a:rPr>
              <a:pPr/>
              <a:t>10</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1470259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Disadvantages</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112542" y="1195754"/>
            <a:ext cx="11957538" cy="5343158"/>
          </a:xfrm>
        </p:spPr>
        <p:txBody>
          <a:bodyPr>
            <a:normAutofit/>
          </a:bodyPr>
          <a:lstStyle/>
          <a:p>
            <a:r>
              <a:rPr lang="en-US" dirty="0"/>
              <a:t>Human factors cannot be neglected in implementation. Because blockchain has a feature that its data cannot be manipulated or tampered with, workers in the supply chain may create fake or incorrect data for food traceability. </a:t>
            </a:r>
          </a:p>
          <a:p>
            <a:r>
              <a:rPr lang="en-US" dirty="0"/>
              <a:t>The development of blockchain applications can only be successful if the collected data are accurate. </a:t>
            </a:r>
          </a:p>
          <a:p>
            <a:r>
              <a:rPr lang="en-US" dirty="0"/>
              <a:t>Honesty, integrity, and an open-mindedness to adopt the proposed system for all supply chain stakeholders may be a concern. </a:t>
            </a:r>
          </a:p>
          <a:p>
            <a:r>
              <a:rPr lang="en-US" dirty="0"/>
              <a:t>Moreover, because food traceability requires the capture of data from the whole supply chain process.</a:t>
            </a:r>
            <a:endParaRPr lang="en-IN" dirty="0"/>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ISE, SVIT                                                                                                                                                                                     </a:t>
            </a:r>
            <a:fld id="{A779D412-7551-4DA0-A19D-519BB8214474}" type="slidenum">
              <a:rPr lang="en-IN" smtClean="0">
                <a:ln>
                  <a:solidFill>
                    <a:schemeClr val="bg1"/>
                  </a:solidFill>
                </a:ln>
                <a:solidFill>
                  <a:schemeClr val="bg1"/>
                </a:solidFill>
              </a:rPr>
              <a:pPr/>
              <a:t>11</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1540913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Applications</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ISE, SVIT                                                                                                                                                                                     </a:t>
            </a:r>
            <a:fld id="{A779D412-7551-4DA0-A19D-519BB8214474}" type="slidenum">
              <a:rPr lang="en-IN" smtClean="0">
                <a:ln>
                  <a:solidFill>
                    <a:schemeClr val="bg1"/>
                  </a:solidFill>
                </a:ln>
                <a:solidFill>
                  <a:schemeClr val="bg1"/>
                </a:solidFill>
              </a:rPr>
              <a:pPr/>
              <a:t>12</a:t>
            </a:fld>
            <a:endParaRPr lang="en-IN" dirty="0">
              <a:ln>
                <a:solidFill>
                  <a:schemeClr val="bg1"/>
                </a:solidFill>
              </a:ln>
              <a:solidFill>
                <a:schemeClr val="bg1"/>
              </a:solidFill>
            </a:endParaRPr>
          </a:p>
        </p:txBody>
      </p:sp>
      <p:sp>
        <p:nvSpPr>
          <p:cNvPr id="9" name="Content Placeholder 8">
            <a:extLst>
              <a:ext uri="{FF2B5EF4-FFF2-40B4-BE49-F238E27FC236}">
                <a16:creationId xmlns:a16="http://schemas.microsoft.com/office/drawing/2014/main" id="{F58DB5AD-F0A6-41DB-BB5E-2391681990D6}"/>
              </a:ext>
            </a:extLst>
          </p:cNvPr>
          <p:cNvSpPr>
            <a:spLocks noGrp="1"/>
          </p:cNvSpPr>
          <p:nvPr>
            <p:ph idx="1"/>
          </p:nvPr>
        </p:nvSpPr>
        <p:spPr>
          <a:xfrm>
            <a:off x="1" y="1113235"/>
            <a:ext cx="12076354" cy="3318088"/>
          </a:xfrm>
        </p:spPr>
        <p:txBody>
          <a:bodyPr/>
          <a:lstStyle/>
          <a:p>
            <a:r>
              <a:rPr lang="en-US" dirty="0"/>
              <a:t>E-commerce platforms</a:t>
            </a:r>
          </a:p>
          <a:p>
            <a:r>
              <a:rPr lang="en-US" dirty="0"/>
              <a:t>Food Supply chain</a:t>
            </a:r>
          </a:p>
          <a:p>
            <a:r>
              <a:rPr lang="en-US" dirty="0"/>
              <a:t>Smart Agriculture</a:t>
            </a:r>
          </a:p>
          <a:p>
            <a:r>
              <a:rPr lang="en-US" dirty="0"/>
              <a:t>Agriculture Insurance</a:t>
            </a:r>
          </a:p>
          <a:p>
            <a:r>
              <a:rPr lang="en-US" dirty="0"/>
              <a:t>Tracking commodities</a:t>
            </a:r>
          </a:p>
          <a:p>
            <a:endParaRPr lang="en-US" dirty="0"/>
          </a:p>
        </p:txBody>
      </p:sp>
    </p:spTree>
    <p:extLst>
      <p:ext uri="{BB962C8B-B14F-4D97-AF65-F5344CB8AC3E}">
        <p14:creationId xmlns:p14="http://schemas.microsoft.com/office/powerpoint/2010/main" val="3248995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Conclusion</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112542" y="1086774"/>
            <a:ext cx="11548415" cy="5082807"/>
          </a:xfrm>
        </p:spPr>
        <p:txBody>
          <a:bodyPr>
            <a:normAutofit/>
          </a:bodyPr>
          <a:lstStyle/>
          <a:p>
            <a:pPr algn="just"/>
            <a:r>
              <a:rPr lang="en-US" dirty="0"/>
              <a:t>Food traceability has always been an important and critical function, which provides information covering the entire food life cycle. </a:t>
            </a:r>
          </a:p>
          <a:p>
            <a:pPr algn="just"/>
            <a:r>
              <a:rPr lang="en-US" dirty="0"/>
              <a:t>Further, customers and supply chain stakeholders rely heavily on this information to make their decisions. </a:t>
            </a:r>
          </a:p>
          <a:p>
            <a:pPr algn="just"/>
            <a:r>
              <a:rPr lang="en-US" dirty="0"/>
              <a:t>Due to the rapid development of e-commerce businesses, the perishable food e-commerce sector is one of the branches that promotes and sells perishable food in the online e-commerce platforms.</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ISE, SVIT                                                                                                                                                                                     </a:t>
            </a:r>
            <a:fld id="{A779D412-7551-4DA0-A19D-519BB8214474}" type="slidenum">
              <a:rPr lang="en-IN" smtClean="0">
                <a:ln>
                  <a:solidFill>
                    <a:schemeClr val="bg1"/>
                  </a:solidFill>
                </a:ln>
                <a:solidFill>
                  <a:schemeClr val="bg1"/>
                </a:solidFill>
              </a:rPr>
              <a:pPr/>
              <a:t>13</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2974995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References</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154744" y="1336432"/>
            <a:ext cx="11478077" cy="4825217"/>
          </a:xfrm>
        </p:spPr>
        <p:txBody>
          <a:bodyPr>
            <a:normAutofit/>
          </a:bodyPr>
          <a:lstStyle/>
          <a:p>
            <a:pPr algn="just"/>
            <a:r>
              <a:rPr lang="en-US" dirty="0"/>
              <a:t>Y. P. Tsang, K. L. Choy, C. H. Wu, G. T. S. Ho and H. Y. Lam, "Blockchain-Driven IoT for Food Traceability With an Integrated Consensus Mechanism," in </a:t>
            </a:r>
            <a:r>
              <a:rPr lang="en-US" i="1" dirty="0"/>
              <a:t>IEEE Access</a:t>
            </a:r>
            <a:r>
              <a:rPr lang="en-US" dirty="0"/>
              <a:t>, vol. 7, pp. 129000-129017, 2019.</a:t>
            </a:r>
          </a:p>
          <a:p>
            <a:pPr algn="just"/>
            <a:r>
              <a:rPr lang="en-US" dirty="0"/>
              <a:t>W. Hong, Y. Cai, Z. Yu and X. Yu, "An Agri-product Traceability System Based on IoT and Blockchain Technology," 2018 1st IEEE International Conference on Hot Information-Centric Networking (HotICN), Shenzhen, 2018, pp. 254-255.</a:t>
            </a:r>
          </a:p>
          <a:p>
            <a:pPr algn="just"/>
            <a:r>
              <a:rPr lang="en-US" dirty="0"/>
              <a:t>“A supply chain traceability system for food safety based on HACCP, blockchain and Internet of Things,” in Proc. of the ICSSSM, 2017.</a:t>
            </a:r>
          </a:p>
          <a:p>
            <a:pPr algn="just"/>
            <a:r>
              <a:rPr lang="en-US" dirty="0"/>
              <a:t>P. Olsen, and M. Borit, “The components of a food traceability system,” Trends Food Sci. Technol., vol. 77, pp. 143-149, Jul. 2018.</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ISE, SVIT                                                                                                                                                                                     </a:t>
            </a:r>
            <a:fld id="{A779D412-7551-4DA0-A19D-519BB8214474}" type="slidenum">
              <a:rPr lang="en-IN" smtClean="0">
                <a:ln>
                  <a:solidFill>
                    <a:schemeClr val="bg1"/>
                  </a:solidFill>
                </a:ln>
                <a:solidFill>
                  <a:schemeClr val="bg1"/>
                </a:solidFill>
              </a:rPr>
              <a:pPr/>
              <a:t>14</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3147010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   </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1" y="1271933"/>
            <a:ext cx="12027877" cy="5086664"/>
          </a:xfrm>
        </p:spPr>
        <p:txBody>
          <a:bodyPr>
            <a:normAutofit/>
          </a:bodyPr>
          <a:lstStyle/>
          <a:p>
            <a:pPr marL="0" indent="0" algn="ctr">
              <a:buNone/>
            </a:pPr>
            <a:endParaRPr lang="en-IN" sz="2600" dirty="0"/>
          </a:p>
          <a:p>
            <a:pPr marL="0" indent="0" algn="ctr">
              <a:buNone/>
            </a:pPr>
            <a:endParaRPr lang="en-IN" sz="2600" dirty="0"/>
          </a:p>
          <a:p>
            <a:pPr marL="0" indent="0" algn="ctr">
              <a:buNone/>
            </a:pPr>
            <a:endParaRPr lang="en-IN" sz="2600" dirty="0"/>
          </a:p>
          <a:p>
            <a:pPr marL="0" indent="0" algn="ctr">
              <a:buNone/>
            </a:pPr>
            <a:endParaRPr lang="en-IN" sz="2600" dirty="0"/>
          </a:p>
          <a:p>
            <a:pPr marL="0" indent="0" algn="ctr">
              <a:buNone/>
            </a:pPr>
            <a:endParaRPr lang="en-IN" sz="2600" dirty="0"/>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ISE, SVIT                                                                                                                                                                                     </a:t>
            </a:r>
            <a:fld id="{A779D412-7551-4DA0-A19D-519BB8214474}" type="slidenum">
              <a:rPr lang="en-IN" smtClean="0">
                <a:ln>
                  <a:solidFill>
                    <a:schemeClr val="bg1"/>
                  </a:solidFill>
                </a:ln>
                <a:solidFill>
                  <a:schemeClr val="bg1"/>
                </a:solidFill>
              </a:rPr>
              <a:pPr/>
              <a:t>15</a:t>
            </a:fld>
            <a:endParaRPr lang="en-IN" dirty="0">
              <a:ln>
                <a:solidFill>
                  <a:schemeClr val="bg1"/>
                </a:solidFill>
              </a:ln>
              <a:solidFill>
                <a:schemeClr val="bg1"/>
              </a:solidFill>
            </a:endParaRPr>
          </a:p>
        </p:txBody>
      </p:sp>
      <p:pic>
        <p:nvPicPr>
          <p:cNvPr id="8" name="Picture 7">
            <a:extLst>
              <a:ext uri="{FF2B5EF4-FFF2-40B4-BE49-F238E27FC236}">
                <a16:creationId xmlns:a16="http://schemas.microsoft.com/office/drawing/2014/main" id="{5E31CB71-94C2-4726-84FE-F4D05C0ADF71}"/>
              </a:ext>
            </a:extLst>
          </p:cNvPr>
          <p:cNvPicPr>
            <a:picLocks noChangeAspect="1"/>
          </p:cNvPicPr>
          <p:nvPr/>
        </p:nvPicPr>
        <p:blipFill>
          <a:blip r:embed="rId3"/>
          <a:stretch>
            <a:fillRect/>
          </a:stretch>
        </p:blipFill>
        <p:spPr>
          <a:xfrm>
            <a:off x="1109002" y="1871004"/>
            <a:ext cx="8919884" cy="2799470"/>
          </a:xfrm>
          <a:prstGeom prst="rect">
            <a:avLst/>
          </a:prstGeom>
        </p:spPr>
      </p:pic>
    </p:spTree>
    <p:extLst>
      <p:ext uri="{BB962C8B-B14F-4D97-AF65-F5344CB8AC3E}">
        <p14:creationId xmlns:p14="http://schemas.microsoft.com/office/powerpoint/2010/main" val="388421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Introduction</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1" y="1271933"/>
            <a:ext cx="12027877" cy="5086664"/>
          </a:xfrm>
        </p:spPr>
        <p:txBody>
          <a:bodyPr>
            <a:normAutofit/>
          </a:bodyPr>
          <a:lstStyle/>
          <a:p>
            <a:pPr algn="just"/>
            <a:r>
              <a:rPr lang="en-US" dirty="0"/>
              <a:t>The quality, transportability of agricultural product has always been a social issue of concern to government. </a:t>
            </a:r>
          </a:p>
          <a:p>
            <a:pPr algn="just"/>
            <a:r>
              <a:rPr lang="en-US" dirty="0"/>
              <a:t>Realizing the traceability of agricultural product can reduce the existence of fake and inferior commodities.</a:t>
            </a:r>
          </a:p>
          <a:p>
            <a:pPr algn="just"/>
            <a:r>
              <a:rPr lang="en-IN" dirty="0"/>
              <a:t>A simple scheme is,</a:t>
            </a:r>
          </a:p>
          <a:p>
            <a:pPr marL="914400" lvl="1" indent="-457200" algn="just">
              <a:buFont typeface="+mj-lt"/>
              <a:buAutoNum type="arabicPeriod"/>
            </a:pPr>
            <a:r>
              <a:rPr lang="en-IN" sz="2600" dirty="0"/>
              <a:t>Manually Record the product information.</a:t>
            </a:r>
          </a:p>
          <a:p>
            <a:pPr marL="914400" lvl="1" indent="-457200" algn="just">
              <a:buFont typeface="+mj-lt"/>
              <a:buAutoNum type="arabicPeriod"/>
            </a:pPr>
            <a:r>
              <a:rPr lang="en-IN" sz="2600" dirty="0"/>
              <a:t>Save them in a certain database.</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ISE, SVIT                                                                                                                                                                                     </a:t>
            </a:r>
            <a:fld id="{A779D412-7551-4DA0-A19D-519BB8214474}" type="slidenum">
              <a:rPr lang="en-IN" smtClean="0">
                <a:ln>
                  <a:solidFill>
                    <a:schemeClr val="bg1"/>
                  </a:solidFill>
                </a:ln>
                <a:solidFill>
                  <a:schemeClr val="bg1"/>
                </a:solidFill>
              </a:rPr>
              <a:pPr/>
              <a:t>2</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2445224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Introduction</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0" y="1086774"/>
            <a:ext cx="12070080" cy="5299958"/>
          </a:xfrm>
        </p:spPr>
        <p:txBody>
          <a:bodyPr>
            <a:normAutofit/>
          </a:bodyPr>
          <a:lstStyle/>
          <a:p>
            <a:pPr algn="just"/>
            <a:r>
              <a:rPr lang="en-IN" dirty="0"/>
              <a:t>There are two problems in the above scheme,</a:t>
            </a:r>
          </a:p>
          <a:p>
            <a:pPr marL="914400" lvl="1" indent="-457200" algn="just">
              <a:buFont typeface="+mj-lt"/>
              <a:buAutoNum type="arabicPeriod"/>
            </a:pPr>
            <a:r>
              <a:rPr lang="en-IN" sz="2600" dirty="0"/>
              <a:t>Authenticity and credibility is low.</a:t>
            </a:r>
          </a:p>
          <a:p>
            <a:pPr marL="914400" lvl="1" indent="-457200" algn="just">
              <a:buFont typeface="+mj-lt"/>
              <a:buAutoNum type="arabicPeriod"/>
            </a:pPr>
            <a:r>
              <a:rPr lang="en-IN" sz="2600" dirty="0"/>
              <a:t>Easy to tamper and difficult to monitor.</a:t>
            </a:r>
          </a:p>
          <a:p>
            <a:pPr marL="457200" lvl="1" indent="0" algn="just">
              <a:buNone/>
            </a:pPr>
            <a:endParaRPr lang="en-IN" dirty="0"/>
          </a:p>
          <a:p>
            <a:pPr algn="just"/>
            <a:r>
              <a:rPr lang="en-US" dirty="0"/>
              <a:t>By combining the Internet of Things (IoT) and blockchain technology, the above problems can be solved to some extent.</a:t>
            </a:r>
            <a:endParaRPr lang="en-IN" dirty="0"/>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ISE, SVIT                                                                                                                                                                                     </a:t>
            </a:r>
            <a:fld id="{A779D412-7551-4DA0-A19D-519BB8214474}" type="slidenum">
              <a:rPr lang="en-IN" smtClean="0">
                <a:ln>
                  <a:solidFill>
                    <a:schemeClr val="bg1"/>
                  </a:solidFill>
                </a:ln>
                <a:solidFill>
                  <a:schemeClr val="bg1"/>
                </a:solidFill>
              </a:rPr>
              <a:pPr/>
              <a:t>3</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131333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Related Work</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0" y="1200316"/>
            <a:ext cx="12192000" cy="5338596"/>
          </a:xfrm>
        </p:spPr>
        <p:txBody>
          <a:bodyPr>
            <a:normAutofit/>
          </a:bodyPr>
          <a:lstStyle/>
          <a:p>
            <a:pPr marL="0" indent="0" algn="ctr">
              <a:buNone/>
            </a:pPr>
            <a:r>
              <a:rPr lang="en-IN" sz="3600" b="1" dirty="0"/>
              <a:t>Traditional Supply Chain</a:t>
            </a:r>
          </a:p>
          <a:p>
            <a:pPr algn="just"/>
            <a:r>
              <a:rPr lang="en-US" sz="2400" dirty="0"/>
              <a:t>The Traditional supply chain process involves taking raw materials and making a physical product, then transferred to a consumer.</a:t>
            </a:r>
          </a:p>
          <a:p>
            <a:pPr algn="just"/>
            <a:r>
              <a:rPr lang="en-US" sz="2400" dirty="0"/>
              <a:t>The traditional Supply Chain’s traceability is based on centralized systems IoT that provides no transparency and leads to security threats, tampering, data loss, etc., </a:t>
            </a:r>
          </a:p>
          <a:p>
            <a:r>
              <a:rPr lang="en-US" sz="2400" dirty="0"/>
              <a:t>Also it consists of large amount of paper documents which may result in less efficiency during tracking and theft. </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ISE, SVIT                                                                                                                                                                                     </a:t>
            </a:r>
            <a:fld id="{A779D412-7551-4DA0-A19D-519BB8214474}" type="slidenum">
              <a:rPr lang="en-IN" smtClean="0">
                <a:ln>
                  <a:solidFill>
                    <a:schemeClr val="bg1"/>
                  </a:solidFill>
                </a:ln>
                <a:solidFill>
                  <a:schemeClr val="bg1"/>
                </a:solidFill>
              </a:rPr>
              <a:pPr/>
              <a:t>4</a:t>
            </a:fld>
            <a:endParaRPr lang="en-IN" dirty="0">
              <a:ln>
                <a:solidFill>
                  <a:schemeClr val="bg1"/>
                </a:solidFill>
              </a:ln>
              <a:solidFill>
                <a:schemeClr val="bg1"/>
              </a:solidFill>
            </a:endParaRPr>
          </a:p>
        </p:txBody>
      </p:sp>
      <p:pic>
        <p:nvPicPr>
          <p:cNvPr id="8" name="image1.jpeg">
            <a:extLst>
              <a:ext uri="{FF2B5EF4-FFF2-40B4-BE49-F238E27FC236}">
                <a16:creationId xmlns:a16="http://schemas.microsoft.com/office/drawing/2014/main" id="{80F51B98-10AF-45C6-A1E4-E0F46F8FCC5A}"/>
              </a:ext>
            </a:extLst>
          </p:cNvPr>
          <p:cNvPicPr/>
          <p:nvPr/>
        </p:nvPicPr>
        <p:blipFill>
          <a:blip r:embed="rId3" cstate="print"/>
          <a:stretch>
            <a:fillRect/>
          </a:stretch>
        </p:blipFill>
        <p:spPr>
          <a:xfrm>
            <a:off x="3024554" y="3812346"/>
            <a:ext cx="8772305" cy="2613026"/>
          </a:xfrm>
          <a:prstGeom prst="rect">
            <a:avLst/>
          </a:prstGeom>
        </p:spPr>
      </p:pic>
    </p:spTree>
    <p:extLst>
      <p:ext uri="{BB962C8B-B14F-4D97-AF65-F5344CB8AC3E}">
        <p14:creationId xmlns:p14="http://schemas.microsoft.com/office/powerpoint/2010/main" val="1613791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Related Work</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351692" y="1086774"/>
            <a:ext cx="11718388" cy="5271824"/>
          </a:xfrm>
        </p:spPr>
        <p:txBody>
          <a:bodyPr>
            <a:normAutofit fontScale="85000" lnSpcReduction="10000"/>
          </a:bodyPr>
          <a:lstStyle/>
          <a:p>
            <a:pPr marL="0" indent="0" algn="ctr">
              <a:buNone/>
            </a:pPr>
            <a:r>
              <a:rPr lang="en-US" sz="3600" b="1" dirty="0"/>
              <a:t>Perishable food supply chain(PFSC)</a:t>
            </a:r>
          </a:p>
          <a:p>
            <a:pPr algn="just"/>
            <a:r>
              <a:rPr lang="en-US" dirty="0"/>
              <a:t>PFSC involve a complex mixture of shippers and TRUs, such that a traceability tree is created to visualize the whole traceability process.</a:t>
            </a:r>
          </a:p>
          <a:p>
            <a:pPr algn="just"/>
            <a:r>
              <a:rPr lang="en-US" dirty="0"/>
              <a:t>These were applicable tools for tracing, tracking, identifying, and monitoring the food to maintain its quality and safety through the supply chain.</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t>To overcome the challenges, a blockchain–IoT-based food traceability system is proposed.</a:t>
            </a:r>
          </a:p>
          <a:p>
            <a:pPr marL="0" indent="0">
              <a:buNone/>
            </a:pPr>
            <a:endParaRPr lang="en-US" dirty="0"/>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3"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ISE, SVIT                                                                                                                                                                                     </a:t>
            </a:r>
            <a:fld id="{A779D412-7551-4DA0-A19D-519BB8214474}" type="slidenum">
              <a:rPr lang="en-IN" smtClean="0">
                <a:ln>
                  <a:solidFill>
                    <a:schemeClr val="bg1"/>
                  </a:solidFill>
                </a:ln>
                <a:solidFill>
                  <a:schemeClr val="bg1"/>
                </a:solidFill>
              </a:rPr>
              <a:pPr/>
              <a:t>5</a:t>
            </a:fld>
            <a:endParaRPr lang="en-IN" dirty="0">
              <a:ln>
                <a:solidFill>
                  <a:schemeClr val="bg1"/>
                </a:solidFill>
              </a:ln>
              <a:solidFill>
                <a:schemeClr val="bg1"/>
              </a:solidFill>
            </a:endParaRPr>
          </a:p>
        </p:txBody>
      </p:sp>
      <p:pic>
        <p:nvPicPr>
          <p:cNvPr id="8" name="image2.png">
            <a:extLst>
              <a:ext uri="{FF2B5EF4-FFF2-40B4-BE49-F238E27FC236}">
                <a16:creationId xmlns:a16="http://schemas.microsoft.com/office/drawing/2014/main" id="{AB3737D4-A2EF-4B31-BE04-60638D8F20D5}"/>
              </a:ext>
            </a:extLst>
          </p:cNvPr>
          <p:cNvPicPr/>
          <p:nvPr/>
        </p:nvPicPr>
        <p:blipFill>
          <a:blip r:embed="rId4" cstate="print"/>
          <a:stretch>
            <a:fillRect/>
          </a:stretch>
        </p:blipFill>
        <p:spPr>
          <a:xfrm>
            <a:off x="801858" y="3024554"/>
            <a:ext cx="11038450" cy="2746672"/>
          </a:xfrm>
          <a:prstGeom prst="rect">
            <a:avLst/>
          </a:prstGeom>
        </p:spPr>
      </p:pic>
    </p:spTree>
    <p:extLst>
      <p:ext uri="{BB962C8B-B14F-4D97-AF65-F5344CB8AC3E}">
        <p14:creationId xmlns:p14="http://schemas.microsoft.com/office/powerpoint/2010/main" val="2378496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Blockchain</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0" y="1086774"/>
            <a:ext cx="12192000" cy="5328094"/>
          </a:xfrm>
        </p:spPr>
        <p:txBody>
          <a:bodyPr>
            <a:normAutofit/>
          </a:bodyPr>
          <a:lstStyle/>
          <a:p>
            <a:r>
              <a:rPr lang="en-US" dirty="0"/>
              <a:t>A blockchain is a digital encryption and recording of the history of transactions leading to the current asset state or value.</a:t>
            </a:r>
          </a:p>
          <a:p>
            <a:r>
              <a:rPr lang="en-US" dirty="0"/>
              <a:t>Blockchain technology which serves as a public ledger over a distributed network or all information maintenance including verification, validation etc.,</a:t>
            </a:r>
            <a:endParaRPr lang="en-IN" dirty="0"/>
          </a:p>
          <a:p>
            <a:r>
              <a:rPr lang="en-US" dirty="0"/>
              <a:t>It mainly reduces transaction cost and also improves quality of the product. </a:t>
            </a:r>
          </a:p>
          <a:p>
            <a:r>
              <a:rPr lang="en-US" dirty="0"/>
              <a:t>The cryptographic method used here brings out trust among users which helps in demand for the product.</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ISE, SVIT                                                                                                                                                                                     </a:t>
            </a:r>
            <a:fld id="{A779D412-7551-4DA0-A19D-519BB8214474}" type="slidenum">
              <a:rPr lang="en-IN" smtClean="0">
                <a:ln>
                  <a:solidFill>
                    <a:schemeClr val="bg1"/>
                  </a:solidFill>
                </a:ln>
                <a:solidFill>
                  <a:schemeClr val="bg1"/>
                </a:solidFill>
              </a:rPr>
              <a:pPr/>
              <a:t>6</a:t>
            </a:fld>
            <a:endParaRPr lang="en-IN" dirty="0">
              <a:ln>
                <a:solidFill>
                  <a:schemeClr val="bg1"/>
                </a:solidFill>
              </a:ln>
              <a:solidFill>
                <a:schemeClr val="bg1"/>
              </a:solidFill>
            </a:endParaRPr>
          </a:p>
        </p:txBody>
      </p:sp>
      <p:pic>
        <p:nvPicPr>
          <p:cNvPr id="8" name="Picture 7">
            <a:extLst>
              <a:ext uri="{FF2B5EF4-FFF2-40B4-BE49-F238E27FC236}">
                <a16:creationId xmlns:a16="http://schemas.microsoft.com/office/drawing/2014/main" id="{C2DAC7C7-343F-47B4-9936-CE0DA8EC2478}"/>
              </a:ext>
            </a:extLst>
          </p:cNvPr>
          <p:cNvPicPr>
            <a:picLocks noChangeAspect="1"/>
          </p:cNvPicPr>
          <p:nvPr/>
        </p:nvPicPr>
        <p:blipFill>
          <a:blip r:embed="rId3"/>
          <a:stretch>
            <a:fillRect/>
          </a:stretch>
        </p:blipFill>
        <p:spPr>
          <a:xfrm>
            <a:off x="4431323" y="3778458"/>
            <a:ext cx="7073042" cy="2698432"/>
          </a:xfrm>
          <a:prstGeom prst="rect">
            <a:avLst/>
          </a:prstGeom>
        </p:spPr>
      </p:pic>
    </p:spTree>
    <p:extLst>
      <p:ext uri="{BB962C8B-B14F-4D97-AF65-F5344CB8AC3E}">
        <p14:creationId xmlns:p14="http://schemas.microsoft.com/office/powerpoint/2010/main" val="254022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System Architecture</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395141" y="1086774"/>
            <a:ext cx="11265816" cy="5452137"/>
          </a:xfrm>
        </p:spPr>
        <p:txBody>
          <a:bodyPr>
            <a:normAutofit/>
          </a:bodyPr>
          <a:lstStyle/>
          <a:p>
            <a:pPr algn="just"/>
            <a:r>
              <a:rPr lang="en-US" dirty="0"/>
              <a:t>A hybrid approach is used to integrate IoT technologies, cloud computing, and blockchain.</a:t>
            </a:r>
          </a:p>
          <a:p>
            <a:pPr algn="just"/>
            <a:r>
              <a:rPr lang="en-US" dirty="0"/>
              <a:t>A mobile app and a website serves as a platform for communication. </a:t>
            </a:r>
          </a:p>
          <a:p>
            <a:pPr algn="just"/>
            <a:r>
              <a:rPr lang="en-US" dirty="0"/>
              <a:t>Now at each process involved in production, the organization present in the network scans the RFID and update the details using mobile app to the blocks which are stored in cloud. </a:t>
            </a:r>
          </a:p>
          <a:p>
            <a:pPr algn="just"/>
            <a:r>
              <a:rPr lang="en-US" dirty="0"/>
              <a:t>So cloud also plays a major role in storing blocks. The verification, validation, transactions etc., all are done through the app or website. </a:t>
            </a:r>
          </a:p>
          <a:p>
            <a:pPr algn="just"/>
            <a:r>
              <a:rPr lang="en-US" dirty="0"/>
              <a:t>Theoretically, identifying the source of a defective batch of asset is handled in seconds and a push notification can be sent to customers about the hazards. </a:t>
            </a:r>
            <a:endParaRPr lang="en-IN" dirty="0"/>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3"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ISE, SVIT                                                                                                                                                                                     </a:t>
            </a:r>
            <a:fld id="{A779D412-7551-4DA0-A19D-519BB8214474}" type="slidenum">
              <a:rPr lang="en-IN" smtClean="0">
                <a:ln>
                  <a:solidFill>
                    <a:schemeClr val="bg1"/>
                  </a:solidFill>
                </a:ln>
                <a:solidFill>
                  <a:schemeClr val="bg1"/>
                </a:solidFill>
              </a:rPr>
              <a:pPr/>
              <a:t>7</a:t>
            </a:fld>
            <a:endParaRPr lang="en-IN" dirty="0">
              <a:ln>
                <a:solidFill>
                  <a:schemeClr val="bg1"/>
                </a:solidFill>
              </a:ln>
              <a:solidFill>
                <a:schemeClr val="bg1"/>
              </a:solidFill>
            </a:endParaRPr>
          </a:p>
        </p:txBody>
      </p:sp>
    </p:spTree>
    <p:extLst>
      <p:ext uri="{BB962C8B-B14F-4D97-AF65-F5344CB8AC3E}">
        <p14:creationId xmlns:p14="http://schemas.microsoft.com/office/powerpoint/2010/main" val="3674795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System Architecture</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ISE, SVIT                                                                                                                                                                                     </a:t>
            </a:r>
            <a:fld id="{A779D412-7551-4DA0-A19D-519BB8214474}" type="slidenum">
              <a:rPr lang="en-IN" smtClean="0">
                <a:ln>
                  <a:solidFill>
                    <a:schemeClr val="bg1"/>
                  </a:solidFill>
                </a:ln>
                <a:solidFill>
                  <a:schemeClr val="bg1"/>
                </a:solidFill>
              </a:rPr>
              <a:pPr/>
              <a:t>8</a:t>
            </a:fld>
            <a:endParaRPr lang="en-IN" dirty="0">
              <a:ln>
                <a:solidFill>
                  <a:schemeClr val="bg1"/>
                </a:solidFill>
              </a:ln>
              <a:solidFill>
                <a:schemeClr val="bg1"/>
              </a:solidFill>
            </a:endParaRPr>
          </a:p>
        </p:txBody>
      </p:sp>
      <p:sp>
        <p:nvSpPr>
          <p:cNvPr id="5" name="Content Placeholder 4">
            <a:extLst>
              <a:ext uri="{FF2B5EF4-FFF2-40B4-BE49-F238E27FC236}">
                <a16:creationId xmlns:a16="http://schemas.microsoft.com/office/drawing/2014/main" id="{FCADAD35-9190-4F91-9AB4-E77D7F0AB195}"/>
              </a:ext>
            </a:extLst>
          </p:cNvPr>
          <p:cNvSpPr>
            <a:spLocks noGrp="1"/>
          </p:cNvSpPr>
          <p:nvPr>
            <p:ph idx="1"/>
          </p:nvPr>
        </p:nvSpPr>
        <p:spPr>
          <a:xfrm>
            <a:off x="0" y="1086774"/>
            <a:ext cx="12084148" cy="5201485"/>
          </a:xfrm>
        </p:spPr>
        <p:txBody>
          <a:bodyPr>
            <a:normAutofit/>
          </a:bodyPr>
          <a:lstStyle/>
          <a:p>
            <a:pPr algn="just"/>
            <a:r>
              <a:rPr lang="en-US" sz="2400" dirty="0"/>
              <a:t>The Ethereum ecosystem follows Ethereum Request for Comments (ERC) feedback system among users. </a:t>
            </a:r>
          </a:p>
          <a:p>
            <a:pPr algn="just"/>
            <a:r>
              <a:rPr lang="en-US" sz="2400" dirty="0"/>
              <a:t>The Provider-Consumer software assign private keys to execute the whole transaction process. To operate on different phones ERC-721 contracts are used. It also provide level of abstraction for IoT device and users.</a:t>
            </a:r>
          </a:p>
        </p:txBody>
      </p:sp>
      <p:pic>
        <p:nvPicPr>
          <p:cNvPr id="8" name="Picture 7">
            <a:extLst>
              <a:ext uri="{FF2B5EF4-FFF2-40B4-BE49-F238E27FC236}">
                <a16:creationId xmlns:a16="http://schemas.microsoft.com/office/drawing/2014/main" id="{6B12493A-368A-4083-BAF2-81772E4DA264}"/>
              </a:ext>
            </a:extLst>
          </p:cNvPr>
          <p:cNvPicPr>
            <a:picLocks noChangeAspect="1"/>
          </p:cNvPicPr>
          <p:nvPr/>
        </p:nvPicPr>
        <p:blipFill>
          <a:blip r:embed="rId3"/>
          <a:stretch>
            <a:fillRect/>
          </a:stretch>
        </p:blipFill>
        <p:spPr>
          <a:xfrm>
            <a:off x="107852" y="2869809"/>
            <a:ext cx="11976296" cy="3669103"/>
          </a:xfrm>
          <a:prstGeom prst="rect">
            <a:avLst/>
          </a:prstGeom>
        </p:spPr>
      </p:pic>
    </p:spTree>
    <p:extLst>
      <p:ext uri="{BB962C8B-B14F-4D97-AF65-F5344CB8AC3E}">
        <p14:creationId xmlns:p14="http://schemas.microsoft.com/office/powerpoint/2010/main" val="1370150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F132-6DF6-4CA0-B333-B03D94DE9F9E}"/>
              </a:ext>
            </a:extLst>
          </p:cNvPr>
          <p:cNvSpPr>
            <a:spLocks noGrp="1"/>
          </p:cNvSpPr>
          <p:nvPr>
            <p:ph type="title"/>
          </p:nvPr>
        </p:nvSpPr>
        <p:spPr>
          <a:xfrm>
            <a:off x="0" y="242577"/>
            <a:ext cx="9879291" cy="844197"/>
          </a:xfrm>
          <a:solidFill>
            <a:srgbClr val="002060"/>
          </a:solidFill>
        </p:spPr>
        <p:txBody>
          <a:bodyPr/>
          <a:lstStyle/>
          <a:p>
            <a:r>
              <a:rPr lang="en-IN" b="1" dirty="0">
                <a:ln>
                  <a:solidFill>
                    <a:schemeClr val="bg1"/>
                  </a:solidFill>
                </a:ln>
                <a:solidFill>
                  <a:schemeClr val="bg1"/>
                </a:solidFill>
              </a:rPr>
              <a:t>Blockchain Module</a:t>
            </a:r>
          </a:p>
        </p:txBody>
      </p:sp>
      <p:sp>
        <p:nvSpPr>
          <p:cNvPr id="3" name="Content Placeholder 2">
            <a:extLst>
              <a:ext uri="{FF2B5EF4-FFF2-40B4-BE49-F238E27FC236}">
                <a16:creationId xmlns:a16="http://schemas.microsoft.com/office/drawing/2014/main" id="{E6CDD646-3FD1-42E3-B283-E0E745697FFC}"/>
              </a:ext>
            </a:extLst>
          </p:cNvPr>
          <p:cNvSpPr>
            <a:spLocks noGrp="1"/>
          </p:cNvSpPr>
          <p:nvPr>
            <p:ph idx="1"/>
          </p:nvPr>
        </p:nvSpPr>
        <p:spPr>
          <a:xfrm>
            <a:off x="107850" y="1224886"/>
            <a:ext cx="6096002" cy="5314025"/>
          </a:xfrm>
        </p:spPr>
        <p:txBody>
          <a:bodyPr>
            <a:normAutofit fontScale="55000" lnSpcReduction="20000"/>
          </a:bodyPr>
          <a:lstStyle/>
          <a:p>
            <a:pPr marL="0" indent="0">
              <a:buNone/>
            </a:pPr>
            <a:r>
              <a:rPr lang="en-US" sz="2900" dirty="0"/>
              <a:t>function [i, t] = forge(index, p_hash, timestamp, data) </a:t>
            </a:r>
          </a:p>
          <a:p>
            <a:pPr marL="0" indent="0">
              <a:buNone/>
            </a:pPr>
            <a:r>
              <a:rPr lang="en-US" sz="2900" dirty="0"/>
              <a:t>Set value of difficulty Nzero; </a:t>
            </a:r>
          </a:p>
          <a:p>
            <a:pPr marL="0" indent="0">
              <a:buNone/>
            </a:pPr>
            <a:r>
              <a:rPr lang="en-US" sz="2900" dirty="0"/>
              <a:t>Set process delay time tdelay; </a:t>
            </a:r>
          </a:p>
          <a:p>
            <a:pPr marL="0" indent="0">
              <a:buNone/>
            </a:pPr>
            <a:r>
              <a:rPr lang="en-US" sz="2900" dirty="0"/>
              <a:t>Set number of iterations i ← 1; </a:t>
            </a:r>
          </a:p>
          <a:p>
            <a:pPr marL="0" indent="0">
              <a:buNone/>
            </a:pPr>
            <a:r>
              <a:rPr lang="en-US" sz="2900" dirty="0"/>
              <a:t>Start of the stopwatch timer, tic; </a:t>
            </a:r>
          </a:p>
          <a:p>
            <a:pPr marL="0" indent="0">
              <a:buNone/>
            </a:pPr>
            <a:r>
              <a:rPr lang="en-US" sz="2900" dirty="0"/>
              <a:t>for (idx from 0 to 232) do </a:t>
            </a:r>
          </a:p>
          <a:p>
            <a:pPr marL="0" indent="0">
              <a:buNone/>
            </a:pPr>
            <a:r>
              <a:rPr lang="en-US" sz="2900" dirty="0"/>
              <a:t>	nonce = uint32(idx); </a:t>
            </a:r>
          </a:p>
          <a:p>
            <a:pPr marL="0" indent="0">
              <a:buNone/>
            </a:pPr>
            <a:r>
              <a:rPr lang="en-US" sz="2900" dirty="0"/>
              <a:t>	[hash, uint8_sha256] = ft.Blockchain.calculate_hash(index, p_hash, timestamp, nonce, data); </a:t>
            </a:r>
          </a:p>
          <a:p>
            <a:pPr marL="0" indent="0">
              <a:buNone/>
            </a:pPr>
            <a:r>
              <a:rPr lang="en-US" sz="2900" dirty="0"/>
              <a:t>	if first Nzero bits of hash string, uint8_sha256, are equal to 0 	then </a:t>
            </a:r>
          </a:p>
          <a:p>
            <a:pPr marL="0" indent="0">
              <a:buNone/>
            </a:pPr>
            <a:r>
              <a:rPr lang="en-US" sz="2900" dirty="0"/>
              <a:t>		break; </a:t>
            </a:r>
          </a:p>
          <a:p>
            <a:pPr marL="0" indent="0">
              <a:buNone/>
            </a:pPr>
            <a:r>
              <a:rPr lang="en-US" sz="2900" dirty="0"/>
              <a:t>	end if </a:t>
            </a:r>
          </a:p>
          <a:p>
            <a:pPr marL="0" indent="0">
              <a:buNone/>
            </a:pPr>
            <a:r>
              <a:rPr lang="en-US" sz="2900" dirty="0"/>
              <a:t>	Pause the process with tdelay; </a:t>
            </a:r>
          </a:p>
          <a:p>
            <a:pPr marL="0" indent="0">
              <a:buNone/>
            </a:pPr>
            <a:r>
              <a:rPr lang="en-US" sz="2900" dirty="0"/>
              <a:t>	i ← i+1; </a:t>
            </a:r>
          </a:p>
          <a:p>
            <a:pPr marL="0" indent="0">
              <a:buNone/>
            </a:pPr>
            <a:r>
              <a:rPr lang="en-US" sz="2900" dirty="0"/>
              <a:t>end for </a:t>
            </a:r>
          </a:p>
          <a:p>
            <a:pPr marL="0" indent="0">
              <a:buNone/>
            </a:pPr>
            <a:r>
              <a:rPr lang="en-US" sz="2900" dirty="0"/>
              <a:t>t ← end of the stopwatch timer, toc; </a:t>
            </a:r>
          </a:p>
          <a:p>
            <a:pPr marL="0" indent="0">
              <a:buNone/>
            </a:pPr>
            <a:r>
              <a:rPr lang="en-US" sz="2900" dirty="0"/>
              <a:t>end function</a:t>
            </a:r>
          </a:p>
        </p:txBody>
      </p:sp>
      <p:pic>
        <p:nvPicPr>
          <p:cNvPr id="6" name="Picture 5">
            <a:extLst>
              <a:ext uri="{FF2B5EF4-FFF2-40B4-BE49-F238E27FC236}">
                <a16:creationId xmlns:a16="http://schemas.microsoft.com/office/drawing/2014/main" id="{0C787187-C5D7-4EC8-AAA7-3E11DCB132B4}"/>
              </a:ext>
            </a:extLst>
          </p:cNvPr>
          <p:cNvPicPr>
            <a:picLocks noChangeAspect="1"/>
          </p:cNvPicPr>
          <p:nvPr/>
        </p:nvPicPr>
        <p:blipFill>
          <a:blip r:embed="rId2" cstate="print"/>
          <a:stretch>
            <a:fillRect/>
          </a:stretch>
        </p:blipFill>
        <p:spPr>
          <a:xfrm>
            <a:off x="11117035" y="11809"/>
            <a:ext cx="1074965" cy="1074965"/>
          </a:xfrm>
          <a:prstGeom prst="rect">
            <a:avLst/>
          </a:prstGeom>
        </p:spPr>
      </p:pic>
      <p:sp>
        <p:nvSpPr>
          <p:cNvPr id="7" name="TextBox 6">
            <a:extLst>
              <a:ext uri="{FF2B5EF4-FFF2-40B4-BE49-F238E27FC236}">
                <a16:creationId xmlns:a16="http://schemas.microsoft.com/office/drawing/2014/main" id="{223CB7BF-1D14-46EC-8E3E-24EFBDD1B9DB}"/>
              </a:ext>
            </a:extLst>
          </p:cNvPr>
          <p:cNvSpPr txBox="1"/>
          <p:nvPr/>
        </p:nvSpPr>
        <p:spPr>
          <a:xfrm>
            <a:off x="0" y="6538912"/>
            <a:ext cx="12192000" cy="369332"/>
          </a:xfrm>
          <a:prstGeom prst="rect">
            <a:avLst/>
          </a:prstGeom>
          <a:solidFill>
            <a:srgbClr val="002060"/>
          </a:solidFill>
        </p:spPr>
        <p:txBody>
          <a:bodyPr wrap="square" rtlCol="0">
            <a:spAutoFit/>
          </a:bodyPr>
          <a:lstStyle/>
          <a:p>
            <a:r>
              <a:rPr lang="en-IN" dirty="0">
                <a:ln>
                  <a:solidFill>
                    <a:schemeClr val="bg1"/>
                  </a:solidFill>
                </a:ln>
                <a:solidFill>
                  <a:schemeClr val="bg1"/>
                </a:solidFill>
              </a:rPr>
              <a:t>Dept. of ISE, SVIT                                                                                                                                                                                     </a:t>
            </a:r>
            <a:fld id="{A779D412-7551-4DA0-A19D-519BB8214474}" type="slidenum">
              <a:rPr lang="en-IN" smtClean="0">
                <a:ln>
                  <a:solidFill>
                    <a:schemeClr val="bg1"/>
                  </a:solidFill>
                </a:ln>
                <a:solidFill>
                  <a:schemeClr val="bg1"/>
                </a:solidFill>
              </a:rPr>
              <a:pPr/>
              <a:t>9</a:t>
            </a:fld>
            <a:endParaRPr lang="en-IN" dirty="0">
              <a:ln>
                <a:solidFill>
                  <a:schemeClr val="bg1"/>
                </a:solidFill>
              </a:ln>
              <a:solidFill>
                <a:schemeClr val="bg1"/>
              </a:solidFill>
            </a:endParaRPr>
          </a:p>
        </p:txBody>
      </p:sp>
      <p:pic>
        <p:nvPicPr>
          <p:cNvPr id="5" name="Picture 4">
            <a:extLst>
              <a:ext uri="{FF2B5EF4-FFF2-40B4-BE49-F238E27FC236}">
                <a16:creationId xmlns:a16="http://schemas.microsoft.com/office/drawing/2014/main" id="{46B983DF-28A7-4751-9C59-2C990B3C4D68}"/>
              </a:ext>
            </a:extLst>
          </p:cNvPr>
          <p:cNvPicPr>
            <a:picLocks noChangeAspect="1"/>
          </p:cNvPicPr>
          <p:nvPr/>
        </p:nvPicPr>
        <p:blipFill>
          <a:blip r:embed="rId3"/>
          <a:stretch>
            <a:fillRect/>
          </a:stretch>
        </p:blipFill>
        <p:spPr>
          <a:xfrm>
            <a:off x="6311702" y="1224888"/>
            <a:ext cx="5719844" cy="5175912"/>
          </a:xfrm>
          <a:prstGeom prst="rect">
            <a:avLst/>
          </a:prstGeom>
        </p:spPr>
      </p:pic>
    </p:spTree>
    <p:extLst>
      <p:ext uri="{BB962C8B-B14F-4D97-AF65-F5344CB8AC3E}">
        <p14:creationId xmlns:p14="http://schemas.microsoft.com/office/powerpoint/2010/main" val="2709855889"/>
      </p:ext>
    </p:extLst>
  </p:cSld>
  <p:clrMapOvr>
    <a:masterClrMapping/>
  </p:clrMapOvr>
</p:sld>
</file>

<file path=ppt/theme/theme1.xml><?xml version="1.0" encoding="utf-8"?>
<a:theme xmlns:a="http://schemas.openxmlformats.org/drawingml/2006/main" name="SAI VIDYA INSTITUTE OF TECHNOLOG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I VIDYA INSTITUTE OF TECHNOLOGY" id="{6E2E0BFB-66C5-439C-9215-787BD78E550D}" vid="{4BA40E75-3BD3-4897-98E8-5C67A83245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1217</TotalTime>
  <Words>1179</Words>
  <Application>Microsoft Office PowerPoint</Application>
  <PresentationFormat>Widescreen</PresentationFormat>
  <Paragraphs>119</Paragraphs>
  <Slides>15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SAI VIDYA INSTITUTE OF TECHNOLOGY</vt:lpstr>
      <vt:lpstr>SAI VIDYA INSTITUTE OF TECHNOLOGY</vt:lpstr>
      <vt:lpstr>Introduction</vt:lpstr>
      <vt:lpstr>Introduction</vt:lpstr>
      <vt:lpstr>Related Work</vt:lpstr>
      <vt:lpstr>Related Work</vt:lpstr>
      <vt:lpstr>Blockchain</vt:lpstr>
      <vt:lpstr>System Architecture</vt:lpstr>
      <vt:lpstr>System Architecture</vt:lpstr>
      <vt:lpstr>Blockchain Module</vt:lpstr>
      <vt:lpstr>Advantages</vt:lpstr>
      <vt:lpstr>Disadvantages</vt:lpstr>
      <vt:lpstr>Applications</vt:lpstr>
      <vt:lpstr>Conclusion</vt:lpstr>
      <vt:lpstr>References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SAI VIDYA INSTITUTE OF TECHNOLOGY</dc:title>
  <dc:creator>Admin</dc:creator>
  <cp:lastModifiedBy>Shreya</cp:lastModifiedBy>
  <cp:revision>55</cp:revision>
  <dcterms:modified xsi:type="dcterms:W3CDTF">2020-04-23T10:52:20Z</dcterms:modified>
</cp:coreProperties>
</file>