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59" r:id="rId15"/>
  </p:sldIdLst>
  <p:sldSz cx="12192000" cy="6858000"/>
  <p:notesSz cx="6858000" cy="9144000"/>
  <p:embeddedFontLst>
    <p:embeddedFont>
      <p:font typeface="Calibri" panose="020F0502020204030204"/>
      <p:regular r:id="rId19"/>
    </p:embeddedFont>
    <p:embeddedFont>
      <p:font typeface="Lato Black" panose="020F0502020204030203"/>
      <p:bold r:id="rId20"/>
    </p:embeddedFont>
    <p:embeddedFont>
      <p:font typeface="Libre Baskerville" panose="0200000000000000000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dirty="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dirty="0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dirty="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dirty="0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dirty="0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dirty="0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dirty="0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dirty="0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dirty="0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linkedin.com/in/sureshpendem/" TargetMode="External"/><Relationship Id="rId1" Type="http://schemas.openxmlformats.org/officeDocument/2006/relationships/hyperlink" Target="https://github.com/SureshPendem-70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060" y="49709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br>
              <a:rPr lang="en-IN" sz="3200" b="0" i="0" u="none" strike="noStrike" cap="none" dirty="0">
                <a:latin typeface="Calibri" panose="020F0502020204030204"/>
                <a:ea typeface="Calibri" panose="020F0502020204030204"/>
                <a:cs typeface="Calibri" panose="020F0502020204030204"/>
              </a:rPr>
            </a:br>
            <a:r>
              <a:rPr lang="en-IN" sz="32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AMCAT  Data Analysis</a:t>
            </a:r>
            <a:endParaRPr lang="en-IN" sz="32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45212" y="5271054"/>
            <a:ext cx="2743200" cy="9836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By </a:t>
            </a:r>
            <a:endParaRPr lang="en-US" b="1" i="1" dirty="0">
              <a:solidFill>
                <a:srgbClr val="FF0000"/>
              </a:solidFill>
            </a:endParaRPr>
          </a:p>
          <a:p>
            <a:pPr algn="ctr"/>
            <a:r>
              <a:rPr lang="en-AU" altLang="en-US" b="1" i="1" dirty="0">
                <a:solidFill>
                  <a:schemeClr val="tx1"/>
                </a:solidFill>
              </a:rPr>
              <a:t>Prathibha Maggidi </a:t>
            </a:r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IN924</a:t>
            </a:r>
            <a:r>
              <a:rPr lang="en-AU" altLang="en-US" b="1" i="1" dirty="0">
                <a:solidFill>
                  <a:schemeClr val="tx1"/>
                </a:solidFill>
              </a:rPr>
              <a:t>9087</a:t>
            </a:r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721" y="253042"/>
            <a:ext cx="99750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Bivariate Analysis : Categorical</a:t>
            </a:r>
            <a:r>
              <a:rPr lang="en-US" sz="3200" dirty="0"/>
              <a:t> </a:t>
            </a:r>
            <a:r>
              <a:rPr lang="en-US" sz="3200" b="1" dirty="0">
                <a:solidFill>
                  <a:srgbClr val="FF0000"/>
                </a:solidFill>
              </a:rPr>
              <a:t>vs Categorical</a:t>
            </a:r>
            <a:r>
              <a:rPr lang="en-US" sz="3200" dirty="0"/>
              <a:t>​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2907" y="1045145"/>
            <a:ext cx="6972300" cy="3933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838" y="5435511"/>
            <a:ext cx="8192218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Males hold a higher number of positions than females in every category, with software engineering featuring the most employees overall, regardless of gender.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345" y="1130061"/>
            <a:ext cx="11182707" cy="57543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600" dirty="0"/>
              <a:t>Students working in Jamnagar and Rajpura earn the same average salary, and it is greater than the salaries offered in other locations.</a:t>
            </a: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r>
              <a:rPr lang="en-US" sz="1600" dirty="0"/>
              <a:t>In every role, there are more males than females, with software engineering employing the highest number of both genders. </a:t>
            </a: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r>
              <a:rPr lang="en-US" sz="1600" dirty="0"/>
              <a:t>The majority of students performed well in their 10th and 12th grades, scoring mostly between 70% and 90%. However, their college GPAs exhibit greater variation, with some students significantly outperforming or underperforming others.</a:t>
            </a: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sz="1600" b="1" dirty="0"/>
              <a:t>Job city</a:t>
            </a:r>
            <a:r>
              <a:rPr lang="en-US" sz="1600" dirty="0"/>
              <a:t> : </a:t>
            </a:r>
            <a:r>
              <a:rPr lang="en-US" sz="1600" dirty="0">
                <a:sym typeface="+mn-ea"/>
              </a:rPr>
              <a:t>The majority of students secured jobs in Bangalore</a:t>
            </a:r>
            <a:r>
              <a:rPr lang="en-AU" altLang="en-US" sz="1600" dirty="0">
                <a:sym typeface="+mn-ea"/>
              </a:rPr>
              <a:t>.</a:t>
            </a:r>
            <a:endParaRPr lang="en-AU" altLang="en-US" sz="1600" dirty="0"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sz="1600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sz="1600" b="1" dirty="0">
                <a:sym typeface="+mn-ea"/>
              </a:rPr>
              <a:t>Specialization </a:t>
            </a:r>
            <a:r>
              <a:rPr lang="en-US" sz="1600" dirty="0">
                <a:sym typeface="+mn-ea"/>
              </a:rPr>
              <a:t>: </a:t>
            </a:r>
            <a:r>
              <a:rPr lang="en-AU" altLang="en-US" sz="1600" dirty="0">
                <a:sym typeface="+mn-ea"/>
              </a:rPr>
              <a:t> The majority of students obtained their degrees in electronics and communication engineering.</a:t>
            </a:r>
            <a:endParaRPr lang="en-AU" altLang="en-US" sz="1600" dirty="0"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AU" altLang="en-US" sz="1600" dirty="0">
              <a:sym typeface="+mn-ea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1600" dirty="0"/>
              <a:t>The majority of students completed their 10th and intermediate education under the CBSE system</a:t>
            </a:r>
            <a:r>
              <a:rPr lang="en-AU" altLang="en-US" sz="1600" dirty="0">
                <a:sym typeface="+mn-ea"/>
              </a:rPr>
              <a:t>.</a:t>
            </a:r>
            <a:endParaRPr lang="en-US" sz="1600" dirty="0"/>
          </a:p>
          <a:p>
            <a:pPr marL="285750" indent="-285750">
              <a:buFont typeface="Arial" panose="020B0604020202020204"/>
              <a:buChar char="•"/>
            </a:pPr>
            <a:endParaRPr lang="en-US" sz="1600" dirty="0"/>
          </a:p>
          <a:p>
            <a:pPr marL="285750" indent="-285750">
              <a:buFont typeface="Arial" panose="020B0604020202020204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" panose="020B0604020202020204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10551" y="324928"/>
            <a:ext cx="38933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Conclusion : ​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211" y="52621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Lato Black" panose="020F0502020204030203"/>
              </a:rPr>
              <a:t>About me</a:t>
            </a:r>
            <a:r>
              <a:rPr lang="en-US" sz="3200" dirty="0">
                <a:latin typeface="Lato Black" panose="020F0502020204030203"/>
                <a:ea typeface="Lato Black" panose="020F0502020204030203"/>
                <a:cs typeface="Lato Black" panose="020F0502020204030203"/>
              </a:rPr>
              <a:t>​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97917" y="1562321"/>
            <a:ext cx="7804029" cy="39693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Char char="•"/>
            </a:pPr>
            <a:r>
              <a:rPr lang="en-US" sz="1800" dirty="0"/>
              <a:t>My name is </a:t>
            </a:r>
            <a:r>
              <a:rPr lang="en-AU" altLang="en-US" sz="1800" dirty="0"/>
              <a:t>Prathibha Maggidi</a:t>
            </a:r>
            <a:r>
              <a:rPr lang="en-US" sz="1800" dirty="0"/>
              <a:t>.</a:t>
            </a:r>
            <a:endParaRPr lang="en-US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I completed my </a:t>
            </a:r>
            <a:r>
              <a:rPr lang="en-AU" altLang="en-US" sz="1800" dirty="0"/>
              <a:t>M.Sc in Applied Statistics </a:t>
            </a:r>
            <a:r>
              <a:rPr lang="en-US" sz="1800" dirty="0"/>
              <a:t>and currently </a:t>
            </a:r>
            <a:r>
              <a:rPr lang="en-AU" altLang="en-US" sz="1800" dirty="0"/>
              <a:t>concentrating on </a:t>
            </a:r>
            <a:r>
              <a:rPr lang="en-US" sz="1800" dirty="0"/>
              <a:t>on Data Science</a:t>
            </a:r>
            <a:r>
              <a:rPr lang="en-AU" altLang="en-US" sz="1800" dirty="0"/>
              <a:t> by utilizing Statistical methods</a:t>
            </a:r>
            <a:r>
              <a:rPr lang="en-US" sz="1800" dirty="0"/>
              <a:t>.</a:t>
            </a: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Data science </a:t>
            </a:r>
            <a:r>
              <a:rPr lang="en-AU" altLang="en-US" sz="1800" dirty="0"/>
              <a:t>make it possible to create new things,like smarter computers and robots that can do job by themselves</a:t>
            </a:r>
            <a:r>
              <a:rPr lang="en-US" sz="1800" dirty="0"/>
              <a:t>.</a:t>
            </a: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b="1" dirty="0"/>
              <a:t>GitHub : </a:t>
            </a:r>
            <a:r>
              <a:rPr lang="en-US" sz="1800" b="1" dirty="0">
                <a:hlinkClick r:id="rId1"/>
              </a:rPr>
              <a:t>https://github.com/SureshPendem-706</a:t>
            </a:r>
            <a:endParaRPr lang="en-US" sz="1800" b="1" dirty="0"/>
          </a:p>
          <a:p>
            <a:pPr marL="285750" indent="-285750">
              <a:buChar char="•"/>
            </a:pPr>
            <a:r>
              <a:rPr lang="en-US" sz="1800" b="1" dirty="0"/>
              <a:t>Linkedin : </a:t>
            </a:r>
            <a:r>
              <a:rPr lang="en-US" sz="1800" b="1" dirty="0">
                <a:hlinkClick r:id="rId2"/>
              </a:rPr>
              <a:t>https://www.linkedin.com/in/sureshpendem/</a:t>
            </a:r>
            <a:endParaRPr lang="en-US" sz="1800" b="1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155" y="181154"/>
            <a:ext cx="96730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Calibri" panose="020F0502020204030204"/>
              </a:rPr>
              <a:t>Agenda </a:t>
            </a:r>
            <a:endParaRPr lang="en-US" sz="32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5154" y="1221615"/>
            <a:ext cx="8172254" cy="2030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800" b="1" dirty="0"/>
              <a:t>Introduction : </a:t>
            </a:r>
            <a:endParaRPr lang="en-US" sz="1800" b="1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The dataset is </a:t>
            </a:r>
            <a:r>
              <a:rPr lang="en-AU" altLang="en-US" sz="1800" dirty="0"/>
              <a:t>provided</a:t>
            </a:r>
            <a:r>
              <a:rPr lang="en-US" sz="1800" dirty="0"/>
              <a:t> by AMCAT</a:t>
            </a:r>
            <a:r>
              <a:rPr lang="en-AU" altLang="en-US" sz="1800" dirty="0"/>
              <a:t>, an organization that tests Engineering students searching for jobs. </a:t>
            </a:r>
            <a:r>
              <a:rPr lang="en-US" sz="1800" dirty="0"/>
              <a:t> </a:t>
            </a: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The results of the test have been shared with recruiters, who will be conducting interviews for the top-performing students.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88346" y="3790179"/>
            <a:ext cx="8087880" cy="1198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800" b="1" dirty="0"/>
              <a:t>Objective : </a:t>
            </a:r>
            <a:endParaRPr lang="en-US" sz="1800" b="1" dirty="0"/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r>
              <a:rPr lang="en-US" sz="1800" dirty="0"/>
              <a:t>Evaluate the job titles, salaries, locations, and employment roles for engineering students based on their results from the AMCAT test</a:t>
            </a:r>
            <a:r>
              <a:rPr lang="en-AU" altLang="en-US" sz="1800" dirty="0"/>
              <a:t>.</a:t>
            </a:r>
            <a:endParaRPr lang="en-AU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1804" y="228990"/>
            <a:ext cx="7358899" cy="1630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AU" altLang="en-US" sz="3200" b="1" dirty="0">
                <a:solidFill>
                  <a:srgbClr val="FF0000"/>
                </a:solidFill>
              </a:rPr>
              <a:t>  </a:t>
            </a:r>
            <a:r>
              <a:rPr lang="en-US" sz="3200" b="1" dirty="0">
                <a:solidFill>
                  <a:srgbClr val="FF0000"/>
                </a:solidFill>
              </a:rPr>
              <a:t> Libraries : 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7879" y="1036483"/>
            <a:ext cx="430261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l">
              <a:buFont typeface="Wingdings" panose="05000000000000000000"/>
              <a:buChar char="v"/>
            </a:pPr>
            <a:endParaRPr lang="en-US" sz="2400" dirty="0"/>
          </a:p>
          <a:p>
            <a:pPr marL="285750" indent="-285750">
              <a:buFont typeface="Wingdings" panose="05000000000000000000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Pandas 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/>
              <a:buChar char="v"/>
            </a:pPr>
            <a:endParaRPr lang="en-US" sz="2400" dirty="0"/>
          </a:p>
          <a:p>
            <a:pPr marL="285750" indent="-285750">
              <a:buFont typeface="Wingdings" panose="05000000000000000000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Numpy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/>
              <a:buChar char="v"/>
            </a:pPr>
            <a:endParaRPr lang="en-US" sz="2400" dirty="0"/>
          </a:p>
          <a:p>
            <a:pPr marL="285750" indent="-285750">
              <a:buFont typeface="Wingdings" panose="05000000000000000000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Seaborn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/>
              <a:buChar char="v"/>
            </a:pPr>
            <a:endParaRPr lang="en-US" sz="2400" dirty="0"/>
          </a:p>
          <a:p>
            <a:pPr marL="285750" indent="-285750">
              <a:buFont typeface="Wingdings" panose="05000000000000000000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Matplotlib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25480" y="229842"/>
            <a:ext cx="517297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Data Cleaning Steps : 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0286" y="1218311"/>
            <a:ext cx="514626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Char char="•"/>
            </a:pPr>
            <a:r>
              <a:rPr lang="en-US" sz="2000" dirty="0"/>
              <a:t>Understand the data</a:t>
            </a:r>
            <a:endParaRPr lang="en-US" dirty="0"/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Drop one column</a:t>
            </a:r>
            <a:endParaRPr lang="en-US" sz="2000" dirty="0"/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Handling missing values</a:t>
            </a:r>
            <a:endParaRPr lang="en-US" sz="2000" dirty="0"/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Handling Outliers</a:t>
            </a:r>
            <a:endParaRPr lang="en-US" sz="2000" dirty="0"/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Check the Duplicates</a:t>
            </a:r>
            <a:endParaRPr lang="en-US" sz="2000" dirty="0"/>
          </a:p>
          <a:p>
            <a:pPr marL="342900" indent="-342900">
              <a:buChar char="•"/>
            </a:pPr>
            <a:endParaRPr lang="en-US" sz="2000" dirty="0"/>
          </a:p>
          <a:p>
            <a:pPr marL="342900" indent="-342900">
              <a:buChar char="•"/>
            </a:pPr>
            <a:r>
              <a:rPr lang="en-US" sz="2000" dirty="0"/>
              <a:t>Correcting the datatypes</a:t>
            </a:r>
            <a:endParaRPr lang="en-US" sz="2000" dirty="0"/>
          </a:p>
          <a:p>
            <a:pPr marL="342900" indent="-342900"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salary distribution with outlier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434" y="1124759"/>
            <a:ext cx="5316568" cy="4062143"/>
          </a:xfrm>
          <a:prstGeom prst="rect">
            <a:avLst/>
          </a:prstGeom>
        </p:spPr>
      </p:pic>
      <p:pic>
        <p:nvPicPr>
          <p:cNvPr id="3" name="Picture 2" descr="A graph of salary distribution with no outliers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27" y="1124759"/>
            <a:ext cx="5791022" cy="4062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3807" y="285878"/>
            <a:ext cx="87529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Handling Outliers in Target column : Salary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8723" y="545056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Before Outliers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3567" y="544633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After Outliers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96173"/>
            <a:ext cx="91411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Univariate Analysis : Categorical </a:t>
            </a:r>
            <a:r>
              <a:rPr lang="en-US" sz="3200" dirty="0"/>
              <a:t>​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613" y="995363"/>
            <a:ext cx="6819002" cy="43065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4464" y="5785023"/>
            <a:ext cx="6064369" cy="737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students have a background in CBSE for both their 10th grade and intermediate studies.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810" y="120068"/>
            <a:ext cx="65244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Univariate Analysis : Categorical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6951" y="5717165"/>
            <a:ext cx="9256143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/>
              <a:t>Job city</a:t>
            </a:r>
            <a:r>
              <a:rPr lang="en-US" dirty="0"/>
              <a:t>            :</a:t>
            </a:r>
            <a:r>
              <a:rPr lang="en-AU" altLang="en-US" dirty="0"/>
              <a:t> </a:t>
            </a:r>
            <a:r>
              <a:rPr lang="en-US" dirty="0"/>
              <a:t>The majority of students secured jobs in Bangalore</a:t>
            </a:r>
            <a:endParaRPr lang="en-US" dirty="0"/>
          </a:p>
          <a:p>
            <a:r>
              <a:rPr lang="en-US" b="1" dirty="0"/>
              <a:t>Specialization </a:t>
            </a:r>
            <a:r>
              <a:rPr lang="en-US" dirty="0"/>
              <a:t>: </a:t>
            </a:r>
            <a:r>
              <a:rPr lang="en-AU" altLang="en-US" dirty="0"/>
              <a:t> The majority of students obtained their degrees in electronics and communication engineering.</a:t>
            </a:r>
            <a:endParaRPr lang="en-AU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066" y="707816"/>
            <a:ext cx="7724775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blue and white graph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499" y="819240"/>
            <a:ext cx="5640059" cy="4989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6475" y="152400"/>
            <a:ext cx="79334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Univariate Analysis : Numerical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011066"/>
            <a:ext cx="8077199" cy="9531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The majority of students performed well in their 10th and 12th grades, scoring mostly between 70% and 90%. In contrast, college GPAs exhibit greater variability, with some students excelling while others struggle.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9992" y="725249"/>
            <a:ext cx="7277640" cy="41279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152400"/>
            <a:ext cx="101906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Bivariate Analysis : Numerical</a:t>
            </a:r>
            <a:r>
              <a:rPr lang="en-US" sz="3200" dirty="0"/>
              <a:t>​ </a:t>
            </a:r>
            <a:r>
              <a:rPr lang="en-US" sz="3200" b="1" dirty="0">
                <a:solidFill>
                  <a:srgbClr val="FF0000"/>
                </a:solidFill>
              </a:rPr>
              <a:t>vs Categorical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52184" y="5280963"/>
            <a:ext cx="9730595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Students employed in Jamnagar and Rajpura receive the same average salary, which is higher than that of graduates from other cities.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2839</Words>
  <Application>WPS Presentation</Application>
  <PresentationFormat>Widescreen</PresentationFormat>
  <Paragraphs>117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Lato Black</vt:lpstr>
      <vt:lpstr>Wingdings</vt:lpstr>
      <vt:lpstr>Arial,Sans-Serif</vt:lpstr>
      <vt:lpstr>Segoe Print</vt:lpstr>
      <vt:lpstr>Libre Baskerville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 Ram Aduri</dc:creator>
  <cp:lastModifiedBy>Prathibha Maggidi</cp:lastModifiedBy>
  <cp:revision>536</cp:revision>
  <dcterms:created xsi:type="dcterms:W3CDTF">2021-02-16T05:19:00Z</dcterms:created>
  <dcterms:modified xsi:type="dcterms:W3CDTF">2024-10-13T07:33:36Z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C849EFA3377649F69EBE9D517E4B0F2F_12</vt:lpwstr>
  </property>
  <property fmtid="{D5CDD505-2E9C-101B-9397-08002B2CF9AE}" pid="3" name="KSOProductBuildVer">
    <vt:lpwstr>1033-12.2.0.13472</vt:lpwstr>
  </property>
</Properties>
</file>