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9" r:id="rId7"/>
    <p:sldId id="261" r:id="rId8"/>
    <p:sldId id="273" r:id="rId9"/>
    <p:sldId id="283" r:id="rId10"/>
    <p:sldId id="284" r:id="rId11"/>
    <p:sldId id="263" r:id="rId12"/>
    <p:sldId id="272" r:id="rId13"/>
    <p:sldId id="274" r:id="rId14"/>
    <p:sldId id="281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8700" y="5337529"/>
          <a:ext cx="15873994" cy="2929159"/>
        </p:xfrm>
        <a:graphic>
          <a:graphicData uri="http://schemas.openxmlformats.org/drawingml/2006/table">
            <a:tbl>
              <a:tblPr/>
              <a:tblGrid>
                <a:gridCol w="5393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265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USN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EMAIL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29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8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PRATHICA SHETTY 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1RV22CY046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prathicasm.cy22@rvce.edu.in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265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SANTHOSH KUMAR 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1RV22CY050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santhoshkumarl.cy22@rvce.edu.in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3075701" y="1068182"/>
            <a:ext cx="12757233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/>
          </a:p>
          <a:p>
            <a:pPr algn="ctr">
              <a:lnSpc>
                <a:spcPts val="7329"/>
              </a:lnSpc>
            </a:pPr>
            <a:r>
              <a:rPr lang="en-US" sz="61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EXPERIENTIAL LEARNING </a:t>
            </a:r>
          </a:p>
          <a:p>
            <a:pPr algn="ctr">
              <a:lnSpc>
                <a:spcPts val="7329"/>
              </a:lnSpc>
            </a:pPr>
            <a:endParaRPr lang="en-US" sz="6108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268148" y="3574593"/>
            <a:ext cx="1793355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sz="46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TOPIC: SACHIN BANSAL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FCB28-E572-0B7E-2C81-C60992E6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972BDD3-DB6B-7612-06F2-51BE9109AA34}"/>
              </a:ext>
            </a:extLst>
          </p:cNvPr>
          <p:cNvGrpSpPr/>
          <p:nvPr/>
        </p:nvGrpSpPr>
        <p:grpSpPr>
          <a:xfrm>
            <a:off x="0" y="13519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A688ADF-B9EB-9D8E-2F0B-85B91902E8B1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AF19FD0-EA20-1201-A1B9-DD8299D6FC38}"/>
              </a:ext>
            </a:extLst>
          </p:cNvPr>
          <p:cNvSpPr txBox="1"/>
          <p:nvPr/>
        </p:nvSpPr>
        <p:spPr>
          <a:xfrm rot="10800000" flipV="1">
            <a:off x="3810000" y="1257300"/>
            <a:ext cx="10210800" cy="753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GB" sz="3600" b="1" dirty="0">
                <a:latin typeface="Canva Sans Bold" panose="020B0604020202020204" charset="0"/>
              </a:rPr>
              <a:t>SACHIN BANSAL’S NOTABLE INVESTMENTS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3CCE19-9D5C-CE99-B8B0-DE5BBCB7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74377"/>
            <a:ext cx="141732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3200" dirty="0">
                <a:latin typeface="Canva Sans" panose="020B0604020202020204" charset="0"/>
              </a:rPr>
              <a:t>After exiting Flipkart, Sachin Bansal invested over </a:t>
            </a:r>
            <a:r>
              <a:rPr lang="en-GB" sz="3200" b="1" dirty="0">
                <a:latin typeface="Canva Sans" panose="020B0604020202020204" charset="0"/>
              </a:rPr>
              <a:t>$100 million+</a:t>
            </a:r>
            <a:r>
              <a:rPr lang="en-GB" sz="3200" dirty="0">
                <a:latin typeface="Canva Sans" panose="020B0604020202020204" charset="0"/>
              </a:rPr>
              <a:t> of his own capital into various sectors through Navi and other ventures:</a:t>
            </a:r>
          </a:p>
          <a:p>
            <a:pPr>
              <a:buNone/>
            </a:pPr>
            <a:endParaRPr lang="en-GB" sz="32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3200" b="1" dirty="0">
                <a:latin typeface="Canva Sans" panose="020B0604020202020204" charset="0"/>
              </a:rPr>
              <a:t>1. Navi Technologies (Founder &amp; Investor)</a:t>
            </a:r>
            <a:endParaRPr lang="en-GB" sz="3200" dirty="0">
              <a:latin typeface="Canva Sans" panose="020B0604020202020204" charset="0"/>
            </a:endParaRPr>
          </a:p>
          <a:p>
            <a:r>
              <a:rPr lang="en-GB" sz="3200" dirty="0">
                <a:latin typeface="Canva Sans" panose="020B0604020202020204" charset="0"/>
              </a:rPr>
              <a:t>Invested ₹4,000 crore of his own capital to build a full-stack fintech company.</a:t>
            </a:r>
          </a:p>
          <a:p>
            <a:pPr>
              <a:buNone/>
            </a:pPr>
            <a:r>
              <a:rPr lang="en-GB" sz="3200" b="1" dirty="0">
                <a:latin typeface="Canva Sans" panose="020B0604020202020204" charset="0"/>
              </a:rPr>
              <a:t>2. Ather Energy (Electric Vehicles)</a:t>
            </a:r>
            <a:endParaRPr lang="en-GB" sz="3200" dirty="0">
              <a:latin typeface="Canva Sans" panose="020B0604020202020204" charset="0"/>
            </a:endParaRPr>
          </a:p>
          <a:p>
            <a:r>
              <a:rPr lang="en-GB" sz="3200" dirty="0">
                <a:latin typeface="Canva Sans" panose="020B0604020202020204" charset="0"/>
              </a:rPr>
              <a:t>Invested $32 million in the EV startup building smart electric scooters.</a:t>
            </a:r>
          </a:p>
          <a:p>
            <a:pPr>
              <a:buNone/>
            </a:pPr>
            <a:r>
              <a:rPr lang="en-GB" sz="3200" b="1" dirty="0">
                <a:latin typeface="Canva Sans" panose="020B0604020202020204" charset="0"/>
              </a:rPr>
              <a:t>3. Vogo (Bike Rental Startup)</a:t>
            </a:r>
            <a:endParaRPr lang="en-GB" sz="3200" dirty="0">
              <a:latin typeface="Canva Sans" panose="020B0604020202020204" charset="0"/>
            </a:endParaRPr>
          </a:p>
          <a:p>
            <a:r>
              <a:rPr lang="en-GB" sz="3200" dirty="0">
                <a:latin typeface="Canva Sans" panose="020B0604020202020204" charset="0"/>
              </a:rPr>
              <a:t>Invested in this mobility startup offering two-wheeler rentals.</a:t>
            </a:r>
          </a:p>
          <a:p>
            <a:pPr>
              <a:buNone/>
            </a:pPr>
            <a:r>
              <a:rPr lang="en-GB" sz="3200" b="1" dirty="0">
                <a:latin typeface="Canva Sans" panose="020B0604020202020204" charset="0"/>
              </a:rPr>
              <a:t>4. boAt (Consumer Electronics – Headphones, Wearables)</a:t>
            </a:r>
            <a:endParaRPr lang="en-GB" sz="3200" dirty="0">
              <a:latin typeface="Canva Sans" panose="020B0604020202020204" charset="0"/>
            </a:endParaRPr>
          </a:p>
          <a:p>
            <a:r>
              <a:rPr lang="en-GB" sz="3200" dirty="0">
                <a:latin typeface="Canva Sans" panose="020B0604020202020204" charset="0"/>
              </a:rPr>
              <a:t>Indirect investment via venture funds he backs.</a:t>
            </a:r>
          </a:p>
          <a:p>
            <a:pPr>
              <a:buNone/>
            </a:pPr>
            <a:r>
              <a:rPr lang="en-GB" sz="3200" b="1" dirty="0">
                <a:latin typeface="Canva Sans" panose="020B0604020202020204" charset="0"/>
              </a:rPr>
              <a:t>5. Other Sectors</a:t>
            </a:r>
            <a:endParaRPr lang="en-GB" sz="3200" dirty="0">
              <a:latin typeface="Canva Sans" panose="020B0604020202020204" charset="0"/>
            </a:endParaRPr>
          </a:p>
          <a:p>
            <a:r>
              <a:rPr lang="en-GB" sz="3200" dirty="0">
                <a:latin typeface="Canva Sans" panose="020B0604020202020204" charset="0"/>
              </a:rPr>
              <a:t>Focused on tech-first startups in EVs, fintech, logistics, and education.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270A-B3BC-D6F3-4581-259769C7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0615">
            <a:off x="14940371" y="4094753"/>
            <a:ext cx="2962688" cy="1124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B0ED1-FE2B-C423-1156-C7F657672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2458">
            <a:off x="15005329" y="6148250"/>
            <a:ext cx="2581635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35FC-70CA-C57C-E1D4-A55D89ED3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8750">
            <a:off x="15390690" y="7886700"/>
            <a:ext cx="1991003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36DA6-6574-BC7E-7B36-0D41E2126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82098">
            <a:off x="14829432" y="2141886"/>
            <a:ext cx="267689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7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810000" y="1186101"/>
            <a:ext cx="11215824" cy="8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REASON BEHIND HIS SUCCESS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9ED63D-687E-8EF4-A144-D93B3C307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927696"/>
            <a:ext cx="170307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Technical Brilliance: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Deep knowledge of coding and system architecture helped build a scalable platform.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Visionary Thinking: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Saw e-commerce potential in India when no one else believed in it.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Risk-Taking Ability: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Left a safe job at Amazon to build something from scratch.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Resilience: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Faced funding challenges, competition, and criticism — but stayed focused.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Customer First Mindset: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Everything Flipkart did was to make shopping easier for 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3764688" y="1370631"/>
            <a:ext cx="11215824" cy="8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CHALLENGES FACED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AD9F06-84F8-E893-A7B7-CBA02C41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76"/>
            <a:ext cx="15011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Flipkart faced intense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competition from Amazon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, which re-entered India in 2013.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Rapid scaling led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huge operational losses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Internal challenges and investor pressure led Sachin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step down as CEO in 2016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In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2018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, Walmart acquired 77% of Flipkart for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$16 billion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, but Sachin had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exit the company entirely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 — a move that shocked many.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Even after this, Sachin didn’t stop — he quietly began his next venture.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302548" y="1660138"/>
            <a:ext cx="11987704" cy="8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LESSONS FROM SACHIN BANSAL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A148CA-51AB-5155-4A19-4CD5D4A5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8538"/>
            <a:ext cx="16687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Start small, dream big: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Flipkart started in a small room and became a unicorn.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Solve real problems: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His focus was always on customer pain points — trust, delivery, ease.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Be willing to pivot: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From books to electronics to fashion — always adapted to the market.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Don’t stop at success: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Left Flipkart, but didn’t stop innovating — Navi proves that.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Invest back into the ecosystem: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He is now helping others succeed.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F25F-FAF8-59A3-D68F-66D5561F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2FCD2C-C63B-F818-1141-D76B7C05F5C3}"/>
              </a:ext>
            </a:extLst>
          </p:cNvPr>
          <p:cNvGrpSpPr/>
          <p:nvPr/>
        </p:nvGrpSpPr>
        <p:grpSpPr>
          <a:xfrm>
            <a:off x="22860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ABBCAF4-CDDC-FE45-E164-DB1B553BA61A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081E49F4-C4B5-B047-A14B-51BF8E844D19}"/>
              </a:ext>
            </a:extLst>
          </p:cNvPr>
          <p:cNvSpPr txBox="1"/>
          <p:nvPr/>
        </p:nvSpPr>
        <p:spPr>
          <a:xfrm>
            <a:off x="2362200" y="4305224"/>
            <a:ext cx="11987704" cy="8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677900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28600" y="2322883"/>
            <a:ext cx="11887200" cy="8576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Sachin Bansal 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an </a:t>
            </a: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Indian entrepreneur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software engineer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best known as the co-founder of </a:t>
            </a: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Flipkart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India’s largest </a:t>
            </a: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e-commerce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platform.</a:t>
            </a:r>
          </a:p>
          <a:p>
            <a:pPr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 played a major role in revolutionizing online shopping in India and is often compared to global tech giants like Jeff Bezos.</a:t>
            </a:r>
          </a:p>
          <a:p>
            <a:pPr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Currently, he is the founder and CEO of </a:t>
            </a: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 Technologies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 fintech company focused on providing affordable and accessible digital financial services to millions of Indians.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53000" y="1119267"/>
            <a:ext cx="793217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3"/>
              </a:lnSpc>
            </a:pPr>
            <a:r>
              <a:rPr lang="en-US" sz="55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QUICK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B9313-CB27-36EA-0229-FDBA096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74" y="2314280"/>
            <a:ext cx="5638800" cy="4724400"/>
          </a:xfrm>
          <a:prstGeom prst="rect">
            <a:avLst/>
          </a:prstGeom>
        </p:spPr>
      </p:pic>
      <p:pic>
        <p:nvPicPr>
          <p:cNvPr id="1026" name="Picture 2" descr="Flipkart Interview Guide: Tips, Process, and Preparation">
            <a:extLst>
              <a:ext uri="{FF2B5EF4-FFF2-40B4-BE49-F238E27FC236}">
                <a16:creationId xmlns:a16="http://schemas.microsoft.com/office/drawing/2014/main" id="{1917E28C-0CE2-D3C3-96DE-CE9D12D1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590" y="7649360"/>
            <a:ext cx="3510768" cy="19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724400" y="1244012"/>
            <a:ext cx="858326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8"/>
              </a:lnSpc>
            </a:pPr>
            <a:r>
              <a:rPr lang="en-US" sz="5502" b="1" spc="-110" dirty="0">
                <a:latin typeface="Canva Sans Bold"/>
                <a:ea typeface="Canva Sans Bold"/>
                <a:cs typeface="Canva Sans Bold"/>
                <a:sym typeface="Canva Sans Bold"/>
              </a:rPr>
              <a:t>EDUCATION</a:t>
            </a:r>
          </a:p>
          <a:p>
            <a:pPr algn="ctr">
              <a:lnSpc>
                <a:spcPts val="6603"/>
              </a:lnSpc>
            </a:pPr>
            <a:endParaRPr lang="en-US" sz="5502" b="1" spc="-110" dirty="0">
              <a:solidFill>
                <a:srgbClr val="073763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19050" y="4686300"/>
            <a:ext cx="4743450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dirty="0"/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73763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73763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7376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3F1F12-5AE2-171B-A01A-0E264BE55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29103"/>
            <a:ext cx="16383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Born on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August 5, 1981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in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Chandigarh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India.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His father was a businessman in a local sector, and his mother was a homemaker.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Known to be studious and curious, Sachin had a deep interest in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computers and programming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from a young 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He cleared 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IIT-JEE with an AIR of 49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and got into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IIT Delhi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where he pursued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Computer Science Engineering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97" y="-8603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6781800" y="1262939"/>
            <a:ext cx="5638800" cy="838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EARLY CAREER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61CF0F-BF20-5329-0F7F-51872C42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76832"/>
            <a:ext cx="94488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After graduation, he worked briefly at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Techspan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and later joined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Amazon India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as a software engineer.</a:t>
            </a:r>
            <a:endParaRPr lang="en-US" altLang="en-US" sz="3200" dirty="0"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At Amazon, he realized 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gap in India’s online retail sector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—poor logistics, limited reach, and lack of trust in online payments.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He often discussed startup ideas with his college junior and Amazon colleague,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Binny Bansal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B04F8-7D7F-F712-2B92-24648993AD0F}"/>
              </a:ext>
            </a:extLst>
          </p:cNvPr>
          <p:cNvSpPr txBox="1"/>
          <p:nvPr/>
        </p:nvSpPr>
        <p:spPr>
          <a:xfrm>
            <a:off x="990600" y="8455987"/>
            <a:ext cx="17073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In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2007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they quit their high-paying jobs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start Flipkart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, focused initially on selling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books online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.</a:t>
            </a:r>
          </a:p>
          <a:p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B635F-B29A-D69D-DBF8-963A166A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893" y="3372757"/>
            <a:ext cx="6553200" cy="3429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6CA5-58B3-F767-A342-7B4471FE6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6C593E-427B-B155-023F-216839E9A449}"/>
              </a:ext>
            </a:extLst>
          </p:cNvPr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3F32B5-F4AD-6AB1-73F6-58ECB1819987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3DB9BCA9-A8E4-2503-0CE3-30C7A7F0752D}"/>
              </a:ext>
            </a:extLst>
          </p:cNvPr>
          <p:cNvSpPr txBox="1"/>
          <p:nvPr/>
        </p:nvSpPr>
        <p:spPr>
          <a:xfrm>
            <a:off x="5867400" y="727204"/>
            <a:ext cx="77724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RISE OF FLIPKART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3833E5-3A26-4AE3-3490-66456B62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56211"/>
            <a:ext cx="9403326" cy="79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In October 2007, Bansal and his co-founder, Binny Bansal, started an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online bookstore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,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Flipkart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, with an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initial capital 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of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₹4,00,000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GB" altLang="en-US" sz="3000" dirty="0">
                <a:latin typeface="Canva Sans" panose="020B0604020202020204" charset="0"/>
              </a:rPr>
              <a:t>They 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first started operating out of an 2BHK apartment in Koramangala, in Bangalore, India.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Their first customer was acquired through a blog post, and they personally delivered the order!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GB" sz="3000" b="0" i="0" dirty="0">
                <a:effectLst/>
                <a:latin typeface="Canva Sans" panose="020B0604020202020204" charset="0"/>
              </a:rPr>
              <a:t>From inception until 2016, Bansal held the position of </a:t>
            </a:r>
            <a:r>
              <a:rPr lang="en-GB" sz="3000" b="1" i="0" dirty="0">
                <a:effectLst/>
                <a:latin typeface="Canva Sans" panose="020B0604020202020204" charset="0"/>
              </a:rPr>
              <a:t>Chief Executive Officer </a:t>
            </a:r>
            <a:r>
              <a:rPr lang="en-GB" sz="3000" b="0" i="0" dirty="0">
                <a:effectLst/>
                <a:latin typeface="Canva Sans" panose="020B0604020202020204" charset="0"/>
              </a:rPr>
              <a:t>and from 2016 until 2018, he held the position of Executive Chairman.</a:t>
            </a: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</p:txBody>
      </p:sp>
      <p:pic>
        <p:nvPicPr>
          <p:cNvPr id="5" name="Picture 2" descr="Flipkart Interview Guide: Tips, Process, and Preparation">
            <a:extLst>
              <a:ext uri="{FF2B5EF4-FFF2-40B4-BE49-F238E27FC236}">
                <a16:creationId xmlns:a16="http://schemas.microsoft.com/office/drawing/2014/main" id="{81790C0E-3E69-7A73-0853-0C60C5C3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854" y="850565"/>
            <a:ext cx="3510768" cy="19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A7501-6B07-C13F-05F7-E760E2D88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26" y="3048000"/>
            <a:ext cx="68272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41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CE12-A48A-5B0E-2119-77E46AEC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F15739-9F55-6D74-3588-39F2C839CBDB}"/>
              </a:ext>
            </a:extLst>
          </p:cNvPr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5300B0-CBBD-F519-C1DF-4F57AACA9C4D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2C2E138A-A014-255F-F79D-64FE5B404130}"/>
              </a:ext>
            </a:extLst>
          </p:cNvPr>
          <p:cNvSpPr txBox="1"/>
          <p:nvPr/>
        </p:nvSpPr>
        <p:spPr>
          <a:xfrm>
            <a:off x="5867400" y="727204"/>
            <a:ext cx="77724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RISE OF FLIPKART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BE2DA3-4D70-5634-86C8-6B82B94E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3505"/>
            <a:ext cx="14706600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They realized the importance of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logistics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 early on and built an in-house delivery network “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Ekart” 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—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 for a faster, more reliable and controlled deliveries which was a big reason for their success.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GB" sz="3000" dirty="0">
                <a:latin typeface="Canva Sans" panose="020B0604020202020204" charset="0"/>
              </a:rPr>
              <a:t>They also pioneered the concept of building an </a:t>
            </a:r>
            <a:r>
              <a:rPr lang="en-GB" sz="3000" b="1" dirty="0">
                <a:latin typeface="Canva Sans" panose="020B0604020202020204" charset="0"/>
              </a:rPr>
              <a:t>in-house logistics network </a:t>
            </a:r>
            <a:r>
              <a:rPr lang="en-GB" sz="3000" dirty="0">
                <a:latin typeface="Canva Sans" panose="020B0604020202020204" charset="0"/>
              </a:rPr>
              <a:t>(Ekart), inspiring future Indian startups like Swiggy, Myntra, Zomato, and other e-commerce and quick commerce companies to develop their own delivery infrastructure.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Introduced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Cash-on-Delivery (COD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) — which solved trust issues and transformed Indian e-commerce.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Between 2009-2016, Flipkart expanded into electronics, fashion (via </a:t>
            </a:r>
            <a:r>
              <a:rPr kumimoji="0" lang="en-GB" altLang="en-US" sz="3000" b="1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Myntra</a:t>
            </a:r>
            <a:r>
              <a:rPr kumimoji="0" lang="en-GB" altLang="en-US" sz="3000" b="0" i="0" u="none" strike="noStrike" cap="none" normalizeH="0" baseline="0" dirty="0">
                <a:ln>
                  <a:noFill/>
                </a:ln>
                <a:effectLst/>
                <a:latin typeface="Canva Sans" panose="020B0604020202020204" charset="0"/>
              </a:rPr>
              <a:t>), home products, etc. At its peak, Flipkart had over 100 million registered users.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  <a:latin typeface="Canva Sans" panose="020B0604020202020204" charset="0"/>
            </a:endParaRPr>
          </a:p>
        </p:txBody>
      </p:sp>
      <p:pic>
        <p:nvPicPr>
          <p:cNvPr id="5" name="Picture 2" descr="Flipkart Interview Guide: Tips, Process, and Preparation">
            <a:extLst>
              <a:ext uri="{FF2B5EF4-FFF2-40B4-BE49-F238E27FC236}">
                <a16:creationId xmlns:a16="http://schemas.microsoft.com/office/drawing/2014/main" id="{785F3768-BFE7-2A16-404B-43FDDAF3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16" y="2302487"/>
            <a:ext cx="3510768" cy="19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C5D2C1-7F76-A78C-82C4-8E5A539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1784" y="5676900"/>
            <a:ext cx="2971800" cy="14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680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16" y="3810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 rot="10800000" flipV="1">
            <a:off x="7489504" y="713227"/>
            <a:ext cx="6369912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BUSINESS MODEL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7006BD-665B-8EE9-3E07-5E3CF836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66975"/>
            <a:ext cx="18135600" cy="877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Flipkart followed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marketplace 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va Sans" panose="020B0604020202020204" charset="0"/>
              </a:rPr>
              <a:t> — connecting millions of customers with third-party sellers.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  <a:p>
            <a:r>
              <a:rPr lang="en-GB" sz="2800" b="1" dirty="0">
                <a:latin typeface="Canva Sans" panose="020B0604020202020204" charset="0"/>
              </a:rPr>
              <a:t>1. Online Marketplace: </a:t>
            </a:r>
            <a:r>
              <a:rPr lang="en-GB" sz="2800" dirty="0">
                <a:latin typeface="Canva Sans" panose="020B0604020202020204" charset="0"/>
              </a:rPr>
              <a:t>Acts as a platform for sellers to list products and connect with millions of Indian consumers.</a:t>
            </a:r>
          </a:p>
          <a:p>
            <a:endParaRPr lang="en-GB" sz="28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2800" b="1" dirty="0">
                <a:latin typeface="Canva Sans" panose="020B0604020202020204" charset="0"/>
              </a:rPr>
              <a:t>2. Commission-Based Revenue: </a:t>
            </a:r>
            <a:r>
              <a:rPr lang="en-GB" sz="2800" dirty="0">
                <a:latin typeface="Canva Sans" panose="020B0604020202020204" charset="0"/>
              </a:rPr>
              <a:t>Earns a percentage commission on each product sold, varying by category and seller performance.</a:t>
            </a:r>
          </a:p>
          <a:p>
            <a:pPr>
              <a:buNone/>
            </a:pPr>
            <a:endParaRPr lang="en-GB" sz="28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2800" b="1" dirty="0">
                <a:latin typeface="Canva Sans" panose="020B0604020202020204" charset="0"/>
              </a:rPr>
              <a:t>3. Logistics &amp; Fulfilment (Ekart): </a:t>
            </a:r>
            <a:r>
              <a:rPr lang="en-GB" sz="2800" dirty="0">
                <a:latin typeface="Canva Sans" panose="020B0604020202020204" charset="0"/>
              </a:rPr>
              <a:t>Provides end-to-end logistics, including packaging, warehousing, and last-mile delivery, for a service fee.</a:t>
            </a:r>
          </a:p>
          <a:p>
            <a:pPr>
              <a:buNone/>
            </a:pPr>
            <a:endParaRPr lang="en-GB" sz="28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2800" b="1" dirty="0">
                <a:latin typeface="Canva Sans" panose="020B0604020202020204" charset="0"/>
              </a:rPr>
              <a:t>4. Advertising Revenue: </a:t>
            </a:r>
            <a:r>
              <a:rPr lang="en-GB" sz="2800" dirty="0">
                <a:latin typeface="Canva Sans" panose="020B0604020202020204" charset="0"/>
              </a:rPr>
              <a:t>Generates income from sponsored listings, banner ads, and promotional placements by sellers and brands.</a:t>
            </a:r>
          </a:p>
          <a:p>
            <a:pPr>
              <a:buNone/>
            </a:pPr>
            <a:endParaRPr lang="en-GB" sz="28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2800" b="1" dirty="0">
                <a:latin typeface="Canva Sans" panose="020B0604020202020204" charset="0"/>
              </a:rPr>
              <a:t>5. Subscription-Based Services (Flipkart Plus): </a:t>
            </a:r>
            <a:r>
              <a:rPr lang="en-GB" sz="2800" dirty="0">
                <a:latin typeface="Canva Sans" panose="020B0604020202020204" charset="0"/>
              </a:rPr>
              <a:t>Loyalty program offering perks like free delivery and early sale access; revenue from subscriptions and exclusive partnerships.</a:t>
            </a:r>
          </a:p>
          <a:p>
            <a:pPr>
              <a:buNone/>
            </a:pPr>
            <a:endParaRPr lang="en-GB" sz="2800" dirty="0">
              <a:latin typeface="Canva Sans" panose="020B0604020202020204" charset="0"/>
            </a:endParaRPr>
          </a:p>
          <a:p>
            <a:pPr>
              <a:buNone/>
            </a:pPr>
            <a:r>
              <a:rPr lang="en-GB" sz="2800" b="1" dirty="0">
                <a:latin typeface="Canva Sans" panose="020B0604020202020204" charset="0"/>
              </a:rPr>
              <a:t>6. Financial Services: </a:t>
            </a:r>
            <a:r>
              <a:rPr lang="en-GB" sz="2800" dirty="0">
                <a:latin typeface="Canva Sans" panose="020B0604020202020204" charset="0"/>
              </a:rPr>
              <a:t>Offers loans, insurance, and invoice financing to sellers via Flipkart Financial Services; earns through interest and service charges.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</p:txBody>
      </p:sp>
      <p:pic>
        <p:nvPicPr>
          <p:cNvPr id="4" name="Picture 2" descr="Flipkart Interview Guide: Tips, Process, and Preparation">
            <a:extLst>
              <a:ext uri="{FF2B5EF4-FFF2-40B4-BE49-F238E27FC236}">
                <a16:creationId xmlns:a16="http://schemas.microsoft.com/office/drawing/2014/main" id="{54A04059-4740-44CB-1173-F63DC607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4" y="149016"/>
            <a:ext cx="3510768" cy="197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124200" y="767985"/>
            <a:ext cx="11215824" cy="8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5503" b="1" dirty="0">
                <a:latin typeface="Canva Sans Bold"/>
                <a:ea typeface="Canva Sans Bold"/>
                <a:cs typeface="Canva Sans Bold"/>
                <a:sym typeface="Canva Sans Bold"/>
              </a:rPr>
              <a:t>BEYOND FLIPKART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C7164A-3E3A-6C20-FC26-6FE83FAA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96811"/>
            <a:ext cx="16535400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In </a:t>
            </a:r>
            <a:r>
              <a:rPr lang="en-GB" sz="2800" b="1" dirty="0">
                <a:latin typeface="Canva Sans" panose="020B0604020202020204" charset="0"/>
              </a:rPr>
              <a:t>2018</a:t>
            </a:r>
            <a:r>
              <a:rPr lang="en-GB" sz="2800" dirty="0">
                <a:latin typeface="Canva Sans" panose="020B0604020202020204" charset="0"/>
              </a:rPr>
              <a:t>, Sachin Bansal sold his share in </a:t>
            </a:r>
            <a:r>
              <a:rPr lang="en-GB" sz="2800" b="1" dirty="0">
                <a:latin typeface="Canva Sans" panose="020B0604020202020204" charset="0"/>
              </a:rPr>
              <a:t>Flipkart</a:t>
            </a:r>
            <a:r>
              <a:rPr lang="en-GB" sz="2800" dirty="0">
                <a:latin typeface="Canva Sans" panose="020B0604020202020204" charset="0"/>
              </a:rPr>
              <a:t> to </a:t>
            </a:r>
            <a:r>
              <a:rPr lang="en-GB" sz="2800" b="1" dirty="0">
                <a:latin typeface="Canva Sans" panose="020B0604020202020204" charset="0"/>
              </a:rPr>
              <a:t>Walmart</a:t>
            </a:r>
            <a:r>
              <a:rPr lang="en-GB" sz="2800" dirty="0">
                <a:latin typeface="Canva Sans" panose="020B0604020202020204" charset="0"/>
              </a:rPr>
              <a:t> for about </a:t>
            </a:r>
            <a:r>
              <a:rPr lang="en-GB" sz="2800" b="1" dirty="0">
                <a:latin typeface="Canva Sans" panose="020B0604020202020204" charset="0"/>
              </a:rPr>
              <a:t>$1 billion</a:t>
            </a:r>
            <a:r>
              <a:rPr lang="en-GB" sz="2800" dirty="0">
                <a:latin typeface="Canva Sans" panose="020B0604020202020204" charset="0"/>
              </a:rPr>
              <a:t>, marking one of the biggest startup exits in India.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After that, he started a new company called </a:t>
            </a:r>
            <a:r>
              <a:rPr lang="en-GB" sz="2800" b="1" dirty="0">
                <a:latin typeface="Canva Sans" panose="020B0604020202020204" charset="0"/>
              </a:rPr>
              <a:t>Navi Technologies</a:t>
            </a:r>
            <a:r>
              <a:rPr lang="en-GB" sz="2800" dirty="0">
                <a:latin typeface="Canva Sans" panose="020B0604020202020204" charset="0"/>
              </a:rPr>
              <a:t> to make financial services like </a:t>
            </a:r>
            <a:r>
              <a:rPr lang="en-GB" sz="2800" b="1" dirty="0">
                <a:latin typeface="Canva Sans" panose="020B0604020202020204" charset="0"/>
              </a:rPr>
              <a:t>loans, insurance, and mutual funds</a:t>
            </a:r>
            <a:r>
              <a:rPr lang="en-GB" sz="2800" dirty="0">
                <a:latin typeface="Canva Sans" panose="020B0604020202020204" charset="0"/>
              </a:rPr>
              <a:t> easier and more affordable.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Just like Flipkart made online shopping simple, </a:t>
            </a:r>
            <a:r>
              <a:rPr lang="en-GB" sz="2800" b="1" dirty="0">
                <a:latin typeface="Canva Sans" panose="020B0604020202020204" charset="0"/>
              </a:rPr>
              <a:t>Navi</a:t>
            </a:r>
            <a:r>
              <a:rPr lang="en-GB" sz="2800" dirty="0">
                <a:latin typeface="Canva Sans" panose="020B0604020202020204" charset="0"/>
              </a:rPr>
              <a:t> uses technology to make money-related services simple for everyday people.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Navi has already given out </a:t>
            </a:r>
            <a:r>
              <a:rPr lang="en-GB" sz="2800" b="1" dirty="0">
                <a:latin typeface="Canva Sans" panose="020B0604020202020204" charset="0"/>
              </a:rPr>
              <a:t>loans worth thousands of crores</a:t>
            </a:r>
            <a:r>
              <a:rPr lang="en-GB" sz="2800" dirty="0">
                <a:latin typeface="Canva Sans" panose="020B0604020202020204" charset="0"/>
              </a:rPr>
              <a:t> and is now getting ready to launch an </a:t>
            </a:r>
            <a:r>
              <a:rPr lang="en-GB" sz="2800" b="1" dirty="0">
                <a:latin typeface="Canva Sans" panose="020B0604020202020204" charset="0"/>
              </a:rPr>
              <a:t>IPO (Initial Public Offering)</a:t>
            </a:r>
            <a:r>
              <a:rPr lang="en-GB" sz="2800" dirty="0">
                <a:latin typeface="Canva Sans" panose="020B060402020202020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Along with running Navi, </a:t>
            </a:r>
            <a:r>
              <a:rPr lang="en-GB" sz="2800" b="1" dirty="0">
                <a:latin typeface="Canva Sans" panose="020B0604020202020204" charset="0"/>
              </a:rPr>
              <a:t>Sachin also invests in other startups</a:t>
            </a:r>
            <a:r>
              <a:rPr lang="en-GB" sz="2800" dirty="0">
                <a:latin typeface="Canva Sans" panose="020B0604020202020204" charset="0"/>
              </a:rPr>
              <a:t> and supports India’s fast-growing </a:t>
            </a:r>
            <a:r>
              <a:rPr lang="en-GB" sz="2800" b="1" dirty="0">
                <a:latin typeface="Canva Sans" panose="020B0604020202020204" charset="0"/>
              </a:rPr>
              <a:t>fintech industry</a:t>
            </a:r>
            <a:r>
              <a:rPr lang="en-GB" sz="2800" dirty="0">
                <a:latin typeface="Canva Sans" panose="020B060402020202020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>
                <a:latin typeface="Canva Sans" panose="020B0604020202020204" charset="0"/>
              </a:rPr>
              <a:t>His current </a:t>
            </a:r>
            <a:r>
              <a:rPr lang="en-GB" sz="2800" b="1" dirty="0">
                <a:latin typeface="Canva Sans" panose="020B0604020202020204" charset="0"/>
              </a:rPr>
              <a:t>net worth is over $1.2 billion</a:t>
            </a:r>
            <a:r>
              <a:rPr lang="en-GB" sz="2800" dirty="0">
                <a:latin typeface="Canva Sans" panose="020B0604020202020204" charset="0"/>
              </a:rPr>
              <a:t>, making him one of the richest and most influential entrepreneurs in the country.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9E18-5349-FD1B-0D68-A49E23DF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8AD6FC9-01DB-3633-FED3-ED00F6CACBA4}"/>
              </a:ext>
            </a:extLst>
          </p:cNvPr>
          <p:cNvGrpSpPr/>
          <p:nvPr/>
        </p:nvGrpSpPr>
        <p:grpSpPr>
          <a:xfrm>
            <a:off x="4916" y="3810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C05BC5-BBE4-1A1C-C7AF-7ECC6C5CA56F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4" b="-14"/>
              </a:stretch>
            </a:blip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65BEB18-F41A-85DB-0157-62E28D17BA4C}"/>
              </a:ext>
            </a:extLst>
          </p:cNvPr>
          <p:cNvSpPr txBox="1"/>
          <p:nvPr/>
        </p:nvSpPr>
        <p:spPr>
          <a:xfrm rot="10800000" flipV="1">
            <a:off x="6781800" y="766062"/>
            <a:ext cx="7220117" cy="740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03"/>
              </a:lnSpc>
            </a:pPr>
            <a:r>
              <a:rPr lang="en-US" sz="3200" b="1" dirty="0">
                <a:latin typeface="Canva Sans Bold"/>
                <a:ea typeface="Canva Sans Bold"/>
                <a:cs typeface="Canva Sans Bold"/>
                <a:sym typeface="Canva Sans Bold"/>
              </a:rPr>
              <a:t>BUSINESS MODEL AND REVENUE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1971FB-B116-31A6-B633-7F00D5A2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42590"/>
            <a:ext cx="167640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3200" b="1" dirty="0">
                <a:latin typeface="Canva Sans" panose="020B0604020202020204" charset="0"/>
              </a:rPr>
              <a:t>Digital-First Fintech Platform</a:t>
            </a:r>
            <a:endParaRPr lang="en-IN" sz="32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dirty="0">
                <a:latin typeface="Canva Sans" panose="020B0604020202020204" charset="0"/>
              </a:rPr>
              <a:t>Navi offers </a:t>
            </a:r>
            <a:r>
              <a:rPr lang="en-IN" sz="3200" b="1" dirty="0">
                <a:latin typeface="Canva Sans" panose="020B0604020202020204" charset="0"/>
              </a:rPr>
              <a:t>personal loans</a:t>
            </a:r>
            <a:r>
              <a:rPr lang="en-IN" sz="3200" dirty="0">
                <a:latin typeface="Canva Sans" panose="020B0604020202020204" charset="0"/>
              </a:rPr>
              <a:t>, </a:t>
            </a:r>
            <a:r>
              <a:rPr lang="en-IN" sz="3200" b="1" dirty="0">
                <a:latin typeface="Canva Sans" panose="020B0604020202020204" charset="0"/>
              </a:rPr>
              <a:t>home loans</a:t>
            </a:r>
            <a:r>
              <a:rPr lang="en-IN" sz="3200" dirty="0">
                <a:latin typeface="Canva Sans" panose="020B0604020202020204" charset="0"/>
              </a:rPr>
              <a:t>, </a:t>
            </a:r>
            <a:r>
              <a:rPr lang="en-IN" sz="3200" b="1" dirty="0">
                <a:latin typeface="Canva Sans" panose="020B0604020202020204" charset="0"/>
              </a:rPr>
              <a:t>health insurance</a:t>
            </a:r>
            <a:r>
              <a:rPr lang="en-IN" sz="3200" dirty="0">
                <a:latin typeface="Canva Sans" panose="020B0604020202020204" charset="0"/>
              </a:rPr>
              <a:t>, and </a:t>
            </a:r>
            <a:r>
              <a:rPr lang="en-IN" sz="3200" b="1" dirty="0">
                <a:latin typeface="Canva Sans" panose="020B0604020202020204" charset="0"/>
              </a:rPr>
              <a:t>mutual funds</a:t>
            </a:r>
            <a:r>
              <a:rPr lang="en-IN" sz="3200" dirty="0">
                <a:latin typeface="Canva Sans" panose="020B0604020202020204" charset="0"/>
              </a:rPr>
              <a:t> via a seamless mobile app experience.</a:t>
            </a:r>
          </a:p>
          <a:p>
            <a:endParaRPr lang="en-IN" sz="3200" b="1" dirty="0">
              <a:latin typeface="Canva Sans" panose="020B0604020202020204" charset="0"/>
            </a:endParaRPr>
          </a:p>
          <a:p>
            <a:r>
              <a:rPr lang="en-IN" sz="3200" b="1" dirty="0">
                <a:latin typeface="Canva Sans" panose="020B0604020202020204" charset="0"/>
              </a:rPr>
              <a:t>Business Model</a:t>
            </a:r>
            <a:endParaRPr lang="en-IN" sz="32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Lending</a:t>
            </a:r>
            <a:r>
              <a:rPr lang="en-IN" sz="3200" dirty="0">
                <a:latin typeface="Canva Sans" panose="020B0604020202020204" charset="0"/>
              </a:rPr>
              <a:t>: Earns interest from personal and home loans.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Insurance</a:t>
            </a:r>
            <a:r>
              <a:rPr lang="en-IN" sz="3200" dirty="0">
                <a:latin typeface="Canva Sans" panose="020B0604020202020204" charset="0"/>
              </a:rPr>
              <a:t>: Revenue from premiums and renewals via Navi General Insurance.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Investments</a:t>
            </a:r>
            <a:r>
              <a:rPr lang="en-IN" sz="3200" dirty="0">
                <a:latin typeface="Canva Sans" panose="020B0604020202020204" charset="0"/>
              </a:rPr>
              <a:t>: Asset management fees from mutual funds (Navi AMC).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Cross-Selling</a:t>
            </a:r>
            <a:r>
              <a:rPr lang="en-IN" sz="3200" dirty="0">
                <a:latin typeface="Canva Sans" panose="020B0604020202020204" charset="0"/>
              </a:rPr>
              <a:t>: Promotes bundled financial products in-app.</a:t>
            </a:r>
          </a:p>
          <a:p>
            <a:pPr>
              <a:buNone/>
            </a:pPr>
            <a:endParaRPr lang="en-IN" sz="3200" b="1" dirty="0">
              <a:latin typeface="Canva Sans" panose="020B0604020202020204" charset="0"/>
            </a:endParaRPr>
          </a:p>
          <a:p>
            <a:pPr>
              <a:buNone/>
            </a:pPr>
            <a:r>
              <a:rPr lang="en-IN" sz="3200" b="1" dirty="0">
                <a:latin typeface="Canva Sans" panose="020B0604020202020204" charset="0"/>
              </a:rPr>
              <a:t>Revenue Snapshot (FY23)</a:t>
            </a:r>
            <a:endParaRPr lang="en-IN" sz="3200" dirty="0">
              <a:latin typeface="Canva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Total Revenue</a:t>
            </a:r>
            <a:r>
              <a:rPr lang="en-IN" sz="3200" dirty="0">
                <a:latin typeface="Canva Sans" panose="020B0604020202020204" charset="0"/>
              </a:rPr>
              <a:t>: ₹1,189 crore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Net Profit</a:t>
            </a:r>
            <a:r>
              <a:rPr lang="en-IN" sz="3200" dirty="0">
                <a:latin typeface="Canva Sans" panose="020B0604020202020204" charset="0"/>
              </a:rPr>
              <a:t>: ₹173 crore – Navi’s first profitable year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200" b="1" dirty="0">
                <a:latin typeface="Canva Sans" panose="020B0604020202020204" charset="0"/>
              </a:rPr>
              <a:t>Major Revenue Source</a:t>
            </a:r>
            <a:r>
              <a:rPr lang="en-IN" sz="3200" dirty="0">
                <a:latin typeface="Canva Sans" panose="020B0604020202020204" charset="0"/>
              </a:rPr>
              <a:t>: Lending vertical (Chaitanya/Navi FinServ)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va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9D1ED-8297-8E47-1B4D-09544475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75" y="498156"/>
            <a:ext cx="267689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1275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Canva Sans Bold</vt:lpstr>
      <vt:lpstr>Canva Sans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EIPR EL</dc:title>
  <cp:lastModifiedBy>Prathica Shetty</cp:lastModifiedBy>
  <cp:revision>9</cp:revision>
  <dcterms:created xsi:type="dcterms:W3CDTF">2006-08-16T00:00:00Z</dcterms:created>
  <dcterms:modified xsi:type="dcterms:W3CDTF">2025-05-21T02:13:01Z</dcterms:modified>
  <dc:identifier>DAGkP60fiFU</dc:identifier>
</cp:coreProperties>
</file>