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4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FC68-818C-F526-E2B1-1FBAC4E4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821C59-A9D2-B161-A34C-B0953884A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A54025-33C0-577B-C13F-51659ED1F772}"/>
              </a:ext>
            </a:extLst>
          </p:cNvPr>
          <p:cNvSpPr>
            <a:spLocks noGrp="1"/>
          </p:cNvSpPr>
          <p:nvPr>
            <p:ph type="dt" sz="half" idx="10"/>
          </p:nvPr>
        </p:nvSpPr>
        <p:spPr/>
        <p:txBody>
          <a:bodyPr/>
          <a:lstStyle/>
          <a:p>
            <a:fld id="{1B301CF2-4580-4009-8E86-69C8943DAF70}" type="datetimeFigureOut">
              <a:rPr lang="en-IN" smtClean="0"/>
              <a:t>23-08-2023</a:t>
            </a:fld>
            <a:endParaRPr lang="en-IN"/>
          </a:p>
        </p:txBody>
      </p:sp>
      <p:sp>
        <p:nvSpPr>
          <p:cNvPr id="5" name="Footer Placeholder 4">
            <a:extLst>
              <a:ext uri="{FF2B5EF4-FFF2-40B4-BE49-F238E27FC236}">
                <a16:creationId xmlns:a16="http://schemas.microsoft.com/office/drawing/2014/main" id="{B15794D9-DFAF-9345-35DE-EFA875F31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24F49-5DBC-8D83-D5DD-041D530D4F91}"/>
              </a:ext>
            </a:extLst>
          </p:cNvPr>
          <p:cNvSpPr>
            <a:spLocks noGrp="1"/>
          </p:cNvSpPr>
          <p:nvPr>
            <p:ph type="sldNum" sz="quarter" idx="12"/>
          </p:nvPr>
        </p:nvSpPr>
        <p:spPr/>
        <p:txBody>
          <a:bodyPr/>
          <a:lstStyle/>
          <a:p>
            <a:fld id="{6A550341-E65B-46F2-A873-5D27403521C3}" type="slidenum">
              <a:rPr lang="en-IN" smtClean="0"/>
              <a:t>‹#›</a:t>
            </a:fld>
            <a:endParaRPr lang="en-IN"/>
          </a:p>
        </p:txBody>
      </p:sp>
    </p:spTree>
    <p:extLst>
      <p:ext uri="{BB962C8B-B14F-4D97-AF65-F5344CB8AC3E}">
        <p14:creationId xmlns:p14="http://schemas.microsoft.com/office/powerpoint/2010/main" val="84145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47D-01FD-4E77-CB9E-3A0EAFC8B2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4AF3F4-C9B0-752B-DDEB-94FA88F3B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A7CC9-0F02-62E2-23FB-16175A1B6117}"/>
              </a:ext>
            </a:extLst>
          </p:cNvPr>
          <p:cNvSpPr>
            <a:spLocks noGrp="1"/>
          </p:cNvSpPr>
          <p:nvPr>
            <p:ph type="dt" sz="half" idx="10"/>
          </p:nvPr>
        </p:nvSpPr>
        <p:spPr/>
        <p:txBody>
          <a:bodyPr/>
          <a:lstStyle/>
          <a:p>
            <a:fld id="{1B301CF2-4580-4009-8E86-69C8943DAF70}" type="datetimeFigureOut">
              <a:rPr lang="en-IN" smtClean="0"/>
              <a:t>23-08-2023</a:t>
            </a:fld>
            <a:endParaRPr lang="en-IN"/>
          </a:p>
        </p:txBody>
      </p:sp>
      <p:sp>
        <p:nvSpPr>
          <p:cNvPr id="5" name="Footer Placeholder 4">
            <a:extLst>
              <a:ext uri="{FF2B5EF4-FFF2-40B4-BE49-F238E27FC236}">
                <a16:creationId xmlns:a16="http://schemas.microsoft.com/office/drawing/2014/main" id="{DB916220-19F3-DD5B-5794-51C7CDFAD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B8E4E6-74D1-C591-A6F7-1521F39ABBE1}"/>
              </a:ext>
            </a:extLst>
          </p:cNvPr>
          <p:cNvSpPr>
            <a:spLocks noGrp="1"/>
          </p:cNvSpPr>
          <p:nvPr>
            <p:ph type="sldNum" sz="quarter" idx="12"/>
          </p:nvPr>
        </p:nvSpPr>
        <p:spPr/>
        <p:txBody>
          <a:bodyPr/>
          <a:lstStyle/>
          <a:p>
            <a:fld id="{6A550341-E65B-46F2-A873-5D27403521C3}" type="slidenum">
              <a:rPr lang="en-IN" smtClean="0"/>
              <a:t>‹#›</a:t>
            </a:fld>
            <a:endParaRPr lang="en-IN"/>
          </a:p>
        </p:txBody>
      </p:sp>
    </p:spTree>
    <p:extLst>
      <p:ext uri="{BB962C8B-B14F-4D97-AF65-F5344CB8AC3E}">
        <p14:creationId xmlns:p14="http://schemas.microsoft.com/office/powerpoint/2010/main" val="317669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8C3DF4-8D0B-C6D4-DD7D-1432199E54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CB2CFF-F39A-4578-67A8-7781CCA864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631154-9518-274A-715A-597C70FA9721}"/>
              </a:ext>
            </a:extLst>
          </p:cNvPr>
          <p:cNvSpPr>
            <a:spLocks noGrp="1"/>
          </p:cNvSpPr>
          <p:nvPr>
            <p:ph type="dt" sz="half" idx="10"/>
          </p:nvPr>
        </p:nvSpPr>
        <p:spPr/>
        <p:txBody>
          <a:bodyPr/>
          <a:lstStyle/>
          <a:p>
            <a:fld id="{1B301CF2-4580-4009-8E86-69C8943DAF70}" type="datetimeFigureOut">
              <a:rPr lang="en-IN" smtClean="0"/>
              <a:t>23-08-2023</a:t>
            </a:fld>
            <a:endParaRPr lang="en-IN"/>
          </a:p>
        </p:txBody>
      </p:sp>
      <p:sp>
        <p:nvSpPr>
          <p:cNvPr id="5" name="Footer Placeholder 4">
            <a:extLst>
              <a:ext uri="{FF2B5EF4-FFF2-40B4-BE49-F238E27FC236}">
                <a16:creationId xmlns:a16="http://schemas.microsoft.com/office/drawing/2014/main" id="{18FAD5A7-EC9C-8C58-6FB5-AA876D3D06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29C6D-986E-66FF-DC6C-CC9C6C97728D}"/>
              </a:ext>
            </a:extLst>
          </p:cNvPr>
          <p:cNvSpPr>
            <a:spLocks noGrp="1"/>
          </p:cNvSpPr>
          <p:nvPr>
            <p:ph type="sldNum" sz="quarter" idx="12"/>
          </p:nvPr>
        </p:nvSpPr>
        <p:spPr/>
        <p:txBody>
          <a:bodyPr/>
          <a:lstStyle/>
          <a:p>
            <a:fld id="{6A550341-E65B-46F2-A873-5D27403521C3}" type="slidenum">
              <a:rPr lang="en-IN" smtClean="0"/>
              <a:t>‹#›</a:t>
            </a:fld>
            <a:endParaRPr lang="en-IN"/>
          </a:p>
        </p:txBody>
      </p:sp>
    </p:spTree>
    <p:extLst>
      <p:ext uri="{BB962C8B-B14F-4D97-AF65-F5344CB8AC3E}">
        <p14:creationId xmlns:p14="http://schemas.microsoft.com/office/powerpoint/2010/main" val="56234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0BDE-68FC-D10E-9807-68FA9AED92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7FA06E-D1F9-8ACE-1FBC-91862A1FE6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D905A-5D94-E4F7-662D-C1DE725D2BA5}"/>
              </a:ext>
            </a:extLst>
          </p:cNvPr>
          <p:cNvSpPr>
            <a:spLocks noGrp="1"/>
          </p:cNvSpPr>
          <p:nvPr>
            <p:ph type="dt" sz="half" idx="10"/>
          </p:nvPr>
        </p:nvSpPr>
        <p:spPr/>
        <p:txBody>
          <a:bodyPr/>
          <a:lstStyle/>
          <a:p>
            <a:fld id="{1B301CF2-4580-4009-8E86-69C8943DAF70}" type="datetimeFigureOut">
              <a:rPr lang="en-IN" smtClean="0"/>
              <a:t>23-08-2023</a:t>
            </a:fld>
            <a:endParaRPr lang="en-IN"/>
          </a:p>
        </p:txBody>
      </p:sp>
      <p:sp>
        <p:nvSpPr>
          <p:cNvPr id="5" name="Footer Placeholder 4">
            <a:extLst>
              <a:ext uri="{FF2B5EF4-FFF2-40B4-BE49-F238E27FC236}">
                <a16:creationId xmlns:a16="http://schemas.microsoft.com/office/drawing/2014/main" id="{EA391CFE-3DD2-DF82-1090-B79DC1E705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80E7E-890C-3FC9-F850-8A70E29E2456}"/>
              </a:ext>
            </a:extLst>
          </p:cNvPr>
          <p:cNvSpPr>
            <a:spLocks noGrp="1"/>
          </p:cNvSpPr>
          <p:nvPr>
            <p:ph type="sldNum" sz="quarter" idx="12"/>
          </p:nvPr>
        </p:nvSpPr>
        <p:spPr/>
        <p:txBody>
          <a:bodyPr/>
          <a:lstStyle/>
          <a:p>
            <a:fld id="{6A550341-E65B-46F2-A873-5D27403521C3}" type="slidenum">
              <a:rPr lang="en-IN" smtClean="0"/>
              <a:t>‹#›</a:t>
            </a:fld>
            <a:endParaRPr lang="en-IN"/>
          </a:p>
        </p:txBody>
      </p:sp>
    </p:spTree>
    <p:extLst>
      <p:ext uri="{BB962C8B-B14F-4D97-AF65-F5344CB8AC3E}">
        <p14:creationId xmlns:p14="http://schemas.microsoft.com/office/powerpoint/2010/main" val="339679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06C9-28A8-76F3-17C0-0490D59E8C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6CFE4C-AF37-0EF0-B213-4B2D14E6F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6AD9A-C5DB-284E-AED9-DEB97438DFAC}"/>
              </a:ext>
            </a:extLst>
          </p:cNvPr>
          <p:cNvSpPr>
            <a:spLocks noGrp="1"/>
          </p:cNvSpPr>
          <p:nvPr>
            <p:ph type="dt" sz="half" idx="10"/>
          </p:nvPr>
        </p:nvSpPr>
        <p:spPr/>
        <p:txBody>
          <a:bodyPr/>
          <a:lstStyle/>
          <a:p>
            <a:fld id="{1B301CF2-4580-4009-8E86-69C8943DAF70}" type="datetimeFigureOut">
              <a:rPr lang="en-IN" smtClean="0"/>
              <a:t>23-08-2023</a:t>
            </a:fld>
            <a:endParaRPr lang="en-IN"/>
          </a:p>
        </p:txBody>
      </p:sp>
      <p:sp>
        <p:nvSpPr>
          <p:cNvPr id="5" name="Footer Placeholder 4">
            <a:extLst>
              <a:ext uri="{FF2B5EF4-FFF2-40B4-BE49-F238E27FC236}">
                <a16:creationId xmlns:a16="http://schemas.microsoft.com/office/drawing/2014/main" id="{8C36CEDE-0F57-61FA-93F1-AA29FCA2AE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D4AA6-CCF3-0AC0-6B41-EB9F8C485FB3}"/>
              </a:ext>
            </a:extLst>
          </p:cNvPr>
          <p:cNvSpPr>
            <a:spLocks noGrp="1"/>
          </p:cNvSpPr>
          <p:nvPr>
            <p:ph type="sldNum" sz="quarter" idx="12"/>
          </p:nvPr>
        </p:nvSpPr>
        <p:spPr/>
        <p:txBody>
          <a:bodyPr/>
          <a:lstStyle/>
          <a:p>
            <a:fld id="{6A550341-E65B-46F2-A873-5D27403521C3}" type="slidenum">
              <a:rPr lang="en-IN" smtClean="0"/>
              <a:t>‹#›</a:t>
            </a:fld>
            <a:endParaRPr lang="en-IN"/>
          </a:p>
        </p:txBody>
      </p:sp>
    </p:spTree>
    <p:extLst>
      <p:ext uri="{BB962C8B-B14F-4D97-AF65-F5344CB8AC3E}">
        <p14:creationId xmlns:p14="http://schemas.microsoft.com/office/powerpoint/2010/main" val="196634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96C0-04C1-5723-40DF-1FB53BFA42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3501B2-05B9-93E9-423B-57D2BD08CC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6C81AC-CD98-4165-9FA5-B43266B56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D5A0A8-0B00-6E9C-AF95-BB10A260EE0C}"/>
              </a:ext>
            </a:extLst>
          </p:cNvPr>
          <p:cNvSpPr>
            <a:spLocks noGrp="1"/>
          </p:cNvSpPr>
          <p:nvPr>
            <p:ph type="dt" sz="half" idx="10"/>
          </p:nvPr>
        </p:nvSpPr>
        <p:spPr/>
        <p:txBody>
          <a:bodyPr/>
          <a:lstStyle/>
          <a:p>
            <a:fld id="{1B301CF2-4580-4009-8E86-69C8943DAF70}" type="datetimeFigureOut">
              <a:rPr lang="en-IN" smtClean="0"/>
              <a:t>23-08-2023</a:t>
            </a:fld>
            <a:endParaRPr lang="en-IN"/>
          </a:p>
        </p:txBody>
      </p:sp>
      <p:sp>
        <p:nvSpPr>
          <p:cNvPr id="6" name="Footer Placeholder 5">
            <a:extLst>
              <a:ext uri="{FF2B5EF4-FFF2-40B4-BE49-F238E27FC236}">
                <a16:creationId xmlns:a16="http://schemas.microsoft.com/office/drawing/2014/main" id="{A3F9D3A0-746A-A644-8D96-85C58041C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2E9067-2025-43C1-76E8-299A01DAE37F}"/>
              </a:ext>
            </a:extLst>
          </p:cNvPr>
          <p:cNvSpPr>
            <a:spLocks noGrp="1"/>
          </p:cNvSpPr>
          <p:nvPr>
            <p:ph type="sldNum" sz="quarter" idx="12"/>
          </p:nvPr>
        </p:nvSpPr>
        <p:spPr/>
        <p:txBody>
          <a:bodyPr/>
          <a:lstStyle/>
          <a:p>
            <a:fld id="{6A550341-E65B-46F2-A873-5D27403521C3}" type="slidenum">
              <a:rPr lang="en-IN" smtClean="0"/>
              <a:t>‹#›</a:t>
            </a:fld>
            <a:endParaRPr lang="en-IN"/>
          </a:p>
        </p:txBody>
      </p:sp>
    </p:spTree>
    <p:extLst>
      <p:ext uri="{BB962C8B-B14F-4D97-AF65-F5344CB8AC3E}">
        <p14:creationId xmlns:p14="http://schemas.microsoft.com/office/powerpoint/2010/main" val="2834199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2DD1-E5D2-23B1-B951-F400AF9315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9C11DE-E722-F58F-D079-F8AE9AAE19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71A0B3-0316-990D-46F5-EFCE7D66E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0683CF-56B4-0B0E-3DDD-ED7AAD5E2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4AF4E-74BC-C5EE-658B-3803CFF03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24BC4F-E877-51AC-8278-CAD09E70EAFE}"/>
              </a:ext>
            </a:extLst>
          </p:cNvPr>
          <p:cNvSpPr>
            <a:spLocks noGrp="1"/>
          </p:cNvSpPr>
          <p:nvPr>
            <p:ph type="dt" sz="half" idx="10"/>
          </p:nvPr>
        </p:nvSpPr>
        <p:spPr/>
        <p:txBody>
          <a:bodyPr/>
          <a:lstStyle/>
          <a:p>
            <a:fld id="{1B301CF2-4580-4009-8E86-69C8943DAF70}" type="datetimeFigureOut">
              <a:rPr lang="en-IN" smtClean="0"/>
              <a:t>23-08-2023</a:t>
            </a:fld>
            <a:endParaRPr lang="en-IN"/>
          </a:p>
        </p:txBody>
      </p:sp>
      <p:sp>
        <p:nvSpPr>
          <p:cNvPr id="8" name="Footer Placeholder 7">
            <a:extLst>
              <a:ext uri="{FF2B5EF4-FFF2-40B4-BE49-F238E27FC236}">
                <a16:creationId xmlns:a16="http://schemas.microsoft.com/office/drawing/2014/main" id="{8297BB42-E5C7-1F1D-4314-8D89A06C3E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4169EE-3967-E8F8-3BC3-4D770D08B8DB}"/>
              </a:ext>
            </a:extLst>
          </p:cNvPr>
          <p:cNvSpPr>
            <a:spLocks noGrp="1"/>
          </p:cNvSpPr>
          <p:nvPr>
            <p:ph type="sldNum" sz="quarter" idx="12"/>
          </p:nvPr>
        </p:nvSpPr>
        <p:spPr/>
        <p:txBody>
          <a:bodyPr/>
          <a:lstStyle/>
          <a:p>
            <a:fld id="{6A550341-E65B-46F2-A873-5D27403521C3}" type="slidenum">
              <a:rPr lang="en-IN" smtClean="0"/>
              <a:t>‹#›</a:t>
            </a:fld>
            <a:endParaRPr lang="en-IN"/>
          </a:p>
        </p:txBody>
      </p:sp>
    </p:spTree>
    <p:extLst>
      <p:ext uri="{BB962C8B-B14F-4D97-AF65-F5344CB8AC3E}">
        <p14:creationId xmlns:p14="http://schemas.microsoft.com/office/powerpoint/2010/main" val="8370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A3E1-A1B4-8CF1-5DE2-18F78231EA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890E90-C49D-7BC8-E49D-0E5062CD1695}"/>
              </a:ext>
            </a:extLst>
          </p:cNvPr>
          <p:cNvSpPr>
            <a:spLocks noGrp="1"/>
          </p:cNvSpPr>
          <p:nvPr>
            <p:ph type="dt" sz="half" idx="10"/>
          </p:nvPr>
        </p:nvSpPr>
        <p:spPr/>
        <p:txBody>
          <a:bodyPr/>
          <a:lstStyle/>
          <a:p>
            <a:fld id="{1B301CF2-4580-4009-8E86-69C8943DAF70}" type="datetimeFigureOut">
              <a:rPr lang="en-IN" smtClean="0"/>
              <a:t>23-08-2023</a:t>
            </a:fld>
            <a:endParaRPr lang="en-IN"/>
          </a:p>
        </p:txBody>
      </p:sp>
      <p:sp>
        <p:nvSpPr>
          <p:cNvPr id="4" name="Footer Placeholder 3">
            <a:extLst>
              <a:ext uri="{FF2B5EF4-FFF2-40B4-BE49-F238E27FC236}">
                <a16:creationId xmlns:a16="http://schemas.microsoft.com/office/drawing/2014/main" id="{6A54301F-6625-2DBC-759C-D6EC8E4DFF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80E380-7C78-A721-AE86-A5820FC8F8F5}"/>
              </a:ext>
            </a:extLst>
          </p:cNvPr>
          <p:cNvSpPr>
            <a:spLocks noGrp="1"/>
          </p:cNvSpPr>
          <p:nvPr>
            <p:ph type="sldNum" sz="quarter" idx="12"/>
          </p:nvPr>
        </p:nvSpPr>
        <p:spPr/>
        <p:txBody>
          <a:bodyPr/>
          <a:lstStyle/>
          <a:p>
            <a:fld id="{6A550341-E65B-46F2-A873-5D27403521C3}" type="slidenum">
              <a:rPr lang="en-IN" smtClean="0"/>
              <a:t>‹#›</a:t>
            </a:fld>
            <a:endParaRPr lang="en-IN"/>
          </a:p>
        </p:txBody>
      </p:sp>
    </p:spTree>
    <p:extLst>
      <p:ext uri="{BB962C8B-B14F-4D97-AF65-F5344CB8AC3E}">
        <p14:creationId xmlns:p14="http://schemas.microsoft.com/office/powerpoint/2010/main" val="427684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B288EA-20E3-ECC4-3C73-A479FD49B970}"/>
              </a:ext>
            </a:extLst>
          </p:cNvPr>
          <p:cNvSpPr>
            <a:spLocks noGrp="1"/>
          </p:cNvSpPr>
          <p:nvPr>
            <p:ph type="dt" sz="half" idx="10"/>
          </p:nvPr>
        </p:nvSpPr>
        <p:spPr/>
        <p:txBody>
          <a:bodyPr/>
          <a:lstStyle/>
          <a:p>
            <a:fld id="{1B301CF2-4580-4009-8E86-69C8943DAF70}" type="datetimeFigureOut">
              <a:rPr lang="en-IN" smtClean="0"/>
              <a:t>23-08-2023</a:t>
            </a:fld>
            <a:endParaRPr lang="en-IN"/>
          </a:p>
        </p:txBody>
      </p:sp>
      <p:sp>
        <p:nvSpPr>
          <p:cNvPr id="3" name="Footer Placeholder 2">
            <a:extLst>
              <a:ext uri="{FF2B5EF4-FFF2-40B4-BE49-F238E27FC236}">
                <a16:creationId xmlns:a16="http://schemas.microsoft.com/office/drawing/2014/main" id="{5140E927-B793-63BB-8CD2-97D7831AF3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F26B85-7BCF-06A9-615E-7E96F6399553}"/>
              </a:ext>
            </a:extLst>
          </p:cNvPr>
          <p:cNvSpPr>
            <a:spLocks noGrp="1"/>
          </p:cNvSpPr>
          <p:nvPr>
            <p:ph type="sldNum" sz="quarter" idx="12"/>
          </p:nvPr>
        </p:nvSpPr>
        <p:spPr/>
        <p:txBody>
          <a:bodyPr/>
          <a:lstStyle/>
          <a:p>
            <a:fld id="{6A550341-E65B-46F2-A873-5D27403521C3}" type="slidenum">
              <a:rPr lang="en-IN" smtClean="0"/>
              <a:t>‹#›</a:t>
            </a:fld>
            <a:endParaRPr lang="en-IN"/>
          </a:p>
        </p:txBody>
      </p:sp>
    </p:spTree>
    <p:extLst>
      <p:ext uri="{BB962C8B-B14F-4D97-AF65-F5344CB8AC3E}">
        <p14:creationId xmlns:p14="http://schemas.microsoft.com/office/powerpoint/2010/main" val="994206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F3FF-346A-B79B-15B6-F8494A6BF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302D47-49EC-42AD-DEBF-17D94BCEE5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AA24C1-0B87-DCAF-8EE8-C2526A604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0DF19-22E9-7A0B-1C19-32791BFE82FF}"/>
              </a:ext>
            </a:extLst>
          </p:cNvPr>
          <p:cNvSpPr>
            <a:spLocks noGrp="1"/>
          </p:cNvSpPr>
          <p:nvPr>
            <p:ph type="dt" sz="half" idx="10"/>
          </p:nvPr>
        </p:nvSpPr>
        <p:spPr/>
        <p:txBody>
          <a:bodyPr/>
          <a:lstStyle/>
          <a:p>
            <a:fld id="{1B301CF2-4580-4009-8E86-69C8943DAF70}" type="datetimeFigureOut">
              <a:rPr lang="en-IN" smtClean="0"/>
              <a:t>23-08-2023</a:t>
            </a:fld>
            <a:endParaRPr lang="en-IN"/>
          </a:p>
        </p:txBody>
      </p:sp>
      <p:sp>
        <p:nvSpPr>
          <p:cNvPr id="6" name="Footer Placeholder 5">
            <a:extLst>
              <a:ext uri="{FF2B5EF4-FFF2-40B4-BE49-F238E27FC236}">
                <a16:creationId xmlns:a16="http://schemas.microsoft.com/office/drawing/2014/main" id="{A604B159-E2B1-5221-5766-8B15890E30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F30C89-29A3-8086-C927-E95B5F7E626B}"/>
              </a:ext>
            </a:extLst>
          </p:cNvPr>
          <p:cNvSpPr>
            <a:spLocks noGrp="1"/>
          </p:cNvSpPr>
          <p:nvPr>
            <p:ph type="sldNum" sz="quarter" idx="12"/>
          </p:nvPr>
        </p:nvSpPr>
        <p:spPr/>
        <p:txBody>
          <a:bodyPr/>
          <a:lstStyle/>
          <a:p>
            <a:fld id="{6A550341-E65B-46F2-A873-5D27403521C3}" type="slidenum">
              <a:rPr lang="en-IN" smtClean="0"/>
              <a:t>‹#›</a:t>
            </a:fld>
            <a:endParaRPr lang="en-IN"/>
          </a:p>
        </p:txBody>
      </p:sp>
    </p:spTree>
    <p:extLst>
      <p:ext uri="{BB962C8B-B14F-4D97-AF65-F5344CB8AC3E}">
        <p14:creationId xmlns:p14="http://schemas.microsoft.com/office/powerpoint/2010/main" val="79964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0DFF-078B-CC4B-02A2-F58A2ECB5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405ECE-2A2E-F1CA-4613-260667F9B5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D5CA29-C6DF-F312-1836-CB3D30BAE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5B8AF-81C8-091C-2863-9D2D47B92E75}"/>
              </a:ext>
            </a:extLst>
          </p:cNvPr>
          <p:cNvSpPr>
            <a:spLocks noGrp="1"/>
          </p:cNvSpPr>
          <p:nvPr>
            <p:ph type="dt" sz="half" idx="10"/>
          </p:nvPr>
        </p:nvSpPr>
        <p:spPr/>
        <p:txBody>
          <a:bodyPr/>
          <a:lstStyle/>
          <a:p>
            <a:fld id="{1B301CF2-4580-4009-8E86-69C8943DAF70}" type="datetimeFigureOut">
              <a:rPr lang="en-IN" smtClean="0"/>
              <a:t>23-08-2023</a:t>
            </a:fld>
            <a:endParaRPr lang="en-IN"/>
          </a:p>
        </p:txBody>
      </p:sp>
      <p:sp>
        <p:nvSpPr>
          <p:cNvPr id="6" name="Footer Placeholder 5">
            <a:extLst>
              <a:ext uri="{FF2B5EF4-FFF2-40B4-BE49-F238E27FC236}">
                <a16:creationId xmlns:a16="http://schemas.microsoft.com/office/drawing/2014/main" id="{4AE4ADC6-EF26-AC94-C6F1-B8062FC5E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F551C5-9346-7C05-F9A4-0A3501987034}"/>
              </a:ext>
            </a:extLst>
          </p:cNvPr>
          <p:cNvSpPr>
            <a:spLocks noGrp="1"/>
          </p:cNvSpPr>
          <p:nvPr>
            <p:ph type="sldNum" sz="quarter" idx="12"/>
          </p:nvPr>
        </p:nvSpPr>
        <p:spPr/>
        <p:txBody>
          <a:bodyPr/>
          <a:lstStyle/>
          <a:p>
            <a:fld id="{6A550341-E65B-46F2-A873-5D27403521C3}" type="slidenum">
              <a:rPr lang="en-IN" smtClean="0"/>
              <a:t>‹#›</a:t>
            </a:fld>
            <a:endParaRPr lang="en-IN"/>
          </a:p>
        </p:txBody>
      </p:sp>
    </p:spTree>
    <p:extLst>
      <p:ext uri="{BB962C8B-B14F-4D97-AF65-F5344CB8AC3E}">
        <p14:creationId xmlns:p14="http://schemas.microsoft.com/office/powerpoint/2010/main" val="171636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6CCA54-FD4D-C360-4AB9-908AEFB24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38B02D-FF2C-3D6D-95CA-EA789222AE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DFC26-23D0-C340-C511-02695DA5E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01CF2-4580-4009-8E86-69C8943DAF70}" type="datetimeFigureOut">
              <a:rPr lang="en-IN" smtClean="0"/>
              <a:t>23-08-2023</a:t>
            </a:fld>
            <a:endParaRPr lang="en-IN"/>
          </a:p>
        </p:txBody>
      </p:sp>
      <p:sp>
        <p:nvSpPr>
          <p:cNvPr id="5" name="Footer Placeholder 4">
            <a:extLst>
              <a:ext uri="{FF2B5EF4-FFF2-40B4-BE49-F238E27FC236}">
                <a16:creationId xmlns:a16="http://schemas.microsoft.com/office/drawing/2014/main" id="{3B3E56B1-9B61-AF40-E3A2-CF0958A3E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1C27A1-784C-29E7-2CA1-FDB533B7B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50341-E65B-46F2-A873-5D27403521C3}" type="slidenum">
              <a:rPr lang="en-IN" smtClean="0"/>
              <a:t>‹#›</a:t>
            </a:fld>
            <a:endParaRPr lang="en-IN"/>
          </a:p>
        </p:txBody>
      </p:sp>
    </p:spTree>
    <p:extLst>
      <p:ext uri="{BB962C8B-B14F-4D97-AF65-F5344CB8AC3E}">
        <p14:creationId xmlns:p14="http://schemas.microsoft.com/office/powerpoint/2010/main" val="3446645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9F69-0DB2-F20D-F14A-7B510CB0F407}"/>
              </a:ext>
            </a:extLst>
          </p:cNvPr>
          <p:cNvSpPr>
            <a:spLocks noGrp="1"/>
          </p:cNvSpPr>
          <p:nvPr>
            <p:ph type="ctrTitle"/>
          </p:nvPr>
        </p:nvSpPr>
        <p:spPr>
          <a:xfrm>
            <a:off x="258618" y="214746"/>
            <a:ext cx="7897091" cy="1385454"/>
          </a:xfrm>
        </p:spPr>
        <p:txBody>
          <a:bodyPr>
            <a:noAutofit/>
          </a:bodyPr>
          <a:lstStyle/>
          <a:p>
            <a:pPr algn="l"/>
            <a:r>
              <a:rPr lang="en-US" sz="4400" dirty="0">
                <a:latin typeface="Times New Roman" panose="02020603050405020304" pitchFamily="18" charset="0"/>
                <a:cs typeface="Times New Roman" panose="02020603050405020304" pitchFamily="18" charset="0"/>
              </a:rPr>
              <a:t>NLP Newbie Training</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1. Chunking</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520BC4-F5BE-D0C6-C1E0-7FB76BDF75AE}"/>
              </a:ext>
            </a:extLst>
          </p:cNvPr>
          <p:cNvSpPr>
            <a:spLocks noGrp="1"/>
          </p:cNvSpPr>
          <p:nvPr>
            <p:ph type="subTitle" idx="1"/>
          </p:nvPr>
        </p:nvSpPr>
        <p:spPr>
          <a:xfrm>
            <a:off x="369454" y="1600200"/>
            <a:ext cx="11563927" cy="4856018"/>
          </a:xfrm>
        </p:spPr>
        <p:txBody>
          <a:bodyPr>
            <a:noAutofit/>
          </a:bodyPr>
          <a:lstStyle/>
          <a:p>
            <a:pPr algn="just" fontAlgn="auto">
              <a:lnSpc>
                <a:spcPct val="120000"/>
              </a:lnSpc>
            </a:pPr>
            <a:r>
              <a:rPr lang="en-US" sz="1600" b="0" i="0" dirty="0">
                <a:solidFill>
                  <a:srgbClr val="000000"/>
                </a:solidFill>
                <a:effectLst/>
                <a:latin typeface="Times New Roman" panose="02020603050405020304" pitchFamily="18" charset="0"/>
                <a:cs typeface="Times New Roman" panose="02020603050405020304" pitchFamily="18" charset="0"/>
              </a:rPr>
              <a:t>Chunking is the process of grouping words together into "chunks" based on their part of speech tags. It is also known as shallow parsing. Chunking helps in identifying and extracting meaningful phrases or noun phrases (NP), verb phrases (VP), and prepositional phrases (PP) from sentences.</a:t>
            </a:r>
          </a:p>
          <a:p>
            <a:pPr algn="just">
              <a:lnSpc>
                <a:spcPct val="120000"/>
              </a:lnSpc>
            </a:pPr>
            <a:br>
              <a:rPr lang="en-US" sz="1600" dirty="0">
                <a:latin typeface="Times New Roman" panose="02020603050405020304" pitchFamily="18" charset="0"/>
                <a:cs typeface="Times New Roman" panose="02020603050405020304" pitchFamily="18" charset="0"/>
              </a:rPr>
            </a:br>
            <a:r>
              <a:rPr lang="en-US" sz="1200" b="0" i="0" dirty="0">
                <a:solidFill>
                  <a:srgbClr val="000000"/>
                </a:solidFill>
                <a:effectLst/>
                <a:latin typeface="Satoshi"/>
              </a:rPr>
              <a:t>Output: (S (NP The/DT cat/NN) (VP (VBD sat/VBD) (PP on/IN (NP the/DT mat/NN))))</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64EFFC-933C-F2F3-2EAE-6DD5A7A18E17}"/>
              </a:ext>
            </a:extLst>
          </p:cNvPr>
          <p:cNvPicPr>
            <a:picLocks noChangeAspect="1"/>
          </p:cNvPicPr>
          <p:nvPr/>
        </p:nvPicPr>
        <p:blipFill>
          <a:blip r:embed="rId2"/>
          <a:stretch>
            <a:fillRect/>
          </a:stretch>
        </p:blipFill>
        <p:spPr>
          <a:xfrm>
            <a:off x="369454" y="3429000"/>
            <a:ext cx="7494284" cy="3168454"/>
          </a:xfrm>
          <a:prstGeom prst="rect">
            <a:avLst/>
          </a:prstGeom>
        </p:spPr>
      </p:pic>
    </p:spTree>
    <p:extLst>
      <p:ext uri="{BB962C8B-B14F-4D97-AF65-F5344CB8AC3E}">
        <p14:creationId xmlns:p14="http://schemas.microsoft.com/office/powerpoint/2010/main" val="3728854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63EC-ACE2-87E6-877D-3AE8D4D37CE4}"/>
              </a:ext>
            </a:extLst>
          </p:cNvPr>
          <p:cNvSpPr>
            <a:spLocks noGrp="1"/>
          </p:cNvSpPr>
          <p:nvPr>
            <p:ph type="title"/>
          </p:nvPr>
        </p:nvSpPr>
        <p:spPr>
          <a:xfrm>
            <a:off x="838200" y="260350"/>
            <a:ext cx="10515600" cy="1325563"/>
          </a:xfrm>
        </p:spPr>
        <p:txBody>
          <a:bodyPr>
            <a:normAutofit fontScale="90000"/>
          </a:bodyPr>
          <a:lstStyle/>
          <a:p>
            <a:r>
              <a:rPr lang="en-US" u="sng" dirty="0">
                <a:latin typeface="Times New Roman" panose="02020603050405020304" pitchFamily="18" charset="0"/>
                <a:cs typeface="Times New Roman" panose="02020603050405020304" pitchFamily="18" charset="0"/>
              </a:rPr>
              <a:t>Word Embeddings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word2vec:</a:t>
            </a:r>
            <a:br>
              <a:rPr lang="en-US" dirty="0"/>
            </a:br>
            <a:endParaRPr lang="en-IN" dirty="0"/>
          </a:p>
        </p:txBody>
      </p:sp>
      <p:sp>
        <p:nvSpPr>
          <p:cNvPr id="3" name="Content Placeholder 2">
            <a:extLst>
              <a:ext uri="{FF2B5EF4-FFF2-40B4-BE49-F238E27FC236}">
                <a16:creationId xmlns:a16="http://schemas.microsoft.com/office/drawing/2014/main" id="{0901A159-6357-ABAF-3A16-2AC9DA948DFB}"/>
              </a:ext>
            </a:extLst>
          </p:cNvPr>
          <p:cNvSpPr>
            <a:spLocks noGrp="1"/>
          </p:cNvSpPr>
          <p:nvPr>
            <p:ph idx="1"/>
          </p:nvPr>
        </p:nvSpPr>
        <p:spPr>
          <a:xfrm>
            <a:off x="838200" y="1533525"/>
            <a:ext cx="10515600" cy="4643438"/>
          </a:xfrm>
        </p:spPr>
        <p:txBody>
          <a:bodyPr>
            <a:normAutofit fontScale="77500" lnSpcReduction="20000"/>
          </a:bodyPr>
          <a:lstStyle/>
          <a:p>
            <a:pPr marL="0" indent="0" algn="just">
              <a:buNone/>
            </a:pPr>
            <a:r>
              <a:rPr lang="en-US" dirty="0">
                <a:latin typeface="Times New Roman" panose="02020603050405020304" pitchFamily="18" charset="0"/>
                <a:cs typeface="Times New Roman" panose="02020603050405020304" pitchFamily="18" charset="0"/>
              </a:rPr>
              <a:t>Word2Vec is a popular algorithm used to create word embeddings in natural language processing (NLP). Word embeddings are dense vector representations of words in a continuous vector space, where similar words are closer together in the vector space, capturing semantic relationships between words.</a:t>
            </a:r>
          </a:p>
          <a:p>
            <a:pPr marL="0" indent="0" algn="just">
              <a:buNone/>
            </a:pPr>
            <a:r>
              <a:rPr lang="en-US" b="1" dirty="0">
                <a:latin typeface="Times New Roman" panose="02020603050405020304" pitchFamily="18" charset="0"/>
                <a:cs typeface="Times New Roman" panose="02020603050405020304" pitchFamily="18" charset="0"/>
              </a:rPr>
              <a:t>Word2Vec comes in two main variants: </a:t>
            </a:r>
          </a:p>
          <a:p>
            <a:pPr marL="0" indent="0" algn="just">
              <a:buNone/>
            </a:pPr>
            <a:r>
              <a:rPr lang="en-US" dirty="0">
                <a:latin typeface="Times New Roman" panose="02020603050405020304" pitchFamily="18" charset="0"/>
                <a:cs typeface="Times New Roman" panose="02020603050405020304" pitchFamily="18" charset="0"/>
              </a:rPr>
              <a:t>Continuous Bag of Words (CBOW) and Skip-gram. I'll provide a brief explanation of both along with some code examples using the </a:t>
            </a:r>
            <a:r>
              <a:rPr lang="en-US" dirty="0" err="1">
                <a:latin typeface="Times New Roman" panose="02020603050405020304" pitchFamily="18" charset="0"/>
                <a:cs typeface="Times New Roman" panose="02020603050405020304" pitchFamily="18" charset="0"/>
              </a:rPr>
              <a:t>gensim</a:t>
            </a:r>
            <a:r>
              <a:rPr lang="en-US" dirty="0">
                <a:latin typeface="Times New Roman" panose="02020603050405020304" pitchFamily="18" charset="0"/>
                <a:cs typeface="Times New Roman" panose="02020603050405020304" pitchFamily="18" charset="0"/>
              </a:rPr>
              <a:t> library in Python.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Continuous Bag of Words (CBOW):</a:t>
            </a:r>
          </a:p>
          <a:p>
            <a:pPr marL="0" indent="0" algn="just">
              <a:buNone/>
            </a:pPr>
            <a:r>
              <a:rPr lang="en-US" dirty="0">
                <a:latin typeface="Times New Roman" panose="02020603050405020304" pitchFamily="18" charset="0"/>
                <a:cs typeface="Times New Roman" panose="02020603050405020304" pitchFamily="18" charset="0"/>
              </a:rPr>
              <a:t>CBOW aims to predict a target word given its context words (surrounding words). It learns to predict a target word based on the words around it.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Skip-gram:</a:t>
            </a:r>
          </a:p>
          <a:p>
            <a:pPr marL="0" indent="0" algn="just">
              <a:buNone/>
            </a:pPr>
            <a:r>
              <a:rPr lang="en-US" dirty="0">
                <a:latin typeface="Times New Roman" panose="02020603050405020304" pitchFamily="18" charset="0"/>
                <a:cs typeface="Times New Roman" panose="02020603050405020304" pitchFamily="18" charset="0"/>
              </a:rPr>
              <a:t>Skip-gram is the reverse of CBOW. It aims to predict context words given a target word. It learns to predict context words from the target word.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24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63EC-ACE2-87E6-877D-3AE8D4D37CE4}"/>
              </a:ext>
            </a:extLst>
          </p:cNvPr>
          <p:cNvSpPr>
            <a:spLocks noGrp="1"/>
          </p:cNvSpPr>
          <p:nvPr>
            <p:ph type="title"/>
          </p:nvPr>
        </p:nvSpPr>
        <p:spPr>
          <a:xfrm>
            <a:off x="838200" y="260350"/>
            <a:ext cx="10515600" cy="1325563"/>
          </a:xfrm>
        </p:spPr>
        <p:txBody>
          <a:bodyPr>
            <a:normAutofit fontScale="90000"/>
          </a:bodyPr>
          <a:lstStyle/>
          <a:p>
            <a:r>
              <a:rPr lang="en-US" u="sng" dirty="0">
                <a:latin typeface="Times New Roman" panose="02020603050405020304" pitchFamily="18" charset="0"/>
                <a:cs typeface="Times New Roman" panose="02020603050405020304" pitchFamily="18" charset="0"/>
              </a:rPr>
              <a:t>Word Embeddings</a:t>
            </a:r>
            <a:br>
              <a:rPr lang="en-US" dirty="0">
                <a:latin typeface="Times New Roman" panose="02020603050405020304" pitchFamily="18" charset="0"/>
                <a:cs typeface="Times New Roman" panose="02020603050405020304" pitchFamily="18" charset="0"/>
              </a:rPr>
            </a:br>
            <a:br>
              <a:rPr lang="en-US" dirty="0"/>
            </a:br>
            <a:endParaRPr lang="en-IN" dirty="0"/>
          </a:p>
        </p:txBody>
      </p:sp>
      <p:pic>
        <p:nvPicPr>
          <p:cNvPr id="5" name="Content Placeholder 4">
            <a:extLst>
              <a:ext uri="{FF2B5EF4-FFF2-40B4-BE49-F238E27FC236}">
                <a16:creationId xmlns:a16="http://schemas.microsoft.com/office/drawing/2014/main" id="{664B7820-6B02-1B1C-B851-4C3F3A29AE90}"/>
              </a:ext>
            </a:extLst>
          </p:cNvPr>
          <p:cNvPicPr>
            <a:picLocks noGrp="1" noChangeAspect="1"/>
          </p:cNvPicPr>
          <p:nvPr>
            <p:ph idx="1"/>
          </p:nvPr>
        </p:nvPicPr>
        <p:blipFill>
          <a:blip r:embed="rId2"/>
          <a:stretch>
            <a:fillRect/>
          </a:stretch>
        </p:blipFill>
        <p:spPr>
          <a:xfrm>
            <a:off x="339573" y="923131"/>
            <a:ext cx="4807378" cy="2917474"/>
          </a:xfrm>
        </p:spPr>
      </p:pic>
      <p:pic>
        <p:nvPicPr>
          <p:cNvPr id="7" name="Picture 6">
            <a:extLst>
              <a:ext uri="{FF2B5EF4-FFF2-40B4-BE49-F238E27FC236}">
                <a16:creationId xmlns:a16="http://schemas.microsoft.com/office/drawing/2014/main" id="{91BFA164-6073-4BD9-ED41-8723AF6E8C3D}"/>
              </a:ext>
            </a:extLst>
          </p:cNvPr>
          <p:cNvPicPr>
            <a:picLocks noChangeAspect="1"/>
          </p:cNvPicPr>
          <p:nvPr/>
        </p:nvPicPr>
        <p:blipFill>
          <a:blip r:embed="rId3"/>
          <a:stretch>
            <a:fillRect/>
          </a:stretch>
        </p:blipFill>
        <p:spPr>
          <a:xfrm>
            <a:off x="5425923" y="790575"/>
            <a:ext cx="6237544" cy="3533531"/>
          </a:xfrm>
          <a:prstGeom prst="rect">
            <a:avLst/>
          </a:prstGeom>
        </p:spPr>
      </p:pic>
    </p:spTree>
    <p:extLst>
      <p:ext uri="{BB962C8B-B14F-4D97-AF65-F5344CB8AC3E}">
        <p14:creationId xmlns:p14="http://schemas.microsoft.com/office/powerpoint/2010/main" val="234109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63EC-ACE2-87E6-877D-3AE8D4D37CE4}"/>
              </a:ext>
            </a:extLst>
          </p:cNvPr>
          <p:cNvSpPr>
            <a:spLocks noGrp="1"/>
          </p:cNvSpPr>
          <p:nvPr>
            <p:ph type="title"/>
          </p:nvPr>
        </p:nvSpPr>
        <p:spPr>
          <a:xfrm>
            <a:off x="838200" y="260350"/>
            <a:ext cx="10515600" cy="1325563"/>
          </a:xfrm>
        </p:spPr>
        <p:txBody>
          <a:bodyPr>
            <a:normAutofit fontScale="90000"/>
          </a:bodyPr>
          <a:lstStyle/>
          <a:p>
            <a:r>
              <a:rPr lang="en-US" u="sng" dirty="0">
                <a:latin typeface="Times New Roman" panose="02020603050405020304" pitchFamily="18" charset="0"/>
                <a:cs typeface="Times New Roman" panose="02020603050405020304" pitchFamily="18" charset="0"/>
              </a:rPr>
              <a:t>Word Embeddings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 word2vec:</a:t>
            </a:r>
            <a:br>
              <a:rPr lang="en-US" dirty="0"/>
            </a:br>
            <a:endParaRPr lang="en-IN" dirty="0"/>
          </a:p>
        </p:txBody>
      </p:sp>
      <p:sp>
        <p:nvSpPr>
          <p:cNvPr id="3" name="Content Placeholder 2">
            <a:extLst>
              <a:ext uri="{FF2B5EF4-FFF2-40B4-BE49-F238E27FC236}">
                <a16:creationId xmlns:a16="http://schemas.microsoft.com/office/drawing/2014/main" id="{0901A159-6357-ABAF-3A16-2AC9DA948DFB}"/>
              </a:ext>
            </a:extLst>
          </p:cNvPr>
          <p:cNvSpPr>
            <a:spLocks noGrp="1"/>
          </p:cNvSpPr>
          <p:nvPr>
            <p:ph idx="1"/>
          </p:nvPr>
        </p:nvSpPr>
        <p:spPr>
          <a:xfrm>
            <a:off x="838200" y="1533525"/>
            <a:ext cx="10515600" cy="4643438"/>
          </a:xfrm>
        </p:spPr>
        <p:txBody>
          <a:bodyPr>
            <a:normAutofit fontScale="77500" lnSpcReduction="20000"/>
          </a:bodyPr>
          <a:lstStyle/>
          <a:p>
            <a:pPr marL="0" indent="0" algn="just">
              <a:buNone/>
            </a:pPr>
            <a:r>
              <a:rPr lang="en-US" dirty="0">
                <a:latin typeface="Times New Roman" panose="02020603050405020304" pitchFamily="18" charset="0"/>
                <a:cs typeface="Times New Roman" panose="02020603050405020304" pitchFamily="18" charset="0"/>
              </a:rPr>
              <a:t>Word2Vec is a popular algorithm used to create word embeddings in natural language processing (NLP). Word embeddings are dense vector representations of words in a continuous vector space, where similar words are closer together in the vector space, capturing semantic relationships between words.</a:t>
            </a:r>
          </a:p>
          <a:p>
            <a:pPr marL="0" indent="0" algn="just">
              <a:buNone/>
            </a:pPr>
            <a:r>
              <a:rPr lang="en-US" b="1" dirty="0">
                <a:latin typeface="Times New Roman" panose="02020603050405020304" pitchFamily="18" charset="0"/>
                <a:cs typeface="Times New Roman" panose="02020603050405020304" pitchFamily="18" charset="0"/>
              </a:rPr>
              <a:t>Word2Vec comes in two main variants: </a:t>
            </a:r>
          </a:p>
          <a:p>
            <a:pPr marL="0" indent="0" algn="just">
              <a:buNone/>
            </a:pPr>
            <a:r>
              <a:rPr lang="en-US" dirty="0">
                <a:latin typeface="Times New Roman" panose="02020603050405020304" pitchFamily="18" charset="0"/>
                <a:cs typeface="Times New Roman" panose="02020603050405020304" pitchFamily="18" charset="0"/>
              </a:rPr>
              <a:t>Continuous Bag of Words (CBOW) and Skip-gram. I'll provide a brief explanation of both along with some code examples using the </a:t>
            </a:r>
            <a:r>
              <a:rPr lang="en-US" dirty="0" err="1">
                <a:latin typeface="Times New Roman" panose="02020603050405020304" pitchFamily="18" charset="0"/>
                <a:cs typeface="Times New Roman" panose="02020603050405020304" pitchFamily="18" charset="0"/>
              </a:rPr>
              <a:t>gensim</a:t>
            </a:r>
            <a:r>
              <a:rPr lang="en-US" dirty="0">
                <a:latin typeface="Times New Roman" panose="02020603050405020304" pitchFamily="18" charset="0"/>
                <a:cs typeface="Times New Roman" panose="02020603050405020304" pitchFamily="18" charset="0"/>
              </a:rPr>
              <a:t> library in Python.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Continuous Bag of Words (CBOW):</a:t>
            </a:r>
          </a:p>
          <a:p>
            <a:pPr marL="0" indent="0" algn="just">
              <a:buNone/>
            </a:pPr>
            <a:r>
              <a:rPr lang="en-US" dirty="0">
                <a:latin typeface="Times New Roman" panose="02020603050405020304" pitchFamily="18" charset="0"/>
                <a:cs typeface="Times New Roman" panose="02020603050405020304" pitchFamily="18" charset="0"/>
              </a:rPr>
              <a:t>CBOW aims to predict a target word given its context words (surrounding words). It learns to predict a target word based on the words around it.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Skip-gram:</a:t>
            </a:r>
          </a:p>
          <a:p>
            <a:pPr marL="0" indent="0" algn="just">
              <a:buNone/>
            </a:pPr>
            <a:r>
              <a:rPr lang="en-US" dirty="0">
                <a:latin typeface="Times New Roman" panose="02020603050405020304" pitchFamily="18" charset="0"/>
                <a:cs typeface="Times New Roman" panose="02020603050405020304" pitchFamily="18" charset="0"/>
              </a:rPr>
              <a:t>Skip-gram is the reverse of CBOW. It aims to predict context words given a target word. It learns to predict context words from the target word.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92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63EC-ACE2-87E6-877D-3AE8D4D37CE4}"/>
              </a:ext>
            </a:extLst>
          </p:cNvPr>
          <p:cNvSpPr>
            <a:spLocks noGrp="1"/>
          </p:cNvSpPr>
          <p:nvPr>
            <p:ph type="title"/>
          </p:nvPr>
        </p:nvSpPr>
        <p:spPr>
          <a:xfrm>
            <a:off x="339437" y="565150"/>
            <a:ext cx="10515600" cy="820305"/>
          </a:xfrm>
        </p:spPr>
        <p:txBody>
          <a:bodyPr>
            <a:normAutofit fontScale="90000"/>
          </a:bodyPr>
          <a:lstStyle/>
          <a:p>
            <a:r>
              <a:rPr lang="en-US" u="sng" dirty="0">
                <a:latin typeface="Times New Roman" panose="02020603050405020304" pitchFamily="18" charset="0"/>
                <a:cs typeface="Times New Roman" panose="02020603050405020304" pitchFamily="18" charset="0"/>
              </a:rPr>
              <a:t>Tokenization </a:t>
            </a:r>
            <a:r>
              <a:rPr lang="en-US" sz="1800" dirty="0">
                <a:latin typeface="Times New Roman" panose="02020603050405020304" pitchFamily="18" charset="0"/>
                <a:cs typeface="Times New Roman" panose="02020603050405020304" pitchFamily="18" charset="0"/>
              </a:rPr>
              <a:t>(firstlanguage.in – perform various NLP Tasks)</a:t>
            </a:r>
            <a:br>
              <a:rPr lang="en-US"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Splitting text into meaningful Segments</a:t>
            </a:r>
            <a:br>
              <a:rPr lang="en-US" dirty="0"/>
            </a:br>
            <a:endParaRPr lang="en-IN" dirty="0"/>
          </a:p>
        </p:txBody>
      </p:sp>
      <p:pic>
        <p:nvPicPr>
          <p:cNvPr id="5" name="Picture 4">
            <a:extLst>
              <a:ext uri="{FF2B5EF4-FFF2-40B4-BE49-F238E27FC236}">
                <a16:creationId xmlns:a16="http://schemas.microsoft.com/office/drawing/2014/main" id="{A8BB27A1-D236-1D33-C87D-8587424CFC1D}"/>
              </a:ext>
            </a:extLst>
          </p:cNvPr>
          <p:cNvPicPr>
            <a:picLocks noChangeAspect="1"/>
          </p:cNvPicPr>
          <p:nvPr/>
        </p:nvPicPr>
        <p:blipFill>
          <a:blip r:embed="rId2"/>
          <a:stretch>
            <a:fillRect/>
          </a:stretch>
        </p:blipFill>
        <p:spPr>
          <a:xfrm>
            <a:off x="487341" y="1258097"/>
            <a:ext cx="5248508" cy="2170903"/>
          </a:xfrm>
          <a:prstGeom prst="rect">
            <a:avLst/>
          </a:prstGeom>
        </p:spPr>
      </p:pic>
      <p:pic>
        <p:nvPicPr>
          <p:cNvPr id="7" name="Picture 6">
            <a:extLst>
              <a:ext uri="{FF2B5EF4-FFF2-40B4-BE49-F238E27FC236}">
                <a16:creationId xmlns:a16="http://schemas.microsoft.com/office/drawing/2014/main" id="{5F2BB913-3F2E-9BBC-BD17-341085678594}"/>
              </a:ext>
            </a:extLst>
          </p:cNvPr>
          <p:cNvPicPr>
            <a:picLocks noChangeAspect="1"/>
          </p:cNvPicPr>
          <p:nvPr/>
        </p:nvPicPr>
        <p:blipFill>
          <a:blip r:embed="rId3"/>
          <a:stretch>
            <a:fillRect/>
          </a:stretch>
        </p:blipFill>
        <p:spPr>
          <a:xfrm>
            <a:off x="339437" y="3596895"/>
            <a:ext cx="5488708" cy="2727247"/>
          </a:xfrm>
          <a:prstGeom prst="rect">
            <a:avLst/>
          </a:prstGeom>
        </p:spPr>
      </p:pic>
      <p:pic>
        <p:nvPicPr>
          <p:cNvPr id="9" name="Picture 8">
            <a:extLst>
              <a:ext uri="{FF2B5EF4-FFF2-40B4-BE49-F238E27FC236}">
                <a16:creationId xmlns:a16="http://schemas.microsoft.com/office/drawing/2014/main" id="{AA462D76-11EB-EAA1-8BB1-FDFC4B34C967}"/>
              </a:ext>
            </a:extLst>
          </p:cNvPr>
          <p:cNvPicPr>
            <a:picLocks noChangeAspect="1"/>
          </p:cNvPicPr>
          <p:nvPr/>
        </p:nvPicPr>
        <p:blipFill>
          <a:blip r:embed="rId4"/>
          <a:stretch>
            <a:fillRect/>
          </a:stretch>
        </p:blipFill>
        <p:spPr>
          <a:xfrm>
            <a:off x="7176655" y="713386"/>
            <a:ext cx="4420337" cy="2808834"/>
          </a:xfrm>
          <a:prstGeom prst="rect">
            <a:avLst/>
          </a:prstGeom>
        </p:spPr>
      </p:pic>
      <p:pic>
        <p:nvPicPr>
          <p:cNvPr id="11" name="Picture 10">
            <a:extLst>
              <a:ext uri="{FF2B5EF4-FFF2-40B4-BE49-F238E27FC236}">
                <a16:creationId xmlns:a16="http://schemas.microsoft.com/office/drawing/2014/main" id="{64C9D0A7-3DB3-CF97-E918-824D05CF0E6D}"/>
              </a:ext>
            </a:extLst>
          </p:cNvPr>
          <p:cNvPicPr>
            <a:picLocks noChangeAspect="1"/>
          </p:cNvPicPr>
          <p:nvPr/>
        </p:nvPicPr>
        <p:blipFill>
          <a:blip r:embed="rId5"/>
          <a:stretch>
            <a:fillRect/>
          </a:stretch>
        </p:blipFill>
        <p:spPr>
          <a:xfrm>
            <a:off x="6025500" y="3848048"/>
            <a:ext cx="6166500" cy="2287324"/>
          </a:xfrm>
          <a:prstGeom prst="rect">
            <a:avLst/>
          </a:prstGeom>
        </p:spPr>
      </p:pic>
    </p:spTree>
    <p:extLst>
      <p:ext uri="{BB962C8B-B14F-4D97-AF65-F5344CB8AC3E}">
        <p14:creationId xmlns:p14="http://schemas.microsoft.com/office/powerpoint/2010/main" val="70280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63EC-ACE2-87E6-877D-3AE8D4D37CE4}"/>
              </a:ext>
            </a:extLst>
          </p:cNvPr>
          <p:cNvSpPr>
            <a:spLocks noGrp="1"/>
          </p:cNvSpPr>
          <p:nvPr>
            <p:ph type="title"/>
          </p:nvPr>
        </p:nvSpPr>
        <p:spPr>
          <a:xfrm>
            <a:off x="339437" y="565150"/>
            <a:ext cx="10515600" cy="820305"/>
          </a:xfrm>
        </p:spPr>
        <p:txBody>
          <a:bodyPr>
            <a:normAutofit fontScale="90000"/>
          </a:bodyPr>
          <a:lstStyle/>
          <a:p>
            <a:r>
              <a:rPr lang="en-US" u="sng" dirty="0">
                <a:latin typeface="Times New Roman" panose="02020603050405020304" pitchFamily="18" charset="0"/>
                <a:cs typeface="Times New Roman" panose="02020603050405020304" pitchFamily="18" charset="0"/>
              </a:rPr>
              <a:t>Tokenization </a:t>
            </a:r>
            <a:r>
              <a:rPr lang="en-US" sz="1800" dirty="0">
                <a:latin typeface="Times New Roman" panose="02020603050405020304" pitchFamily="18" charset="0"/>
                <a:cs typeface="Times New Roman" panose="02020603050405020304" pitchFamily="18" charset="0"/>
              </a:rPr>
              <a:t>(firstlanguage.in – perform various NLP Tasks)</a:t>
            </a:r>
            <a:br>
              <a:rPr lang="en-US"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Splitting text into meaningful Segments</a:t>
            </a:r>
            <a:br>
              <a:rPr lang="en-US" dirty="0"/>
            </a:br>
            <a:endParaRPr lang="en-IN" dirty="0"/>
          </a:p>
        </p:txBody>
      </p:sp>
      <p:pic>
        <p:nvPicPr>
          <p:cNvPr id="4" name="Picture 3">
            <a:extLst>
              <a:ext uri="{FF2B5EF4-FFF2-40B4-BE49-F238E27FC236}">
                <a16:creationId xmlns:a16="http://schemas.microsoft.com/office/drawing/2014/main" id="{4EA8BDC6-3BF4-A7CB-1FBF-599A73EA3930}"/>
              </a:ext>
            </a:extLst>
          </p:cNvPr>
          <p:cNvPicPr>
            <a:picLocks noChangeAspect="1"/>
          </p:cNvPicPr>
          <p:nvPr/>
        </p:nvPicPr>
        <p:blipFill>
          <a:blip r:embed="rId2"/>
          <a:stretch>
            <a:fillRect/>
          </a:stretch>
        </p:blipFill>
        <p:spPr>
          <a:xfrm>
            <a:off x="339437" y="1265908"/>
            <a:ext cx="4805218" cy="2588727"/>
          </a:xfrm>
          <a:prstGeom prst="rect">
            <a:avLst/>
          </a:prstGeom>
        </p:spPr>
      </p:pic>
      <p:pic>
        <p:nvPicPr>
          <p:cNvPr id="8" name="Picture 7">
            <a:extLst>
              <a:ext uri="{FF2B5EF4-FFF2-40B4-BE49-F238E27FC236}">
                <a16:creationId xmlns:a16="http://schemas.microsoft.com/office/drawing/2014/main" id="{1708F85C-07F2-B866-AE03-36084444D710}"/>
              </a:ext>
            </a:extLst>
          </p:cNvPr>
          <p:cNvPicPr>
            <a:picLocks noChangeAspect="1"/>
          </p:cNvPicPr>
          <p:nvPr/>
        </p:nvPicPr>
        <p:blipFill>
          <a:blip r:embed="rId3"/>
          <a:stretch>
            <a:fillRect/>
          </a:stretch>
        </p:blipFill>
        <p:spPr>
          <a:xfrm>
            <a:off x="5296965" y="1214068"/>
            <a:ext cx="6694010" cy="2640567"/>
          </a:xfrm>
          <a:prstGeom prst="rect">
            <a:avLst/>
          </a:prstGeom>
        </p:spPr>
      </p:pic>
      <p:pic>
        <p:nvPicPr>
          <p:cNvPr id="12" name="Picture 11">
            <a:extLst>
              <a:ext uri="{FF2B5EF4-FFF2-40B4-BE49-F238E27FC236}">
                <a16:creationId xmlns:a16="http://schemas.microsoft.com/office/drawing/2014/main" id="{B8E2B5F3-E9E3-8F1D-E1BC-CBF935A3A8AB}"/>
              </a:ext>
            </a:extLst>
          </p:cNvPr>
          <p:cNvPicPr>
            <a:picLocks noChangeAspect="1"/>
          </p:cNvPicPr>
          <p:nvPr/>
        </p:nvPicPr>
        <p:blipFill>
          <a:blip r:embed="rId4"/>
          <a:stretch>
            <a:fillRect/>
          </a:stretch>
        </p:blipFill>
        <p:spPr>
          <a:xfrm>
            <a:off x="2565165" y="4000723"/>
            <a:ext cx="7061670" cy="2640567"/>
          </a:xfrm>
          <a:prstGeom prst="rect">
            <a:avLst/>
          </a:prstGeom>
        </p:spPr>
      </p:pic>
    </p:spTree>
    <p:extLst>
      <p:ext uri="{BB962C8B-B14F-4D97-AF65-F5344CB8AC3E}">
        <p14:creationId xmlns:p14="http://schemas.microsoft.com/office/powerpoint/2010/main" val="417829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6C57-BBCA-3747-438A-A4718C032DF1}"/>
              </a:ext>
            </a:extLst>
          </p:cNvPr>
          <p:cNvSpPr>
            <a:spLocks noGrp="1"/>
          </p:cNvSpPr>
          <p:nvPr>
            <p:ph type="title"/>
          </p:nvPr>
        </p:nvSpPr>
        <p:spPr>
          <a:xfrm>
            <a:off x="163946" y="115743"/>
            <a:ext cx="6569364" cy="964911"/>
          </a:xfrm>
        </p:spPr>
        <p:txBody>
          <a:bodyPr/>
          <a:lstStyle/>
          <a:p>
            <a:r>
              <a:rPr lang="en-US" dirty="0">
                <a:latin typeface="Times New Roman" panose="02020603050405020304" pitchFamily="18" charset="0"/>
                <a:cs typeface="Times New Roman" panose="02020603050405020304" pitchFamily="18" charset="0"/>
              </a:rPr>
              <a:t>2. Chinking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BDD99F-69AE-6237-B6E8-73B21078DAF2}"/>
              </a:ext>
            </a:extLst>
          </p:cNvPr>
          <p:cNvSpPr>
            <a:spLocks noGrp="1"/>
          </p:cNvSpPr>
          <p:nvPr>
            <p:ph idx="1"/>
          </p:nvPr>
        </p:nvSpPr>
        <p:spPr>
          <a:xfrm>
            <a:off x="302491" y="1071418"/>
            <a:ext cx="10515600" cy="4351338"/>
          </a:xfrm>
        </p:spPr>
        <p:txBody>
          <a:bodyPr>
            <a:normAutofit/>
          </a:bodyPr>
          <a:lstStyle/>
          <a:p>
            <a:pPr marL="0" indent="0" algn="just">
              <a:buNone/>
            </a:pPr>
            <a:r>
              <a:rPr lang="en-US" sz="2400" b="0" i="0" dirty="0">
                <a:solidFill>
                  <a:srgbClr val="000000"/>
                </a:solidFill>
                <a:effectLst/>
                <a:latin typeface="Times New Roman" panose="02020603050405020304" pitchFamily="18" charset="0"/>
                <a:cs typeface="Times New Roman" panose="02020603050405020304" pitchFamily="18" charset="0"/>
              </a:rPr>
              <a:t>Chinking is the process of removing specific chunks from a chunked sentence. It allows us to specify patterns that should not be included in the chunks. Chinking is useful when we want to exclude certain words or phrases from the extracted chunks.</a:t>
            </a:r>
          </a:p>
          <a:p>
            <a:pPr marL="0" indent="0" algn="jus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1800" b="0" i="0" dirty="0">
                <a:solidFill>
                  <a:srgbClr val="000000"/>
                </a:solidFill>
                <a:effectLst/>
                <a:latin typeface="Times New Roman" panose="02020603050405020304" pitchFamily="18" charset="0"/>
                <a:cs typeface="Times New Roman" panose="02020603050405020304" pitchFamily="18" charset="0"/>
              </a:rPr>
              <a:t>Output: (S (NP The/DT cat/NN sat/VBD) on/IN (NP the/DT mat/NN))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BAEE92-060B-1588-DEAF-446E055202C0}"/>
              </a:ext>
            </a:extLst>
          </p:cNvPr>
          <p:cNvPicPr>
            <a:picLocks noChangeAspect="1"/>
          </p:cNvPicPr>
          <p:nvPr/>
        </p:nvPicPr>
        <p:blipFill>
          <a:blip r:embed="rId2"/>
          <a:stretch>
            <a:fillRect/>
          </a:stretch>
        </p:blipFill>
        <p:spPr>
          <a:xfrm>
            <a:off x="552165" y="2978642"/>
            <a:ext cx="6181145" cy="3681782"/>
          </a:xfrm>
          <a:prstGeom prst="rect">
            <a:avLst/>
          </a:prstGeom>
        </p:spPr>
      </p:pic>
    </p:spTree>
    <p:extLst>
      <p:ext uri="{BB962C8B-B14F-4D97-AF65-F5344CB8AC3E}">
        <p14:creationId xmlns:p14="http://schemas.microsoft.com/office/powerpoint/2010/main" val="194302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DEC2-B651-3D22-DA6E-D98B8AAD2690}"/>
              </a:ext>
            </a:extLst>
          </p:cNvPr>
          <p:cNvSpPr>
            <a:spLocks noGrp="1"/>
          </p:cNvSpPr>
          <p:nvPr>
            <p:ph type="title"/>
          </p:nvPr>
        </p:nvSpPr>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Applications of Chunking and Chinking:</a:t>
            </a:r>
            <a:br>
              <a:rPr lang="en-US" b="0"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BD1F3A-0B29-770A-8711-CFFCA1C409B9}"/>
              </a:ext>
            </a:extLst>
          </p:cNvPr>
          <p:cNvSpPr>
            <a:spLocks noGrp="1"/>
          </p:cNvSpPr>
          <p:nvPr>
            <p:ph idx="1"/>
          </p:nvPr>
        </p:nvSpPr>
        <p:spPr/>
        <p:txBody>
          <a:bodyPr>
            <a:normAutofit/>
          </a:bodyPr>
          <a:lstStyle/>
          <a:p>
            <a:pPr algn="just" fontAlgn="auto">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Information Extraction: Chunking is used to extract specific information like names, locations, and organizations from unstructured text.</a:t>
            </a:r>
          </a:p>
          <a:p>
            <a:pPr algn="just" fontAlgn="auto">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Named Entity Recognition: Chunking helps in identifying and classifying named entities in text, such as persons, organizations, and locations.</a:t>
            </a:r>
          </a:p>
          <a:p>
            <a:pPr algn="just" fontAlgn="auto">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Text Classification: Chunking can be used as a feature extraction technique for text classification tasks, where the structure of sentences is important.</a:t>
            </a:r>
          </a:p>
          <a:p>
            <a:pPr algn="just" fontAlgn="auto">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Question Answering: Chunking is useful in analyzing and understanding the syntactic structure of questions and finding relevant answers from large text corpora.</a:t>
            </a:r>
          </a:p>
          <a:p>
            <a:pPr algn="just"/>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69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AC5D-6C9D-4374-C077-2A59D0F1939E}"/>
              </a:ext>
            </a:extLst>
          </p:cNvPr>
          <p:cNvSpPr>
            <a:spLocks noGrp="1"/>
          </p:cNvSpPr>
          <p:nvPr>
            <p:ph type="title"/>
          </p:nvPr>
        </p:nvSpPr>
        <p:spPr>
          <a:xfrm>
            <a:off x="247072" y="245053"/>
            <a:ext cx="11834091" cy="6368183"/>
          </a:xfrm>
        </p:spPr>
        <p:txBody>
          <a:bodyPr>
            <a:normAutofit fontScale="90000"/>
          </a:bodyPr>
          <a:lstStyle/>
          <a:p>
            <a:pPr algn="l"/>
            <a:r>
              <a:rPr lang="en-US" sz="3600" dirty="0">
                <a:latin typeface="Times New Roman" panose="02020603050405020304" pitchFamily="18" charset="0"/>
                <a:cs typeface="Times New Roman" panose="02020603050405020304" pitchFamily="18" charset="0"/>
              </a:rPr>
              <a:t>Word-Vectorization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1. Bag Of Words</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Bag of Words is a simple technique used to convert text data into numerical vectors that can be fed into machine learning algorithms. It focuses on the occurrence of words in a document without considering their order or structure. Here's how it works:</a:t>
            </a:r>
            <a:br>
              <a:rPr lang="en-US" sz="1600" b="0" i="0" dirty="0">
                <a:effectLst/>
                <a:latin typeface="Times New Roman" panose="02020603050405020304" pitchFamily="18" charset="0"/>
                <a:cs typeface="Times New Roman" panose="02020603050405020304" pitchFamily="18" charset="0"/>
              </a:rPr>
            </a:b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Create a vocabulary: Build a list of unique words (tokens) from the entire corpus (collection of documents).</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Vectorization: For each document, create a vector where each dimension corresponds to a word in the vocabulary, and the value represents the frequency of that word in the document.</a:t>
            </a:r>
            <a:br>
              <a:rPr lang="en-US" sz="1600" b="0" i="0" dirty="0">
                <a:solidFill>
                  <a:srgbClr val="D1D5DB"/>
                </a:solidFill>
                <a:effectLst/>
                <a:latin typeface="Söhne"/>
              </a:rPr>
            </a:br>
            <a:br>
              <a:rPr lang="en-US" sz="3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Here's an example to illustrate the process:</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Let's say we have two sentences:</a:t>
            </a:r>
            <a:br>
              <a:rPr lang="en-US" sz="1600" b="0" i="0" dirty="0">
                <a:effectLst/>
                <a:latin typeface="Times New Roman" panose="02020603050405020304" pitchFamily="18" charset="0"/>
                <a:cs typeface="Times New Roman" panose="02020603050405020304" pitchFamily="18" charset="0"/>
              </a:rPr>
            </a:b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Sentence 1: "The cat in the hat."</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Sentence 2: "The dog chased the cat.“</a:t>
            </a:r>
            <a:br>
              <a:rPr lang="en-US" sz="1600" b="0" i="0" dirty="0">
                <a:effectLst/>
                <a:latin typeface="Times New Roman" panose="02020603050405020304" pitchFamily="18" charset="0"/>
                <a:cs typeface="Times New Roman" panose="02020603050405020304" pitchFamily="18" charset="0"/>
              </a:rPr>
            </a:b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The vocabulary might be: ["The", "cat", "in", "the", "hat", "dog", "chased"]</a:t>
            </a:r>
            <a:br>
              <a:rPr lang="en-US" sz="1600" b="0" i="0" dirty="0">
                <a:effectLst/>
                <a:latin typeface="Times New Roman" panose="02020603050405020304" pitchFamily="18" charset="0"/>
                <a:cs typeface="Times New Roman" panose="02020603050405020304" pitchFamily="18" charset="0"/>
              </a:rPr>
            </a:b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The </a:t>
            </a:r>
            <a:r>
              <a:rPr lang="en-US" sz="1600" b="0" i="0" dirty="0" err="1">
                <a:effectLst/>
                <a:latin typeface="Times New Roman" panose="02020603050405020304" pitchFamily="18" charset="0"/>
                <a:cs typeface="Times New Roman" panose="02020603050405020304" pitchFamily="18" charset="0"/>
              </a:rPr>
              <a:t>BoW</a:t>
            </a:r>
            <a:r>
              <a:rPr lang="en-US" sz="1600" b="0" i="0" dirty="0">
                <a:effectLst/>
                <a:latin typeface="Times New Roman" panose="02020603050405020304" pitchFamily="18" charset="0"/>
                <a:cs typeface="Times New Roman" panose="02020603050405020304" pitchFamily="18" charset="0"/>
              </a:rPr>
              <a:t> representation of these sentences would be:</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Sentence 1 </a:t>
            </a:r>
            <a:r>
              <a:rPr lang="en-US" sz="1600" b="0" i="0" dirty="0" err="1">
                <a:effectLst/>
                <a:latin typeface="Times New Roman" panose="02020603050405020304" pitchFamily="18" charset="0"/>
                <a:cs typeface="Times New Roman" panose="02020603050405020304" pitchFamily="18" charset="0"/>
              </a:rPr>
              <a:t>BoW</a:t>
            </a:r>
            <a:r>
              <a:rPr lang="en-US" sz="1600" b="0" i="0" dirty="0">
                <a:effectLst/>
                <a:latin typeface="Times New Roman" panose="02020603050405020304" pitchFamily="18" charset="0"/>
                <a:cs typeface="Times New Roman" panose="02020603050405020304" pitchFamily="18" charset="0"/>
              </a:rPr>
              <a:t> vector: [1, 1, 1, 1, 1, 0, 0]</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Sentence 2 </a:t>
            </a:r>
            <a:r>
              <a:rPr lang="en-US" sz="1600" b="0" i="0" dirty="0" err="1">
                <a:effectLst/>
                <a:latin typeface="Times New Roman" panose="02020603050405020304" pitchFamily="18" charset="0"/>
                <a:cs typeface="Times New Roman" panose="02020603050405020304" pitchFamily="18" charset="0"/>
              </a:rPr>
              <a:t>BoW</a:t>
            </a:r>
            <a:r>
              <a:rPr lang="en-US" sz="1600" b="0" i="0" dirty="0">
                <a:effectLst/>
                <a:latin typeface="Times New Roman" panose="02020603050405020304" pitchFamily="18" charset="0"/>
                <a:cs typeface="Times New Roman" panose="02020603050405020304" pitchFamily="18" charset="0"/>
              </a:rPr>
              <a:t> vector: [1, 1, 0, 2, 0, 1, 1]</a:t>
            </a:r>
            <a:br>
              <a:rPr lang="en-US" sz="1600" b="0" i="0" dirty="0">
                <a:effectLst/>
                <a:latin typeface="Times New Roman" panose="02020603050405020304" pitchFamily="18" charset="0"/>
                <a:cs typeface="Times New Roman" panose="02020603050405020304" pitchFamily="18" charset="0"/>
              </a:rPr>
            </a:br>
            <a:br>
              <a:rPr lang="en-US" sz="1600" b="0" i="0" dirty="0">
                <a:effectLst/>
                <a:latin typeface="Times New Roman" panose="02020603050405020304" pitchFamily="18" charset="0"/>
                <a:cs typeface="Times New Roman" panose="02020603050405020304" pitchFamily="18" charset="0"/>
              </a:rPr>
            </a:br>
            <a:r>
              <a:rPr lang="en-US" sz="1600" b="1" i="0" dirty="0" err="1">
                <a:effectLst/>
                <a:latin typeface="Times New Roman" panose="02020603050405020304" pitchFamily="18" charset="0"/>
                <a:cs typeface="Times New Roman" panose="02020603050405020304" pitchFamily="18" charset="0"/>
              </a:rPr>
              <a:t>BoW</a:t>
            </a:r>
            <a:r>
              <a:rPr lang="en-US" sz="1600" b="1" i="0" dirty="0">
                <a:effectLst/>
                <a:latin typeface="Times New Roman" panose="02020603050405020304" pitchFamily="18" charset="0"/>
                <a:cs typeface="Times New Roman" panose="02020603050405020304" pitchFamily="18" charset="0"/>
              </a:rPr>
              <a:t> has its limitations.</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It completely ignores the order of words and also fails to capture the semantic meaning of words. For example, "good" and "excellent" might be treated as completely separate words, even though they are closely related in meaning. Additionally, </a:t>
            </a:r>
            <a:r>
              <a:rPr lang="en-US" sz="1600" b="0" i="0" dirty="0" err="1">
                <a:effectLst/>
                <a:latin typeface="Times New Roman" panose="02020603050405020304" pitchFamily="18" charset="0"/>
                <a:cs typeface="Times New Roman" panose="02020603050405020304" pitchFamily="18" charset="0"/>
              </a:rPr>
              <a:t>BoW</a:t>
            </a:r>
            <a:r>
              <a:rPr lang="en-US" sz="1600" b="0" i="0" dirty="0">
                <a:effectLst/>
                <a:latin typeface="Times New Roman" panose="02020603050405020304" pitchFamily="18" charset="0"/>
                <a:cs typeface="Times New Roman" panose="02020603050405020304" pitchFamily="18" charset="0"/>
              </a:rPr>
              <a:t> doesn't consider grammar, word relationships, or context.</a:t>
            </a:r>
            <a:br>
              <a:rPr lang="en-US" sz="1600" b="0" i="0" dirty="0">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DDCE21C-8874-EE91-5320-DB201C27D6CA}"/>
              </a:ext>
            </a:extLst>
          </p:cNvPr>
          <p:cNvPicPr>
            <a:picLocks noGrp="1" noChangeAspect="1"/>
          </p:cNvPicPr>
          <p:nvPr>
            <p:ph idx="1"/>
          </p:nvPr>
        </p:nvPicPr>
        <p:blipFill>
          <a:blip r:embed="rId2"/>
          <a:stretch>
            <a:fillRect/>
          </a:stretch>
        </p:blipFill>
        <p:spPr>
          <a:xfrm>
            <a:off x="6336146" y="2641224"/>
            <a:ext cx="5855854" cy="3023351"/>
          </a:xfrm>
        </p:spPr>
      </p:pic>
    </p:spTree>
    <p:extLst>
      <p:ext uri="{BB962C8B-B14F-4D97-AF65-F5344CB8AC3E}">
        <p14:creationId xmlns:p14="http://schemas.microsoft.com/office/powerpoint/2010/main" val="270173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6854-1E30-C764-A310-D4E89A18D465}"/>
              </a:ext>
            </a:extLst>
          </p:cNvPr>
          <p:cNvSpPr>
            <a:spLocks noGrp="1"/>
          </p:cNvSpPr>
          <p:nvPr>
            <p:ph type="title"/>
          </p:nvPr>
        </p:nvSpPr>
        <p:spPr>
          <a:xfrm>
            <a:off x="838200" y="365126"/>
            <a:ext cx="10515600" cy="530802"/>
          </a:xfrm>
        </p:spPr>
        <p:txBody>
          <a:bodyPr>
            <a:normAutofit fontScale="90000"/>
          </a:bodyPr>
          <a:lstStyle/>
          <a:p>
            <a:r>
              <a:rPr lang="en-US" dirty="0">
                <a:latin typeface="Times New Roman" panose="02020603050405020304" pitchFamily="18" charset="0"/>
                <a:cs typeface="Times New Roman" panose="02020603050405020304" pitchFamily="18" charset="0"/>
              </a:rPr>
              <a:t>Bag of words implementation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D27DA9-B29B-674F-22FC-4B48C46ECD34}"/>
              </a:ext>
            </a:extLst>
          </p:cNvPr>
          <p:cNvSpPr>
            <a:spLocks noGrp="1"/>
          </p:cNvSpPr>
          <p:nvPr>
            <p:ph idx="1"/>
          </p:nvPr>
        </p:nvSpPr>
        <p:spPr>
          <a:xfrm>
            <a:off x="635000" y="1123660"/>
            <a:ext cx="10515600" cy="5369214"/>
          </a:xfrm>
        </p:spPr>
        <p:txBody>
          <a:bodyPr>
            <a:noAutofit/>
          </a:bodyPr>
          <a:lstStyle/>
          <a:p>
            <a:pPr marL="0" indent="0">
              <a:lnSpc>
                <a:spcPct val="100000"/>
              </a:lnSpc>
              <a:buNone/>
            </a:pPr>
            <a:r>
              <a:rPr lang="en-US" sz="1050" dirty="0"/>
              <a:t>from </a:t>
            </a:r>
            <a:r>
              <a:rPr lang="en-US" sz="1050" dirty="0" err="1"/>
              <a:t>sklearn.feature_extraction.text</a:t>
            </a:r>
            <a:r>
              <a:rPr lang="en-US" sz="1050" dirty="0"/>
              <a:t> import </a:t>
            </a:r>
            <a:r>
              <a:rPr lang="en-US" sz="1050" dirty="0" err="1"/>
              <a:t>CountVectorizer</a:t>
            </a:r>
            <a:endParaRPr lang="en-US" sz="1050" dirty="0"/>
          </a:p>
          <a:p>
            <a:pPr marL="0" indent="0">
              <a:lnSpc>
                <a:spcPct val="100000"/>
              </a:lnSpc>
              <a:buNone/>
            </a:pPr>
            <a:r>
              <a:rPr lang="en-US" sz="1050" dirty="0"/>
              <a:t># Sample corpus (collection of documents)</a:t>
            </a:r>
          </a:p>
          <a:p>
            <a:pPr marL="0" indent="0">
              <a:lnSpc>
                <a:spcPct val="100000"/>
              </a:lnSpc>
              <a:buNone/>
            </a:pPr>
            <a:r>
              <a:rPr lang="en-US" sz="1050" dirty="0"/>
              <a:t>corpus = [</a:t>
            </a:r>
          </a:p>
          <a:p>
            <a:pPr marL="0" indent="0">
              <a:lnSpc>
                <a:spcPct val="100000"/>
              </a:lnSpc>
              <a:buNone/>
            </a:pPr>
            <a:r>
              <a:rPr lang="en-US" sz="1050" dirty="0"/>
              <a:t>    "This is the first document.",</a:t>
            </a:r>
          </a:p>
          <a:p>
            <a:pPr marL="0" indent="0">
              <a:lnSpc>
                <a:spcPct val="100000"/>
              </a:lnSpc>
              <a:buNone/>
            </a:pPr>
            <a:r>
              <a:rPr lang="en-US" sz="1050" dirty="0"/>
              <a:t>    "This document is the second document.",</a:t>
            </a:r>
          </a:p>
          <a:p>
            <a:pPr marL="0" indent="0">
              <a:lnSpc>
                <a:spcPct val="100000"/>
              </a:lnSpc>
              <a:buNone/>
            </a:pPr>
            <a:r>
              <a:rPr lang="en-US" sz="1050" dirty="0"/>
              <a:t>    "And this is the third one.",</a:t>
            </a:r>
          </a:p>
          <a:p>
            <a:pPr marL="0" indent="0">
              <a:lnSpc>
                <a:spcPct val="100000"/>
              </a:lnSpc>
              <a:buNone/>
            </a:pPr>
            <a:r>
              <a:rPr lang="en-US" sz="1050" dirty="0"/>
              <a:t>    "Is this the first document?"</a:t>
            </a:r>
          </a:p>
          <a:p>
            <a:pPr marL="0" indent="0">
              <a:lnSpc>
                <a:spcPct val="100000"/>
              </a:lnSpc>
              <a:buNone/>
            </a:pPr>
            <a:r>
              <a:rPr lang="en-US" sz="1050" dirty="0"/>
              <a:t>]</a:t>
            </a:r>
          </a:p>
          <a:p>
            <a:pPr marL="0" indent="0">
              <a:lnSpc>
                <a:spcPct val="100000"/>
              </a:lnSpc>
              <a:buNone/>
            </a:pPr>
            <a:r>
              <a:rPr lang="en-US" sz="1050" dirty="0"/>
              <a:t># Initialize the </a:t>
            </a:r>
            <a:r>
              <a:rPr lang="en-US" sz="1050" dirty="0" err="1"/>
              <a:t>CountVectorizer</a:t>
            </a:r>
            <a:endParaRPr lang="en-US" sz="1050" dirty="0"/>
          </a:p>
          <a:p>
            <a:pPr marL="0" indent="0">
              <a:lnSpc>
                <a:spcPct val="100000"/>
              </a:lnSpc>
              <a:buNone/>
            </a:pPr>
            <a:r>
              <a:rPr lang="en-US" sz="1050" dirty="0"/>
              <a:t>vectorizer = </a:t>
            </a:r>
            <a:r>
              <a:rPr lang="en-US" sz="1050" dirty="0" err="1"/>
              <a:t>CountVectorizer</a:t>
            </a:r>
            <a:r>
              <a:rPr lang="en-US" sz="1050" dirty="0"/>
              <a:t>()</a:t>
            </a:r>
          </a:p>
          <a:p>
            <a:pPr marL="0" indent="0">
              <a:lnSpc>
                <a:spcPct val="100000"/>
              </a:lnSpc>
              <a:buNone/>
            </a:pPr>
            <a:r>
              <a:rPr lang="en-US" sz="1050" dirty="0"/>
              <a:t># Fit and transform the corpus into a </a:t>
            </a:r>
            <a:r>
              <a:rPr lang="en-US" sz="1050" dirty="0" err="1"/>
              <a:t>BoW</a:t>
            </a:r>
            <a:r>
              <a:rPr lang="en-US" sz="1050" dirty="0"/>
              <a:t> representation</a:t>
            </a:r>
          </a:p>
          <a:p>
            <a:pPr marL="0" indent="0">
              <a:lnSpc>
                <a:spcPct val="100000"/>
              </a:lnSpc>
              <a:buNone/>
            </a:pPr>
            <a:r>
              <a:rPr lang="en-US" sz="1050" dirty="0"/>
              <a:t>X = </a:t>
            </a:r>
            <a:r>
              <a:rPr lang="en-US" sz="1050" dirty="0" err="1"/>
              <a:t>vectorizer.fit_transform</a:t>
            </a:r>
            <a:r>
              <a:rPr lang="en-US" sz="1050" dirty="0"/>
              <a:t>(corpus)</a:t>
            </a:r>
          </a:p>
          <a:p>
            <a:pPr marL="0" indent="0">
              <a:lnSpc>
                <a:spcPct val="100000"/>
              </a:lnSpc>
              <a:buNone/>
            </a:pPr>
            <a:r>
              <a:rPr lang="en-US" sz="1050" dirty="0"/>
              <a:t># Convert to an array for better visualization</a:t>
            </a:r>
          </a:p>
          <a:p>
            <a:pPr marL="0" indent="0">
              <a:lnSpc>
                <a:spcPct val="100000"/>
              </a:lnSpc>
              <a:buNone/>
            </a:pPr>
            <a:r>
              <a:rPr lang="en-US" sz="1050" dirty="0" err="1"/>
              <a:t>X_array</a:t>
            </a:r>
            <a:r>
              <a:rPr lang="en-US" sz="1050" dirty="0"/>
              <a:t> = </a:t>
            </a:r>
            <a:r>
              <a:rPr lang="en-US" sz="1050" dirty="0" err="1"/>
              <a:t>X.toarray</a:t>
            </a:r>
            <a:r>
              <a:rPr lang="en-US" sz="1050" dirty="0"/>
              <a:t>()</a:t>
            </a:r>
          </a:p>
          <a:p>
            <a:pPr marL="0" indent="0">
              <a:lnSpc>
                <a:spcPct val="100000"/>
              </a:lnSpc>
              <a:buNone/>
            </a:pPr>
            <a:r>
              <a:rPr lang="en-US" sz="1050" dirty="0"/>
              <a:t># Get the vocabulary (list of words)</a:t>
            </a:r>
          </a:p>
          <a:p>
            <a:pPr marL="0" indent="0">
              <a:lnSpc>
                <a:spcPct val="100000"/>
              </a:lnSpc>
              <a:buNone/>
            </a:pPr>
            <a:r>
              <a:rPr lang="en-US" sz="1050" dirty="0"/>
              <a:t>vocabulary = </a:t>
            </a:r>
            <a:r>
              <a:rPr lang="en-US" sz="1050" dirty="0" err="1"/>
              <a:t>vectorizer.get_feature_names_out</a:t>
            </a:r>
            <a:r>
              <a:rPr lang="en-US" sz="1050" dirty="0"/>
              <a:t>()</a:t>
            </a:r>
          </a:p>
          <a:p>
            <a:pPr marL="0" indent="0">
              <a:lnSpc>
                <a:spcPct val="100000"/>
              </a:lnSpc>
              <a:buNone/>
            </a:pPr>
            <a:r>
              <a:rPr lang="en-US" sz="1050" dirty="0"/>
              <a:t>print("Vocabulary:", vocabulary)</a:t>
            </a:r>
          </a:p>
          <a:p>
            <a:pPr marL="0" indent="0">
              <a:lnSpc>
                <a:spcPct val="100000"/>
              </a:lnSpc>
              <a:buNone/>
            </a:pPr>
            <a:r>
              <a:rPr lang="en-US" sz="1050" dirty="0"/>
              <a:t>print("</a:t>
            </a:r>
            <a:r>
              <a:rPr lang="en-US" sz="1050" dirty="0" err="1"/>
              <a:t>BoW</a:t>
            </a:r>
            <a:r>
              <a:rPr lang="en-US" sz="1050" dirty="0"/>
              <a:t> Matrix:")</a:t>
            </a:r>
          </a:p>
          <a:p>
            <a:pPr marL="0" indent="0">
              <a:lnSpc>
                <a:spcPct val="100000"/>
              </a:lnSpc>
              <a:buNone/>
            </a:pPr>
            <a:r>
              <a:rPr lang="en-US" sz="1050" dirty="0"/>
              <a:t>print(</a:t>
            </a:r>
            <a:r>
              <a:rPr lang="en-US" sz="1050" dirty="0" err="1"/>
              <a:t>X_array</a:t>
            </a:r>
            <a:r>
              <a:rPr lang="en-US" sz="1050" dirty="0"/>
              <a:t>)</a:t>
            </a:r>
          </a:p>
          <a:p>
            <a:pPr marL="0" indent="0">
              <a:lnSpc>
                <a:spcPct val="100000"/>
              </a:lnSpc>
              <a:buNone/>
            </a:pPr>
            <a:endParaRPr lang="en-IN" sz="1050" dirty="0"/>
          </a:p>
        </p:txBody>
      </p:sp>
      <p:pic>
        <p:nvPicPr>
          <p:cNvPr id="5" name="Picture 4">
            <a:extLst>
              <a:ext uri="{FF2B5EF4-FFF2-40B4-BE49-F238E27FC236}">
                <a16:creationId xmlns:a16="http://schemas.microsoft.com/office/drawing/2014/main" id="{57D6EDB2-4DFD-C9DD-5373-2F2789BC0670}"/>
              </a:ext>
            </a:extLst>
          </p:cNvPr>
          <p:cNvPicPr>
            <a:picLocks noChangeAspect="1"/>
          </p:cNvPicPr>
          <p:nvPr/>
        </p:nvPicPr>
        <p:blipFill>
          <a:blip r:embed="rId2"/>
          <a:stretch>
            <a:fillRect/>
          </a:stretch>
        </p:blipFill>
        <p:spPr>
          <a:xfrm>
            <a:off x="4431558" y="1928315"/>
            <a:ext cx="6413830" cy="2521080"/>
          </a:xfrm>
          <a:prstGeom prst="rect">
            <a:avLst/>
          </a:prstGeom>
        </p:spPr>
      </p:pic>
    </p:spTree>
    <p:extLst>
      <p:ext uri="{BB962C8B-B14F-4D97-AF65-F5344CB8AC3E}">
        <p14:creationId xmlns:p14="http://schemas.microsoft.com/office/powerpoint/2010/main" val="29467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495F-13B8-5AE9-1FB1-EB2EB834F782}"/>
              </a:ext>
            </a:extLst>
          </p:cNvPr>
          <p:cNvSpPr>
            <a:spLocks noGrp="1"/>
          </p:cNvSpPr>
          <p:nvPr>
            <p:ph type="title"/>
          </p:nvPr>
        </p:nvSpPr>
        <p:spPr>
          <a:xfrm>
            <a:off x="256308" y="180397"/>
            <a:ext cx="11178309" cy="2322657"/>
          </a:xfrm>
        </p:spPr>
        <p:txBody>
          <a:bodyPr>
            <a:normAutofit fontScale="90000"/>
          </a:bodyPr>
          <a:lstStyle/>
          <a:p>
            <a:pPr algn="just"/>
            <a:r>
              <a:rPr lang="en-US" sz="3600" dirty="0">
                <a:latin typeface="Times New Roman" panose="02020603050405020304" pitchFamily="18" charset="0"/>
                <a:cs typeface="Times New Roman" panose="02020603050405020304" pitchFamily="18" charset="0"/>
              </a:rPr>
              <a:t>TF-IDF(term frequency and inverse document frequency)</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TF-IDF (Term Frequency-Inverse Document Frequency)</a:t>
            </a:r>
            <a:r>
              <a:rPr lang="en-US" sz="2000" b="0" i="0" dirty="0">
                <a:effectLst/>
                <a:latin typeface="Times New Roman" panose="02020603050405020304" pitchFamily="18" charset="0"/>
                <a:cs typeface="Times New Roman" panose="02020603050405020304" pitchFamily="18" charset="0"/>
              </a:rPr>
              <a:t> is a numerical representation technique commonly used in Natural Language Processing (NLP) to transform text data into a format suitable for machine learning algorithms. It aims to capture the importance of words in a collection of documents by considering both the frequency of a word in a specific document and its rarity across the entire corpus. This helps in reducing the impact of common words and highlighting the significance of distinctive words in a document.</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EC98D8C-8CD1-4EDE-4488-BD3DDABA9097}"/>
              </a:ext>
            </a:extLst>
          </p:cNvPr>
          <p:cNvPicPr>
            <a:picLocks noGrp="1" noChangeAspect="1"/>
          </p:cNvPicPr>
          <p:nvPr>
            <p:ph idx="1"/>
          </p:nvPr>
        </p:nvPicPr>
        <p:blipFill>
          <a:blip r:embed="rId2"/>
          <a:stretch>
            <a:fillRect/>
          </a:stretch>
        </p:blipFill>
        <p:spPr>
          <a:xfrm>
            <a:off x="256307" y="2552800"/>
            <a:ext cx="8134243" cy="4402182"/>
          </a:xfrm>
        </p:spPr>
      </p:pic>
    </p:spTree>
    <p:extLst>
      <p:ext uri="{BB962C8B-B14F-4D97-AF65-F5344CB8AC3E}">
        <p14:creationId xmlns:p14="http://schemas.microsoft.com/office/powerpoint/2010/main" val="156290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0BA2-6C11-6A83-3BC9-CE757B2E731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Formulas: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E1324A-40A2-6CBB-D101-58C18CCEE797}"/>
              </a:ext>
            </a:extLst>
          </p:cNvPr>
          <p:cNvSpPr>
            <a:spLocks noGrp="1"/>
          </p:cNvSpPr>
          <p:nvPr>
            <p:ph idx="1"/>
          </p:nvPr>
        </p:nvSpPr>
        <p:spPr/>
        <p:txBody>
          <a:bodyPr>
            <a:noAutofit/>
          </a:bodyPr>
          <a:lstStyle/>
          <a:p>
            <a:pPr marL="0" indent="0">
              <a:buNone/>
            </a:pPr>
            <a:r>
              <a:rPr lang="en-US" sz="1800" b="1" i="0" dirty="0">
                <a:solidFill>
                  <a:srgbClr val="374151"/>
                </a:solidFill>
                <a:effectLst/>
                <a:latin typeface="Times New Roman" panose="02020603050405020304" pitchFamily="18" charset="0"/>
                <a:cs typeface="Times New Roman" panose="02020603050405020304" pitchFamily="18" charset="0"/>
              </a:rPr>
              <a:t>For TF:</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US" sz="1800" b="0" i="0" dirty="0">
                <a:solidFill>
                  <a:srgbClr val="374151"/>
                </a:solidFill>
                <a:effectLst/>
                <a:latin typeface="Times New Roman" panose="02020603050405020304" pitchFamily="18" charset="0"/>
                <a:cs typeface="Times New Roman" panose="02020603050405020304" pitchFamily="18" charset="0"/>
              </a:rPr>
              <a:t>Formula: TF(t, d) = (Number of times term t appears in document d) / (Total number of terms in document d)</a:t>
            </a:r>
          </a:p>
          <a:p>
            <a:pPr marL="0" indent="0">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buNone/>
            </a:pPr>
            <a:r>
              <a:rPr lang="en-US" sz="1800" b="1" dirty="0">
                <a:solidFill>
                  <a:srgbClr val="374151"/>
                </a:solidFill>
                <a:latin typeface="Times New Roman" panose="02020603050405020304" pitchFamily="18" charset="0"/>
                <a:cs typeface="Times New Roman" panose="02020603050405020304" pitchFamily="18" charset="0"/>
              </a:rPr>
              <a:t>For IDF:</a:t>
            </a:r>
            <a:endParaRPr lang="en-US" sz="18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Formula: IDF(t) = log(N / (1 + DF(t)))</a:t>
            </a:r>
          </a:p>
          <a:p>
            <a:pPr marL="457200" lvl="1"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N: Total number of documents in the corpus</a:t>
            </a:r>
          </a:p>
          <a:p>
            <a:pPr marL="457200" lvl="1"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DF(t): Number of documents containing term t</a:t>
            </a:r>
          </a:p>
          <a:p>
            <a:pPr marL="457200" lvl="1" indent="0" algn="l">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IN" sz="1800" b="1" i="0" dirty="0">
                <a:solidFill>
                  <a:srgbClr val="374151"/>
                </a:solidFill>
                <a:effectLst/>
                <a:latin typeface="Times New Roman" panose="02020603050405020304" pitchFamily="18" charset="0"/>
                <a:cs typeface="Times New Roman" panose="02020603050405020304" pitchFamily="18" charset="0"/>
              </a:rPr>
              <a:t>For TF-IDF:</a:t>
            </a:r>
            <a:endParaRPr lang="en-IN" sz="1800"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IN" sz="1800" b="0" i="0" dirty="0">
                <a:solidFill>
                  <a:srgbClr val="374151"/>
                </a:solidFill>
                <a:effectLst/>
                <a:latin typeface="Times New Roman" panose="02020603050405020304" pitchFamily="18" charset="0"/>
                <a:cs typeface="Times New Roman" panose="02020603050405020304" pitchFamily="18" charset="0"/>
              </a:rPr>
              <a:t>Formula: TF-IDF(t, d) = TF(t, d) * IDF(t)</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84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3AF1-4FA5-7E0D-6AC4-A2546E911D7C}"/>
              </a:ext>
            </a:extLst>
          </p:cNvPr>
          <p:cNvSpPr>
            <a:spLocks noGrp="1"/>
          </p:cNvSpPr>
          <p:nvPr>
            <p:ph type="title"/>
          </p:nvPr>
        </p:nvSpPr>
        <p:spPr>
          <a:xfrm>
            <a:off x="838200" y="365125"/>
            <a:ext cx="10515600" cy="540039"/>
          </a:xfrm>
        </p:spPr>
        <p:txBody>
          <a:bodyPr>
            <a:normAutofit fontScale="90000"/>
          </a:bodyPr>
          <a:lstStyle/>
          <a:p>
            <a:r>
              <a:rPr lang="en-US" dirty="0">
                <a:latin typeface="Times New Roman" panose="02020603050405020304" pitchFamily="18" charset="0"/>
                <a:cs typeface="Times New Roman" panose="02020603050405020304" pitchFamily="18" charset="0"/>
              </a:rPr>
              <a:t>Code snippet: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C7E006-D9B4-05F2-0C64-179D3924B709}"/>
              </a:ext>
            </a:extLst>
          </p:cNvPr>
          <p:cNvSpPr>
            <a:spLocks noGrp="1"/>
          </p:cNvSpPr>
          <p:nvPr>
            <p:ph idx="1"/>
          </p:nvPr>
        </p:nvSpPr>
        <p:spPr>
          <a:xfrm>
            <a:off x="838200" y="1071418"/>
            <a:ext cx="10515600" cy="5320146"/>
          </a:xfrm>
        </p:spPr>
        <p:txBody>
          <a:bodyPr>
            <a:noAutofit/>
          </a:bodyPr>
          <a:lstStyle/>
          <a:p>
            <a:pPr marL="0" indent="0">
              <a:buNone/>
            </a:pPr>
            <a:r>
              <a:rPr lang="en-IN" sz="1400" dirty="0">
                <a:latin typeface="Times New Roman" panose="02020603050405020304" pitchFamily="18" charset="0"/>
                <a:cs typeface="Times New Roman" panose="02020603050405020304" pitchFamily="18" charset="0"/>
              </a:rPr>
              <a:t>from </a:t>
            </a:r>
            <a:r>
              <a:rPr lang="en-IN" sz="1400" dirty="0" err="1">
                <a:latin typeface="Times New Roman" panose="02020603050405020304" pitchFamily="18" charset="0"/>
                <a:cs typeface="Times New Roman" panose="02020603050405020304" pitchFamily="18" charset="0"/>
              </a:rPr>
              <a:t>sklearn.feature_extraction.text</a:t>
            </a:r>
            <a:r>
              <a:rPr lang="en-IN" sz="1400" dirty="0">
                <a:latin typeface="Times New Roman" panose="02020603050405020304" pitchFamily="18" charset="0"/>
                <a:cs typeface="Times New Roman" panose="02020603050405020304" pitchFamily="18" charset="0"/>
              </a:rPr>
              <a:t> import </a:t>
            </a:r>
            <a:r>
              <a:rPr lang="en-IN" sz="1400" dirty="0" err="1">
                <a:latin typeface="Times New Roman" panose="02020603050405020304" pitchFamily="18" charset="0"/>
                <a:cs typeface="Times New Roman" panose="02020603050405020304" pitchFamily="18" charset="0"/>
              </a:rPr>
              <a:t>TfidfVectorizer</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Sample documents</a:t>
            </a:r>
          </a:p>
          <a:p>
            <a:pPr marL="0" indent="0">
              <a:buNone/>
            </a:pPr>
            <a:r>
              <a:rPr lang="en-IN" sz="1400" dirty="0">
                <a:latin typeface="Times New Roman" panose="02020603050405020304" pitchFamily="18" charset="0"/>
                <a:cs typeface="Times New Roman" panose="02020603050405020304" pitchFamily="18" charset="0"/>
              </a:rPr>
              <a:t>documents = [</a:t>
            </a:r>
          </a:p>
          <a:p>
            <a:pPr marL="0" indent="0">
              <a:buNone/>
            </a:pPr>
            <a:r>
              <a:rPr lang="en-IN" sz="1400" dirty="0">
                <a:latin typeface="Times New Roman" panose="02020603050405020304" pitchFamily="18" charset="0"/>
                <a:cs typeface="Times New Roman" panose="02020603050405020304" pitchFamily="18" charset="0"/>
              </a:rPr>
              <a:t>    "This is the first document.",</a:t>
            </a:r>
          </a:p>
          <a:p>
            <a:pPr marL="0" indent="0">
              <a:buNone/>
            </a:pPr>
            <a:r>
              <a:rPr lang="en-IN" sz="1400" dirty="0">
                <a:latin typeface="Times New Roman" panose="02020603050405020304" pitchFamily="18" charset="0"/>
                <a:cs typeface="Times New Roman" panose="02020603050405020304" pitchFamily="18" charset="0"/>
              </a:rPr>
              <a:t>    "This document is the second document.",</a:t>
            </a:r>
          </a:p>
          <a:p>
            <a:pPr marL="0" indent="0">
              <a:buNone/>
            </a:pPr>
            <a:r>
              <a:rPr lang="en-IN" sz="1400" dirty="0">
                <a:latin typeface="Times New Roman" panose="02020603050405020304" pitchFamily="18" charset="0"/>
                <a:cs typeface="Times New Roman" panose="02020603050405020304" pitchFamily="18" charset="0"/>
              </a:rPr>
              <a:t>    "And this is the third one.",</a:t>
            </a:r>
          </a:p>
          <a:p>
            <a:pPr marL="0" indent="0">
              <a:buNone/>
            </a:pPr>
            <a:r>
              <a:rPr lang="en-IN" sz="1400" dirty="0">
                <a:latin typeface="Times New Roman" panose="02020603050405020304" pitchFamily="18" charset="0"/>
                <a:cs typeface="Times New Roman" panose="02020603050405020304" pitchFamily="18" charset="0"/>
              </a:rPr>
              <a:t>    "Is this the first document?"</a:t>
            </a:r>
          </a:p>
          <a:p>
            <a:pPr marL="0" indent="0">
              <a:buNone/>
            </a:pP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Create a TF-IDF vectorizer</a:t>
            </a:r>
          </a:p>
          <a:p>
            <a:pPr marL="0" indent="0">
              <a:buNone/>
            </a:pPr>
            <a:r>
              <a:rPr lang="en-IN" sz="1400" dirty="0" err="1">
                <a:latin typeface="Times New Roman" panose="02020603050405020304" pitchFamily="18" charset="0"/>
                <a:cs typeface="Times New Roman" panose="02020603050405020304" pitchFamily="18" charset="0"/>
              </a:rPr>
              <a:t>tfidf_vectorizer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TfidfVectorizer</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Fit and transform the documents</a:t>
            </a:r>
          </a:p>
          <a:p>
            <a:pPr marL="0" indent="0">
              <a:buNone/>
            </a:pPr>
            <a:r>
              <a:rPr lang="en-IN" sz="1400" dirty="0" err="1">
                <a:latin typeface="Times New Roman" panose="02020603050405020304" pitchFamily="18" charset="0"/>
                <a:cs typeface="Times New Roman" panose="02020603050405020304" pitchFamily="18" charset="0"/>
              </a:rPr>
              <a:t>tfidf_matrix</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tfidf_vectorizer.fit_transform</a:t>
            </a:r>
            <a:r>
              <a:rPr lang="en-IN" sz="1400" dirty="0">
                <a:latin typeface="Times New Roman" panose="02020603050405020304" pitchFamily="18" charset="0"/>
                <a:cs typeface="Times New Roman" panose="02020603050405020304" pitchFamily="18" charset="0"/>
              </a:rPr>
              <a:t>(documents)</a:t>
            </a:r>
          </a:p>
          <a:p>
            <a:pPr marL="0" indent="0">
              <a:buNone/>
            </a:pPr>
            <a:r>
              <a:rPr lang="en-IN" sz="1400" dirty="0">
                <a:latin typeface="Times New Roman" panose="02020603050405020304" pitchFamily="18" charset="0"/>
                <a:cs typeface="Times New Roman" panose="02020603050405020304" pitchFamily="18" charset="0"/>
              </a:rPr>
              <a:t># Get the feature names (words)</a:t>
            </a:r>
          </a:p>
          <a:p>
            <a:pPr marL="0" indent="0">
              <a:buNone/>
            </a:pPr>
            <a:r>
              <a:rPr lang="en-IN" sz="1400" dirty="0" err="1">
                <a:latin typeface="Times New Roman" panose="02020603050405020304" pitchFamily="18" charset="0"/>
                <a:cs typeface="Times New Roman" panose="02020603050405020304" pitchFamily="18" charset="0"/>
              </a:rPr>
              <a:t>feature_names</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tfidf_vectorizer.get_feature_names_out</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Convert the TF-IDF matrix to a dense array</a:t>
            </a:r>
          </a:p>
          <a:p>
            <a:pPr marL="0" indent="0">
              <a:buNone/>
            </a:pPr>
            <a:r>
              <a:rPr lang="en-IN" sz="1400" dirty="0" err="1">
                <a:latin typeface="Times New Roman" panose="02020603050405020304" pitchFamily="18" charset="0"/>
                <a:cs typeface="Times New Roman" panose="02020603050405020304" pitchFamily="18" charset="0"/>
              </a:rPr>
              <a:t>tfidf_matrix_dense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tfidf_matrix.toarray</a:t>
            </a:r>
            <a:r>
              <a:rPr lang="en-IN" sz="1400" dirty="0">
                <a:latin typeface="Times New Roman" panose="02020603050405020304" pitchFamily="18" charset="0"/>
                <a:cs typeface="Times New Roman" panose="02020603050405020304" pitchFamily="18" charset="0"/>
              </a:rPr>
              <a:t>()</a:t>
            </a:r>
          </a:p>
          <a:p>
            <a:pPr marL="0" indent="0">
              <a:buNone/>
            </a:pPr>
            <a:r>
              <a:rPr lang="en-IN" sz="1400" dirty="0">
                <a:latin typeface="Times New Roman" panose="02020603050405020304" pitchFamily="18" charset="0"/>
                <a:cs typeface="Times New Roman" panose="02020603050405020304" pitchFamily="18" charset="0"/>
              </a:rPr>
              <a:t># Print the TF-IDF matrix</a:t>
            </a:r>
          </a:p>
          <a:p>
            <a:pPr marL="0" indent="0">
              <a:buNone/>
            </a:pPr>
            <a:r>
              <a:rPr lang="en-IN" sz="1400" dirty="0">
                <a:latin typeface="Times New Roman" panose="02020603050405020304" pitchFamily="18" charset="0"/>
                <a:cs typeface="Times New Roman" panose="02020603050405020304" pitchFamily="18" charset="0"/>
              </a:rPr>
              <a:t>print(</a:t>
            </a:r>
            <a:r>
              <a:rPr lang="en-IN" sz="1400" dirty="0" err="1">
                <a:latin typeface="Times New Roman" panose="02020603050405020304" pitchFamily="18" charset="0"/>
                <a:cs typeface="Times New Roman" panose="02020603050405020304" pitchFamily="18" charset="0"/>
              </a:rPr>
              <a:t>tfidf_matrix_dense</a:t>
            </a:r>
            <a:r>
              <a:rPr lang="en-IN" sz="1400" dirty="0">
                <a:latin typeface="Times New Roman" panose="02020603050405020304" pitchFamily="18" charset="0"/>
                <a:cs typeface="Times New Roman" panose="02020603050405020304" pitchFamily="18" charset="0"/>
              </a:rPr>
              <a:t>)</a:t>
            </a:r>
          </a:p>
          <a:p>
            <a:pPr marL="0" indent="0">
              <a:buNone/>
            </a:pP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28F780-67EA-0548-49EB-3AE6E2897E15}"/>
              </a:ext>
            </a:extLst>
          </p:cNvPr>
          <p:cNvPicPr>
            <a:picLocks noChangeAspect="1"/>
          </p:cNvPicPr>
          <p:nvPr/>
        </p:nvPicPr>
        <p:blipFill>
          <a:blip r:embed="rId2"/>
          <a:stretch>
            <a:fillRect/>
          </a:stretch>
        </p:blipFill>
        <p:spPr>
          <a:xfrm>
            <a:off x="5282738" y="1307991"/>
            <a:ext cx="6724996" cy="4242018"/>
          </a:xfrm>
          <a:prstGeom prst="rect">
            <a:avLst/>
          </a:prstGeom>
        </p:spPr>
      </p:pic>
    </p:spTree>
    <p:extLst>
      <p:ext uri="{BB962C8B-B14F-4D97-AF65-F5344CB8AC3E}">
        <p14:creationId xmlns:p14="http://schemas.microsoft.com/office/powerpoint/2010/main" val="138760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3AF1-4FA5-7E0D-6AC4-A2546E911D7C}"/>
              </a:ext>
            </a:extLst>
          </p:cNvPr>
          <p:cNvSpPr>
            <a:spLocks noGrp="1"/>
          </p:cNvSpPr>
          <p:nvPr>
            <p:ph type="title"/>
          </p:nvPr>
        </p:nvSpPr>
        <p:spPr>
          <a:xfrm>
            <a:off x="838200" y="365125"/>
            <a:ext cx="10515600" cy="540039"/>
          </a:xfrm>
        </p:spPr>
        <p:txBody>
          <a:bodyPr>
            <a:normAutofit fontScale="90000"/>
          </a:bodyPr>
          <a:lstStyle/>
          <a:p>
            <a:r>
              <a:rPr lang="en-US" dirty="0">
                <a:latin typeface="Times New Roman" panose="02020603050405020304" pitchFamily="18" charset="0"/>
                <a:cs typeface="Times New Roman" panose="02020603050405020304" pitchFamily="18" charset="0"/>
              </a:rPr>
              <a:t>Code snippet:</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B1346B9-4D76-B78E-82B5-9EE1F429575D}"/>
              </a:ext>
            </a:extLst>
          </p:cNvPr>
          <p:cNvPicPr>
            <a:picLocks noChangeAspect="1"/>
          </p:cNvPicPr>
          <p:nvPr/>
        </p:nvPicPr>
        <p:blipFill>
          <a:blip r:embed="rId2"/>
          <a:stretch>
            <a:fillRect/>
          </a:stretch>
        </p:blipFill>
        <p:spPr>
          <a:xfrm>
            <a:off x="838200" y="979054"/>
            <a:ext cx="7243619" cy="5734792"/>
          </a:xfrm>
          <a:prstGeom prst="rect">
            <a:avLst/>
          </a:prstGeom>
        </p:spPr>
      </p:pic>
    </p:spTree>
    <p:extLst>
      <p:ext uri="{BB962C8B-B14F-4D97-AF65-F5344CB8AC3E}">
        <p14:creationId xmlns:p14="http://schemas.microsoft.com/office/powerpoint/2010/main" val="3618362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1422</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Satoshi</vt:lpstr>
      <vt:lpstr>Söhne</vt:lpstr>
      <vt:lpstr>Times New Roman</vt:lpstr>
      <vt:lpstr>Office Theme</vt:lpstr>
      <vt:lpstr>NLP Newbie Training 1. Chunking</vt:lpstr>
      <vt:lpstr>2. Chinking</vt:lpstr>
      <vt:lpstr>Applications of Chunking and Chinking: </vt:lpstr>
      <vt:lpstr>Word-Vectorization 1. Bag Of Words  Bag of Words is a simple technique used to convert text data into numerical vectors that can be fed into machine learning algorithms. It focuses on the occurrence of words in a document without considering their order or structure. Here's how it works:  Create a vocabulary: Build a list of unique words (tokens) from the entire corpus (collection of documents). Vectorization: For each document, create a vector where each dimension corresponds to a word in the vocabulary, and the value represents the frequency of that word in the document.  Here's an example to illustrate the process: Let's say we have two sentences:  Sentence 1: "The cat in the hat." Sentence 2: "The dog chased the cat.“  The vocabulary might be: ["The", "cat", "in", "the", "hat", "dog", "chased"]  The BoW representation of these sentences would be: Sentence 1 BoW vector: [1, 1, 1, 1, 1, 0, 0] Sentence 2 BoW vector: [1, 1, 0, 2, 0, 1, 1]  BoW has its limitations. It completely ignores the order of words and also fails to capture the semantic meaning of words. For example, "good" and "excellent" might be treated as completely separate words, even though they are closely related in meaning. Additionally, BoW doesn't consider grammar, word relationships, or context. </vt:lpstr>
      <vt:lpstr>Bag of words implementation</vt:lpstr>
      <vt:lpstr>TF-IDF(term frequency and inverse document frequency)  TF-IDF (Term Frequency-Inverse Document Frequency) is a numerical representation technique commonly used in Natural Language Processing (NLP) to transform text data into a format suitable for machine learning algorithms. It aims to capture the importance of words in a collection of documents by considering both the frequency of a word in a specific document and its rarity across the entire corpus. This helps in reducing the impact of common words and highlighting the significance of distinctive words in a document.</vt:lpstr>
      <vt:lpstr>Formulas:</vt:lpstr>
      <vt:lpstr>Code snippet:</vt:lpstr>
      <vt:lpstr>Code snippet:</vt:lpstr>
      <vt:lpstr>Word Embeddings 1. word2vec: </vt:lpstr>
      <vt:lpstr>Word Embeddings  </vt:lpstr>
      <vt:lpstr>Word Embeddings 1. word2vec: </vt:lpstr>
      <vt:lpstr>Tokenization (firstlanguage.in – perform various NLP Tasks) Splitting text into meaningful Segments </vt:lpstr>
      <vt:lpstr>Tokenization (firstlanguage.in – perform various NLP Tasks) Splitting text into meaningful Segments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Newbie Training 1. Chinking</dc:title>
  <dc:creator>karthik hadagali</dc:creator>
  <cp:lastModifiedBy>karthik hadagali</cp:lastModifiedBy>
  <cp:revision>33</cp:revision>
  <dcterms:created xsi:type="dcterms:W3CDTF">2023-08-21T04:12:45Z</dcterms:created>
  <dcterms:modified xsi:type="dcterms:W3CDTF">2023-08-23T06:55:19Z</dcterms:modified>
</cp:coreProperties>
</file>