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EB831B-71A4-41FD-B168-474C4460A57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101536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B831B-71A4-41FD-B168-474C4460A57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08550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B831B-71A4-41FD-B168-474C4460A57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129780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EB831B-71A4-41FD-B168-474C4460A57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81904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EB831B-71A4-41FD-B168-474C4460A57B}"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416881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EB831B-71A4-41FD-B168-474C4460A57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544430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EB831B-71A4-41FD-B168-474C4460A57B}"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300955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EB831B-71A4-41FD-B168-474C4460A57B}"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23040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B831B-71A4-41FD-B168-474C4460A57B}"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13789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B831B-71A4-41FD-B168-474C4460A57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226180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EB831B-71A4-41FD-B168-474C4460A57B}"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631D12-D183-4D88-828E-58ECBFBC0CDF}" type="slidenum">
              <a:rPr lang="en-US" smtClean="0"/>
              <a:t>‹#›</a:t>
            </a:fld>
            <a:endParaRPr lang="en-US"/>
          </a:p>
        </p:txBody>
      </p:sp>
    </p:spTree>
    <p:extLst>
      <p:ext uri="{BB962C8B-B14F-4D97-AF65-F5344CB8AC3E}">
        <p14:creationId xmlns:p14="http://schemas.microsoft.com/office/powerpoint/2010/main" val="238053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B831B-71A4-41FD-B168-474C4460A57B}" type="datetimeFigureOut">
              <a:rPr lang="en-US" smtClean="0"/>
              <a:t>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631D12-D183-4D88-828E-58ECBFBC0CDF}" type="slidenum">
              <a:rPr lang="en-US" smtClean="0"/>
              <a:t>‹#›</a:t>
            </a:fld>
            <a:endParaRPr lang="en-US"/>
          </a:p>
        </p:txBody>
      </p:sp>
    </p:spTree>
    <p:extLst>
      <p:ext uri="{BB962C8B-B14F-4D97-AF65-F5344CB8AC3E}">
        <p14:creationId xmlns:p14="http://schemas.microsoft.com/office/powerpoint/2010/main" val="2243542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Water Quality Prediction using Tableau and </a:t>
            </a:r>
            <a:r>
              <a:rPr lang="en-US" b="1" dirty="0" smtClean="0"/>
              <a:t>SAS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613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854514" y="460849"/>
            <a:ext cx="6783223" cy="4351338"/>
          </a:xfrm>
          <a:prstGeom prst="rect">
            <a:avLst/>
          </a:prstGeom>
        </p:spPr>
      </p:pic>
      <p:sp>
        <p:nvSpPr>
          <p:cNvPr id="5" name="Rectangle 4"/>
          <p:cNvSpPr/>
          <p:nvPr/>
        </p:nvSpPr>
        <p:spPr>
          <a:xfrm>
            <a:off x="2336185" y="5324703"/>
            <a:ext cx="7301552"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Organic carbon ranges between 4 to 24 in case of potable water and 5 to 22 in case of non-potable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876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851386" y="720156"/>
            <a:ext cx="6625705" cy="4351338"/>
          </a:xfrm>
          <a:prstGeom prst="rect">
            <a:avLst/>
          </a:prstGeom>
        </p:spPr>
      </p:pic>
      <p:sp>
        <p:nvSpPr>
          <p:cNvPr id="5" name="Rectangle 4"/>
          <p:cNvSpPr/>
          <p:nvPr/>
        </p:nvSpPr>
        <p:spPr>
          <a:xfrm>
            <a:off x="1640005" y="5205760"/>
            <a:ext cx="9048466"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scatterplot indicates that the water from both types have chloramines ranging between 4 to 10 and conductivity range in between 300 to 600. There is no proper distinction observed between potable and non-potable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4998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701614" y="378962"/>
            <a:ext cx="6706885" cy="4351338"/>
          </a:xfrm>
          <a:prstGeom prst="rect">
            <a:avLst/>
          </a:prstGeom>
        </p:spPr>
      </p:pic>
      <p:sp>
        <p:nvSpPr>
          <p:cNvPr id="5" name="Rectangle 4"/>
          <p:cNvSpPr/>
          <p:nvPr/>
        </p:nvSpPr>
        <p:spPr>
          <a:xfrm>
            <a:off x="841611" y="4730300"/>
            <a:ext cx="10426890"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scatterplot indicates both hardness and pH value almost lie in same range in case of both types of water but the water of both types have common hardness value ranging between 12 to 260 and pH changing between 4 to 10. There is no proper distinction of pH and hardness in case of potable and non-potable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305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Exploration and </a:t>
            </a:r>
            <a:r>
              <a:rPr lang="en-US" b="1" dirty="0" smtClean="0"/>
              <a:t>Preprocessing</a:t>
            </a:r>
            <a:endParaRPr lang="en-US" dirty="0"/>
          </a:p>
        </p:txBody>
      </p:sp>
      <p:sp>
        <p:nvSpPr>
          <p:cNvPr id="3" name="Content Placeholder 2"/>
          <p:cNvSpPr>
            <a:spLocks noGrp="1"/>
          </p:cNvSpPr>
          <p:nvPr>
            <p:ph idx="1"/>
          </p:nvPr>
        </p:nvSpPr>
        <p:spPr/>
        <p:txBody>
          <a:bodyPr>
            <a:normAutofit/>
          </a:bodyPr>
          <a:lstStyle/>
          <a:p>
            <a:r>
              <a:rPr lang="en-US" sz="2400" dirty="0"/>
              <a:t>Python will be used for exploring the data entry processing of the data. </a:t>
            </a:r>
          </a:p>
        </p:txBody>
      </p:sp>
      <p:pic>
        <p:nvPicPr>
          <p:cNvPr id="4" name="Picture 3"/>
          <p:cNvPicPr/>
          <p:nvPr/>
        </p:nvPicPr>
        <p:blipFill>
          <a:blip r:embed="rId2"/>
          <a:stretch>
            <a:fillRect/>
          </a:stretch>
        </p:blipFill>
        <p:spPr>
          <a:xfrm>
            <a:off x="1549589" y="2435510"/>
            <a:ext cx="2490147" cy="2464036"/>
          </a:xfrm>
          <a:prstGeom prst="rect">
            <a:avLst/>
          </a:prstGeom>
        </p:spPr>
      </p:pic>
      <p:sp>
        <p:nvSpPr>
          <p:cNvPr id="5" name="Rectangle 4"/>
          <p:cNvSpPr/>
          <p:nvPr/>
        </p:nvSpPr>
        <p:spPr>
          <a:xfrm>
            <a:off x="253622" y="5565087"/>
            <a:ext cx="5263486" cy="619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07000"/>
              </a:lnSpc>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Most of the missing values are present in sulfate feature. The imputation is done using Python.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stretch>
            <a:fillRect/>
          </a:stretch>
        </p:blipFill>
        <p:spPr>
          <a:xfrm>
            <a:off x="5629701" y="2313083"/>
            <a:ext cx="5943600" cy="2867660"/>
          </a:xfrm>
          <a:prstGeom prst="rect">
            <a:avLst/>
          </a:prstGeom>
        </p:spPr>
      </p:pic>
      <p:sp>
        <p:nvSpPr>
          <p:cNvPr id="7" name="Rectangle 6"/>
          <p:cNvSpPr/>
          <p:nvPr/>
        </p:nvSpPr>
        <p:spPr>
          <a:xfrm>
            <a:off x="5736609" y="5565087"/>
            <a:ext cx="6096000"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All the missing values are imputed with mean values in the feature.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8993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Predictive </a:t>
            </a:r>
            <a:r>
              <a:rPr lang="en-US" b="1" dirty="0" smtClean="0"/>
              <a:t>Modelling</a:t>
            </a:r>
            <a:endParaRPr lang="en-US" dirty="0"/>
          </a:p>
        </p:txBody>
      </p:sp>
      <p:sp>
        <p:nvSpPr>
          <p:cNvPr id="3" name="Content Placeholder 2"/>
          <p:cNvSpPr>
            <a:spLocks noGrp="1"/>
          </p:cNvSpPr>
          <p:nvPr>
            <p:ph idx="1"/>
          </p:nvPr>
        </p:nvSpPr>
        <p:spPr/>
        <p:txBody>
          <a:bodyPr>
            <a:normAutofit/>
          </a:bodyPr>
          <a:lstStyle/>
          <a:p>
            <a:r>
              <a:rPr lang="en-US" sz="1800" dirty="0"/>
              <a:t>Different predictive modelling techniques will be used such as classification algorithms including logistic regression, decision tree, gradient boosting and </a:t>
            </a:r>
            <a:r>
              <a:rPr lang="en-US" sz="1800" dirty="0" smtClean="0"/>
              <a:t>AutoNeural </a:t>
            </a:r>
            <a:r>
              <a:rPr lang="en-US" sz="1800" dirty="0"/>
              <a:t>to predict water quality based on different features.</a:t>
            </a:r>
          </a:p>
          <a:p>
            <a:r>
              <a:rPr lang="en-US" sz="1800" dirty="0"/>
              <a:t>All the models will be evaluated using proper performance metrics such as, classification report and lift and gain ratio.</a:t>
            </a:r>
          </a:p>
          <a:p>
            <a:r>
              <a:rPr lang="en-US" sz="1800" dirty="0"/>
              <a:t>The predictive modelling will be carried out with the help of SAS enterprise Miner. The following algorithms are used to predict water quality</a:t>
            </a:r>
          </a:p>
          <a:p>
            <a:endParaRPr lang="en-US" sz="1800" dirty="0"/>
          </a:p>
        </p:txBody>
      </p:sp>
      <p:pic>
        <p:nvPicPr>
          <p:cNvPr id="4" name="Picture 3"/>
          <p:cNvPicPr/>
          <p:nvPr/>
        </p:nvPicPr>
        <p:blipFill>
          <a:blip r:embed="rId2"/>
          <a:stretch>
            <a:fillRect/>
          </a:stretch>
        </p:blipFill>
        <p:spPr>
          <a:xfrm>
            <a:off x="2156346" y="4159666"/>
            <a:ext cx="7471012" cy="2268429"/>
          </a:xfrm>
          <a:prstGeom prst="rect">
            <a:avLst/>
          </a:prstGeom>
        </p:spPr>
      </p:pic>
    </p:spTree>
    <p:extLst>
      <p:ext uri="{BB962C8B-B14F-4D97-AF65-F5344CB8AC3E}">
        <p14:creationId xmlns:p14="http://schemas.microsoft.com/office/powerpoint/2010/main" val="149479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Decision </a:t>
            </a:r>
            <a:r>
              <a:rPr lang="en-US" b="1" dirty="0" smtClean="0"/>
              <a:t>Tree</a:t>
            </a:r>
            <a:endParaRPr lang="en-US" dirty="0"/>
          </a:p>
        </p:txBody>
      </p:sp>
      <p:pic>
        <p:nvPicPr>
          <p:cNvPr id="4" name="Content Placeholder 3"/>
          <p:cNvPicPr>
            <a:picLocks noGrp="1"/>
          </p:cNvPicPr>
          <p:nvPr>
            <p:ph idx="1"/>
          </p:nvPr>
        </p:nvPicPr>
        <p:blipFill>
          <a:blip r:embed="rId2"/>
          <a:stretch>
            <a:fillRect/>
          </a:stretch>
        </p:blipFill>
        <p:spPr>
          <a:xfrm>
            <a:off x="2424112" y="1690688"/>
            <a:ext cx="7343775" cy="3486150"/>
          </a:xfrm>
          <a:prstGeom prst="rect">
            <a:avLst/>
          </a:prstGeom>
        </p:spPr>
      </p:pic>
      <p:sp>
        <p:nvSpPr>
          <p:cNvPr id="5" name="Rectangle 4"/>
          <p:cNvSpPr/>
          <p:nvPr/>
        </p:nvSpPr>
        <p:spPr>
          <a:xfrm>
            <a:off x="1752599" y="5626898"/>
            <a:ext cx="8305801"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Around 234 samples are wrongly classified in test data and 678 samples are wrongly classified in train data. The mis classification rate is higher in test data more than train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162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262436" y="1220989"/>
            <a:ext cx="3667125" cy="3486150"/>
          </a:xfrm>
          <a:prstGeom prst="rect">
            <a:avLst/>
          </a:prstGeom>
        </p:spPr>
      </p:pic>
      <p:sp>
        <p:nvSpPr>
          <p:cNvPr id="5" name="Rectangle 4"/>
          <p:cNvSpPr/>
          <p:nvPr/>
        </p:nvSpPr>
        <p:spPr>
          <a:xfrm>
            <a:off x="2220034" y="5219408"/>
            <a:ext cx="7751928"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samples of Potable water is more compared to the samples which are not potable. The misclassification rate in polluted water samples is higher compared to the Potable water samples.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203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79105" y="1091821"/>
            <a:ext cx="7415426" cy="2697506"/>
          </a:xfrm>
          <a:prstGeom prst="rect">
            <a:avLst/>
          </a:prstGeom>
        </p:spPr>
      </p:pic>
      <p:sp>
        <p:nvSpPr>
          <p:cNvPr id="5" name="Rectangle 4"/>
          <p:cNvSpPr/>
          <p:nvPr/>
        </p:nvSpPr>
        <p:spPr>
          <a:xfrm>
            <a:off x="2104030" y="4344009"/>
            <a:ext cx="7765576"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At a training step of 35, it seems to be optimal as it gives the minimum average square error and from that point the error gradually decreases.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606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39671" y="2483060"/>
            <a:ext cx="10515600" cy="1451515"/>
          </a:xfrm>
          <a:prstGeom prst="rect">
            <a:avLst/>
          </a:prstGeom>
        </p:spPr>
      </p:pic>
      <p:sp>
        <p:nvSpPr>
          <p:cNvPr id="5" name="Rectangle 4"/>
          <p:cNvSpPr/>
          <p:nvPr/>
        </p:nvSpPr>
        <p:spPr>
          <a:xfrm>
            <a:off x="1138450" y="4330361"/>
            <a:ext cx="10284726"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feature importance indices that the features including pH, sulfate, hardness, solids, chloramines are very important in distinguishing polluted and potable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896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Gradient Boosting </a:t>
            </a:r>
            <a:r>
              <a:rPr lang="en-US" b="1" dirty="0" smtClean="0"/>
              <a:t>Classifier</a:t>
            </a:r>
            <a:endParaRPr lang="en-US" dirty="0"/>
          </a:p>
        </p:txBody>
      </p:sp>
      <p:pic>
        <p:nvPicPr>
          <p:cNvPr id="4" name="Content Placeholder 3"/>
          <p:cNvPicPr>
            <a:picLocks noGrp="1"/>
          </p:cNvPicPr>
          <p:nvPr>
            <p:ph idx="1"/>
          </p:nvPr>
        </p:nvPicPr>
        <p:blipFill>
          <a:blip r:embed="rId2"/>
          <a:stretch>
            <a:fillRect/>
          </a:stretch>
        </p:blipFill>
        <p:spPr>
          <a:xfrm>
            <a:off x="3157608" y="2166168"/>
            <a:ext cx="5467350" cy="1704975"/>
          </a:xfrm>
          <a:prstGeom prst="rect">
            <a:avLst/>
          </a:prstGeom>
        </p:spPr>
      </p:pic>
      <p:sp>
        <p:nvSpPr>
          <p:cNvPr id="5" name="Rectangle 4"/>
          <p:cNvSpPr/>
          <p:nvPr/>
        </p:nvSpPr>
        <p:spPr>
          <a:xfrm>
            <a:off x="1446662" y="4346623"/>
            <a:ext cx="8625385"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Gradient boosting classifier is also tested on 657 samples where the test data prediction gave more mis classification then the train data the rate of mis classification is higher than the decision tree that tells decision tree is better in classifying the potability of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37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r>
              <a:rPr lang="en-US" sz="2000" dirty="0"/>
              <a:t>Having access to clean water is a fundamental human right and an important aspect of any health-protection policy. On a global, regional, and local scale, this matters for health and development reasons. </a:t>
            </a:r>
            <a:endParaRPr lang="en-US" sz="2000" dirty="0" smtClean="0"/>
          </a:p>
          <a:p>
            <a:pPr algn="just"/>
            <a:r>
              <a:rPr lang="en-US" sz="2000" dirty="0" smtClean="0"/>
              <a:t>Investments </a:t>
            </a:r>
            <a:r>
              <a:rPr lang="en-US" sz="2000" dirty="0"/>
              <a:t>in sanitation and water supply have been demonstrated to be economically beneficial in some areas, with health benefits and healthcare savings more than offsetting the upfront expenses. As a direct result of this rapid development, water quality has been rapidly </a:t>
            </a:r>
            <a:r>
              <a:rPr lang="en-US" sz="2000" dirty="0" smtClean="0"/>
              <a:t>declining.</a:t>
            </a:r>
            <a:endParaRPr lang="en-US" sz="2000" dirty="0"/>
          </a:p>
        </p:txBody>
      </p:sp>
    </p:spTree>
    <p:extLst>
      <p:ext uri="{BB962C8B-B14F-4D97-AF65-F5344CB8AC3E}">
        <p14:creationId xmlns:p14="http://schemas.microsoft.com/office/powerpoint/2010/main" val="3946444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194839" y="1329531"/>
            <a:ext cx="3638550" cy="3514725"/>
          </a:xfrm>
          <a:prstGeom prst="rect">
            <a:avLst/>
          </a:prstGeom>
        </p:spPr>
      </p:pic>
      <p:sp>
        <p:nvSpPr>
          <p:cNvPr id="5" name="Rectangle 4"/>
          <p:cNvSpPr/>
          <p:nvPr/>
        </p:nvSpPr>
        <p:spPr>
          <a:xfrm>
            <a:off x="2192741" y="5097248"/>
            <a:ext cx="7642746"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More than half of the samples in polluted water are wrongly classified and the error rate is higher than the error rate given by the decision tree classification model.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661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015942" y="890955"/>
            <a:ext cx="6105525" cy="3190875"/>
          </a:xfrm>
          <a:prstGeom prst="rect">
            <a:avLst/>
          </a:prstGeom>
        </p:spPr>
      </p:pic>
      <p:sp>
        <p:nvSpPr>
          <p:cNvPr id="5" name="Rectangle 4"/>
          <p:cNvSpPr/>
          <p:nvPr/>
        </p:nvSpPr>
        <p:spPr>
          <a:xfrm>
            <a:off x="2456596" y="4574077"/>
            <a:ext cx="6919415"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average squared error is minimum at high iteration where iteration 50 is optimal as it gives the lowest average.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0938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578433" y="1684018"/>
            <a:ext cx="7766570" cy="2410310"/>
          </a:xfrm>
          <a:prstGeom prst="rect">
            <a:avLst/>
          </a:prstGeom>
        </p:spPr>
      </p:pic>
      <p:sp>
        <p:nvSpPr>
          <p:cNvPr id="5" name="Rectangle 4"/>
          <p:cNvSpPr/>
          <p:nvPr/>
        </p:nvSpPr>
        <p:spPr>
          <a:xfrm>
            <a:off x="1336983" y="4650090"/>
            <a:ext cx="10249469"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From the variable importance the highest number of splitting rules is observed from the feature pH which is the highest important variable. The Other variable such a sulphate, solids, hardness and chloramines are also having higher importance and these variables can predict the quality of water with high accuracy.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858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Logistic </a:t>
            </a:r>
            <a:r>
              <a:rPr lang="en-US" b="1" dirty="0" smtClean="0"/>
              <a:t>Regression</a:t>
            </a:r>
            <a:endParaRPr lang="en-US" dirty="0"/>
          </a:p>
        </p:txBody>
      </p:sp>
      <p:pic>
        <p:nvPicPr>
          <p:cNvPr id="4" name="Picture 3"/>
          <p:cNvPicPr/>
          <p:nvPr/>
        </p:nvPicPr>
        <p:blipFill>
          <a:blip r:embed="rId2"/>
          <a:stretch>
            <a:fillRect/>
          </a:stretch>
        </p:blipFill>
        <p:spPr>
          <a:xfrm>
            <a:off x="2373573" y="1690688"/>
            <a:ext cx="5943600" cy="2800350"/>
          </a:xfrm>
          <a:prstGeom prst="rect">
            <a:avLst/>
          </a:prstGeom>
        </p:spPr>
      </p:pic>
      <p:sp>
        <p:nvSpPr>
          <p:cNvPr id="5" name="Rectangle 4"/>
          <p:cNvSpPr/>
          <p:nvPr/>
        </p:nvSpPr>
        <p:spPr>
          <a:xfrm>
            <a:off x="1205552" y="4893271"/>
            <a:ext cx="8702722"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smtClean="0"/>
              <a:t>The logistic regression is also trained on the same number of samples where the mis classification rate in test data is more than the train data. The average squared error in test sample is lesser than the train samples.</a:t>
            </a:r>
            <a:endParaRPr lang="en-US" dirty="0"/>
          </a:p>
        </p:txBody>
      </p:sp>
    </p:spTree>
    <p:extLst>
      <p:ext uri="{BB962C8B-B14F-4D97-AF65-F5344CB8AC3E}">
        <p14:creationId xmlns:p14="http://schemas.microsoft.com/office/powerpoint/2010/main" val="1054545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4025023" y="489685"/>
            <a:ext cx="3705225" cy="3524250"/>
          </a:xfrm>
          <a:prstGeom prst="rect">
            <a:avLst/>
          </a:prstGeom>
        </p:spPr>
      </p:pic>
      <p:sp>
        <p:nvSpPr>
          <p:cNvPr id="5" name="Rectangle 4"/>
          <p:cNvSpPr/>
          <p:nvPr/>
        </p:nvSpPr>
        <p:spPr>
          <a:xfrm>
            <a:off x="1878841" y="4524045"/>
            <a:ext cx="9012073"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Total percentage of potable water samples are more than the polluted water and logistic regression give high number of misclassified samples in polluted water. All the samples of polluted water are wrongly classified.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54255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AutoNeural</a:t>
            </a:r>
            <a:endParaRPr lang="en-US" dirty="0"/>
          </a:p>
        </p:txBody>
      </p:sp>
      <p:pic>
        <p:nvPicPr>
          <p:cNvPr id="4" name="Content Placeholder 3"/>
          <p:cNvPicPr>
            <a:picLocks noGrp="1"/>
          </p:cNvPicPr>
          <p:nvPr>
            <p:ph idx="1"/>
          </p:nvPr>
        </p:nvPicPr>
        <p:blipFill>
          <a:blip r:embed="rId2"/>
          <a:stretch>
            <a:fillRect/>
          </a:stretch>
        </p:blipFill>
        <p:spPr>
          <a:xfrm>
            <a:off x="2414587" y="1690688"/>
            <a:ext cx="7362825" cy="3552825"/>
          </a:xfrm>
          <a:prstGeom prst="rect">
            <a:avLst/>
          </a:prstGeom>
        </p:spPr>
      </p:pic>
      <p:sp>
        <p:nvSpPr>
          <p:cNvPr id="5" name="Rectangle 4"/>
          <p:cNvSpPr/>
          <p:nvPr/>
        </p:nvSpPr>
        <p:spPr>
          <a:xfrm>
            <a:off x="996287" y="5472752"/>
            <a:ext cx="9785445"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autoneural</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network is also trained on same number of samples which gave 678 wrong classification in train data into 234 wrong misclassification in test data. The rate of misclassification in test data is more than the train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657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812701" y="406246"/>
            <a:ext cx="4294069" cy="4056572"/>
          </a:xfrm>
          <a:prstGeom prst="rect">
            <a:avLst/>
          </a:prstGeom>
        </p:spPr>
      </p:pic>
      <p:sp>
        <p:nvSpPr>
          <p:cNvPr id="5" name="Rectangle 4"/>
          <p:cNvSpPr/>
          <p:nvPr/>
        </p:nvSpPr>
        <p:spPr>
          <a:xfrm>
            <a:off x="2361062" y="4698850"/>
            <a:ext cx="7424382"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the train data, around half of the samples of polluted water are wrongly classified and around 10% of the potable water are wrongly classified.</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55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217957" y="798336"/>
            <a:ext cx="5210175" cy="2857500"/>
          </a:xfrm>
          <a:prstGeom prst="rect">
            <a:avLst/>
          </a:prstGeom>
        </p:spPr>
      </p:pic>
      <p:sp>
        <p:nvSpPr>
          <p:cNvPr id="5" name="Rectangle 4"/>
          <p:cNvSpPr/>
          <p:nvPr/>
        </p:nvSpPr>
        <p:spPr>
          <a:xfrm>
            <a:off x="1569493" y="4139292"/>
            <a:ext cx="7888406"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average squared error is minimum at 35 training step which is optimal. At higher training step of neural mode, the error decreases.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0728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Evaluation Criteria and Final </a:t>
            </a:r>
            <a:r>
              <a:rPr lang="en-US" b="1" dirty="0" smtClean="0"/>
              <a:t>Model</a:t>
            </a:r>
            <a:endParaRPr lang="en-US" dirty="0"/>
          </a:p>
        </p:txBody>
      </p:sp>
      <p:pic>
        <p:nvPicPr>
          <p:cNvPr id="4" name="Content Placeholder 3"/>
          <p:cNvPicPr>
            <a:picLocks noGrp="1"/>
          </p:cNvPicPr>
          <p:nvPr>
            <p:ph idx="1"/>
          </p:nvPr>
        </p:nvPicPr>
        <p:blipFill>
          <a:blip r:embed="rId2"/>
          <a:stretch>
            <a:fillRect/>
          </a:stretch>
        </p:blipFill>
        <p:spPr>
          <a:xfrm>
            <a:off x="2654418" y="1690688"/>
            <a:ext cx="6200775" cy="3086100"/>
          </a:xfrm>
          <a:prstGeom prst="rect">
            <a:avLst/>
          </a:prstGeom>
        </p:spPr>
      </p:pic>
      <p:sp>
        <p:nvSpPr>
          <p:cNvPr id="5" name="Rectangle 4"/>
          <p:cNvSpPr/>
          <p:nvPr/>
        </p:nvSpPr>
        <p:spPr>
          <a:xfrm>
            <a:off x="1397759" y="5120928"/>
            <a:ext cx="8305800"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Auto Neural model gave the highest sensitivity compared to other classified in distinguishing water quality in test data. Also the auto neural model gives higher sensitivity compared to other classifiers in test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7341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042916" y="522350"/>
            <a:ext cx="10515600" cy="3791606"/>
          </a:xfrm>
          <a:prstGeom prst="rect">
            <a:avLst/>
          </a:prstGeom>
        </p:spPr>
      </p:pic>
      <p:sp>
        <p:nvSpPr>
          <p:cNvPr id="5" name="Rectangle 4"/>
          <p:cNvSpPr/>
          <p:nvPr/>
        </p:nvSpPr>
        <p:spPr>
          <a:xfrm>
            <a:off x="873457" y="4661794"/>
            <a:ext cx="10877265"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potable water samples Logistic regression give the lowest mis classification rate and in case of polluted water samples, Auto Neural network gave the lowest miss classification rate. In overall comparison, Auto neural network gives the lowest misclassification rate considering the distribution of samples.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384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t>The objectives of this research are</a:t>
            </a:r>
          </a:p>
          <a:p>
            <a:pPr lvl="0"/>
            <a:r>
              <a:rPr lang="en-US" sz="2000" dirty="0"/>
              <a:t>We will implement data visualization approaches using Tableau for feature interpretation</a:t>
            </a:r>
          </a:p>
          <a:p>
            <a:pPr lvl="0"/>
            <a:r>
              <a:rPr lang="en-US" sz="2000" dirty="0"/>
              <a:t>We will implement machine learning algorithms to predict water quality in SAS</a:t>
            </a:r>
          </a:p>
          <a:p>
            <a:endParaRPr lang="en-US" sz="2000" dirty="0"/>
          </a:p>
        </p:txBody>
      </p:sp>
    </p:spTree>
    <p:extLst>
      <p:ext uri="{BB962C8B-B14F-4D97-AF65-F5344CB8AC3E}">
        <p14:creationId xmlns:p14="http://schemas.microsoft.com/office/powerpoint/2010/main" val="2731695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420061" y="1563106"/>
            <a:ext cx="7351736" cy="2503926"/>
          </a:xfrm>
          <a:prstGeom prst="rect">
            <a:avLst/>
          </a:prstGeom>
        </p:spPr>
      </p:pic>
      <p:sp>
        <p:nvSpPr>
          <p:cNvPr id="5" name="Rectangle 4"/>
          <p:cNvSpPr/>
          <p:nvPr/>
        </p:nvSpPr>
        <p:spPr>
          <a:xfrm>
            <a:off x="1059905" y="4386895"/>
            <a:ext cx="9362364"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final model is auto neural model which gave the lowest mis classification rate in training data. The selected criteria was the misclassification rate in training data and target variable was potability which addicted the quality of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9960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084695" y="1068091"/>
            <a:ext cx="8077200" cy="3000375"/>
          </a:xfrm>
          <a:prstGeom prst="rect">
            <a:avLst/>
          </a:prstGeom>
        </p:spPr>
      </p:pic>
      <p:sp>
        <p:nvSpPr>
          <p:cNvPr id="5" name="Rectangle 4"/>
          <p:cNvSpPr/>
          <p:nvPr/>
        </p:nvSpPr>
        <p:spPr>
          <a:xfrm>
            <a:off x="1877704" y="4318463"/>
            <a:ext cx="8284191"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smtClean="0">
                <a:effectLst/>
                <a:latin typeface="Calibri" panose="020F0502020204030204" pitchFamily="34" charset="0"/>
                <a:ea typeface="Calibri" panose="020F0502020204030204" pitchFamily="34" charset="0"/>
                <a:cs typeface="Times New Roman" panose="02020603050405020304" pitchFamily="18" charset="0"/>
              </a:rPr>
              <a:t>The features like the first sulphate, hardness, pH, solids, and conductivity are having higher importance in predicting the potability of water.</a:t>
            </a:r>
            <a:endParaRPr lang="en-US" dirty="0"/>
          </a:p>
        </p:txBody>
      </p:sp>
    </p:spTree>
    <p:extLst>
      <p:ext uri="{BB962C8B-B14F-4D97-AF65-F5344CB8AC3E}">
        <p14:creationId xmlns:p14="http://schemas.microsoft.com/office/powerpoint/2010/main" val="1665509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Interpretation and </a:t>
            </a:r>
            <a:r>
              <a:rPr lang="en-US" b="1" dirty="0" smtClean="0"/>
              <a:t>Recommendations</a:t>
            </a:r>
            <a:endParaRPr lang="en-US" dirty="0"/>
          </a:p>
        </p:txBody>
      </p:sp>
      <p:sp>
        <p:nvSpPr>
          <p:cNvPr id="3" name="Content Placeholder 2"/>
          <p:cNvSpPr>
            <a:spLocks noGrp="1"/>
          </p:cNvSpPr>
          <p:nvPr>
            <p:ph idx="1"/>
          </p:nvPr>
        </p:nvSpPr>
        <p:spPr/>
        <p:txBody>
          <a:bodyPr>
            <a:normAutofit/>
          </a:bodyPr>
          <a:lstStyle/>
          <a:p>
            <a:pPr lvl="0"/>
            <a:r>
              <a:rPr lang="en-US" sz="2400" dirty="0"/>
              <a:t>pH, Sulfate, hardness, solids are very important in classification of potable and polluted water.</a:t>
            </a:r>
          </a:p>
          <a:p>
            <a:pPr lvl="0"/>
            <a:r>
              <a:rPr lang="en-US" sz="2400" dirty="0"/>
              <a:t>AutoNeural Network gives the highest accuracy in predicting water quality.</a:t>
            </a:r>
          </a:p>
          <a:p>
            <a:pPr lvl="0"/>
            <a:r>
              <a:rPr lang="en-US" sz="2400" dirty="0"/>
              <a:t>Most of the samples contain missing values which are imputed with the help of the average value.</a:t>
            </a:r>
          </a:p>
          <a:p>
            <a:pPr lvl="0"/>
            <a:r>
              <a:rPr lang="en-US" sz="2400" dirty="0"/>
              <a:t>The size of the data is very less and this can be one reason of high rate of misclassification.</a:t>
            </a:r>
          </a:p>
          <a:p>
            <a:pPr marL="0" indent="0">
              <a:buNone/>
            </a:pPr>
            <a:endParaRPr lang="en-US" sz="2400" dirty="0"/>
          </a:p>
        </p:txBody>
      </p:sp>
    </p:spTree>
    <p:extLst>
      <p:ext uri="{BB962C8B-B14F-4D97-AF65-F5344CB8AC3E}">
        <p14:creationId xmlns:p14="http://schemas.microsoft.com/office/powerpoint/2010/main" val="2557737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pPr lvl="0"/>
            <a:r>
              <a:rPr lang="en-US" sz="2000" dirty="0"/>
              <a:t>The data size should be increased to achieve better accuracy.</a:t>
            </a:r>
          </a:p>
          <a:p>
            <a:pPr lvl="0"/>
            <a:r>
              <a:rPr lang="en-US" sz="2000" dirty="0"/>
              <a:t>The samples should be balanced to achieve minimum misclassification.</a:t>
            </a:r>
          </a:p>
          <a:p>
            <a:pPr lvl="0"/>
            <a:r>
              <a:rPr lang="en-US" sz="2000" dirty="0"/>
              <a:t>The features correlation should be analyzed to get an idea of multi collinear features.</a:t>
            </a:r>
          </a:p>
          <a:p>
            <a:endParaRPr lang="en-US" dirty="0"/>
          </a:p>
        </p:txBody>
      </p:sp>
    </p:spTree>
    <p:extLst>
      <p:ext uri="{BB962C8B-B14F-4D97-AF65-F5344CB8AC3E}">
        <p14:creationId xmlns:p14="http://schemas.microsoft.com/office/powerpoint/2010/main" val="916352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and Lessons </a:t>
            </a:r>
            <a:r>
              <a:rPr lang="en-US" b="1" dirty="0" smtClean="0"/>
              <a:t>learnt</a:t>
            </a:r>
            <a:endParaRPr lang="en-US" dirty="0"/>
          </a:p>
        </p:txBody>
      </p:sp>
      <p:sp>
        <p:nvSpPr>
          <p:cNvPr id="3" name="Content Placeholder 2"/>
          <p:cNvSpPr>
            <a:spLocks noGrp="1"/>
          </p:cNvSpPr>
          <p:nvPr>
            <p:ph idx="1"/>
          </p:nvPr>
        </p:nvSpPr>
        <p:spPr/>
        <p:txBody>
          <a:bodyPr>
            <a:normAutofit/>
          </a:bodyPr>
          <a:lstStyle/>
          <a:p>
            <a:r>
              <a:rPr lang="en-US" sz="2000" dirty="0"/>
              <a:t>During the visualization we have learnt that the features have common characteristics in both portable and non-potable water. So machine learning algorithms might give confusing results based on the similar patterns observed between potable and non-potable water.</a:t>
            </a:r>
          </a:p>
          <a:p>
            <a:r>
              <a:rPr lang="en-US" sz="2000" dirty="0"/>
              <a:t>From the visualization perspective, we have learnt different visualization approaches where we have learnt how to change the aesthetic performance of the plots and we also learnt how to build different predictive models in SAS enterprise Miner.</a:t>
            </a:r>
          </a:p>
          <a:p>
            <a:r>
              <a:rPr lang="en-US" sz="2000" dirty="0"/>
              <a:t>Due to less sized samples, the model struggled to give good performance. Also the polluted samples are less due to which the model gave minimum accuracy.</a:t>
            </a:r>
          </a:p>
          <a:p>
            <a:endParaRPr lang="en-US" sz="2000" dirty="0"/>
          </a:p>
        </p:txBody>
      </p:sp>
    </p:spTree>
    <p:extLst>
      <p:ext uri="{BB962C8B-B14F-4D97-AF65-F5344CB8AC3E}">
        <p14:creationId xmlns:p14="http://schemas.microsoft.com/office/powerpoint/2010/main" val="94233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a:t>
            </a:r>
            <a:r>
              <a:rPr lang="en-US" b="1" dirty="0" smtClean="0"/>
              <a:t>Work</a:t>
            </a:r>
            <a:endParaRPr lang="en-US" dirty="0"/>
          </a:p>
        </p:txBody>
      </p:sp>
      <p:sp>
        <p:nvSpPr>
          <p:cNvPr id="3" name="Content Placeholder 2"/>
          <p:cNvSpPr>
            <a:spLocks noGrp="1"/>
          </p:cNvSpPr>
          <p:nvPr>
            <p:ph idx="1"/>
          </p:nvPr>
        </p:nvSpPr>
        <p:spPr/>
        <p:txBody>
          <a:bodyPr>
            <a:normAutofit/>
          </a:bodyPr>
          <a:lstStyle/>
          <a:p>
            <a:r>
              <a:rPr lang="en-US" sz="1800" dirty="0"/>
              <a:t>The future work includes adding more informative data that can easily distinguish water quality. Also there are other features such as colour and smell which can be added for better clarification of potable and non-potable water.</a:t>
            </a:r>
          </a:p>
          <a:p>
            <a:r>
              <a:rPr lang="en-US" sz="1800" dirty="0"/>
              <a:t>Non-potable water samples should be balanced as because predictive modeling techniques highly misclassified some samples in test data.</a:t>
            </a:r>
          </a:p>
          <a:p>
            <a:endParaRPr lang="en-US" sz="1800" dirty="0"/>
          </a:p>
        </p:txBody>
      </p:sp>
    </p:spTree>
    <p:extLst>
      <p:ext uri="{BB962C8B-B14F-4D97-AF65-F5344CB8AC3E}">
        <p14:creationId xmlns:p14="http://schemas.microsoft.com/office/powerpoint/2010/main" val="266868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Source </a:t>
            </a:r>
            <a:endParaRPr lang="en-US" dirty="0"/>
          </a:p>
        </p:txBody>
      </p:sp>
      <p:sp>
        <p:nvSpPr>
          <p:cNvPr id="3" name="Content Placeholder 2"/>
          <p:cNvSpPr>
            <a:spLocks noGrp="1"/>
          </p:cNvSpPr>
          <p:nvPr>
            <p:ph idx="1"/>
          </p:nvPr>
        </p:nvSpPr>
        <p:spPr>
          <a:xfrm>
            <a:off x="816591" y="1429840"/>
            <a:ext cx="10515600" cy="4351338"/>
          </a:xfrm>
        </p:spPr>
        <p:txBody>
          <a:bodyPr>
            <a:normAutofit fontScale="62500" lnSpcReduction="20000"/>
          </a:bodyPr>
          <a:lstStyle/>
          <a:p>
            <a:pPr marL="0" indent="0">
              <a:buNone/>
            </a:pPr>
            <a:r>
              <a:rPr lang="en-US" dirty="0"/>
              <a:t>The data contain 3276 rows and 10 columns and some of the features contain missing values.</a:t>
            </a:r>
          </a:p>
          <a:p>
            <a:pPr marL="0" indent="0">
              <a:buNone/>
            </a:pPr>
            <a:r>
              <a:rPr lang="en-US" b="1" u="sng" dirty="0"/>
              <a:t>Data Description</a:t>
            </a:r>
            <a:endParaRPr lang="en-US" b="1" dirty="0"/>
          </a:p>
          <a:p>
            <a:pPr marL="0" indent="0">
              <a:buNone/>
            </a:pPr>
            <a:r>
              <a:rPr lang="en-US" dirty="0"/>
              <a:t>The data contain missing values in features like pH, Sulfate and trihalomethanes. The data contain the following features</a:t>
            </a:r>
          </a:p>
          <a:p>
            <a:pPr lvl="0"/>
            <a:r>
              <a:rPr lang="en-US" dirty="0"/>
              <a:t>pH value</a:t>
            </a:r>
          </a:p>
          <a:p>
            <a:pPr lvl="0"/>
            <a:r>
              <a:rPr lang="en-US" dirty="0"/>
              <a:t>Hardness</a:t>
            </a:r>
          </a:p>
          <a:p>
            <a:pPr lvl="0"/>
            <a:r>
              <a:rPr lang="en-US" dirty="0"/>
              <a:t>Solids – Total Dissolved Solids</a:t>
            </a:r>
          </a:p>
          <a:p>
            <a:pPr lvl="0"/>
            <a:r>
              <a:rPr lang="en-US" dirty="0"/>
              <a:t>Chloramines</a:t>
            </a:r>
          </a:p>
          <a:p>
            <a:pPr lvl="0"/>
            <a:r>
              <a:rPr lang="en-US" dirty="0"/>
              <a:t>Sulfate</a:t>
            </a:r>
          </a:p>
          <a:p>
            <a:pPr lvl="0"/>
            <a:r>
              <a:rPr lang="en-US" dirty="0"/>
              <a:t>Conductivity</a:t>
            </a:r>
          </a:p>
          <a:p>
            <a:pPr lvl="0"/>
            <a:r>
              <a:rPr lang="en-US" dirty="0"/>
              <a:t>Organic Carbon</a:t>
            </a:r>
          </a:p>
          <a:p>
            <a:pPr lvl="0"/>
            <a:r>
              <a:rPr lang="en-US" dirty="0"/>
              <a:t>Trihalomethanes</a:t>
            </a:r>
          </a:p>
          <a:p>
            <a:pPr lvl="0"/>
            <a:r>
              <a:rPr lang="en-US" dirty="0"/>
              <a:t>Turbidity </a:t>
            </a:r>
          </a:p>
          <a:p>
            <a:pPr lvl="0"/>
            <a:r>
              <a:rPr lang="en-US" dirty="0"/>
              <a:t>Potability</a:t>
            </a:r>
          </a:p>
        </p:txBody>
      </p:sp>
    </p:spTree>
    <p:extLst>
      <p:ext uri="{BB962C8B-B14F-4D97-AF65-F5344CB8AC3E}">
        <p14:creationId xmlns:p14="http://schemas.microsoft.com/office/powerpoint/2010/main" val="410243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09"/>
            <a:ext cx="10515600" cy="1325563"/>
          </a:xfrm>
        </p:spPr>
        <p:txBody>
          <a:bodyPr/>
          <a:lstStyle/>
          <a:p>
            <a:r>
              <a:rPr lang="en-US" b="1" dirty="0"/>
              <a:t>Tableau </a:t>
            </a:r>
            <a:r>
              <a:rPr lang="en-US" b="1" dirty="0" smtClean="0"/>
              <a:t>Visualization</a:t>
            </a:r>
            <a:endParaRPr lang="en-US" dirty="0"/>
          </a:p>
        </p:txBody>
      </p:sp>
      <p:pic>
        <p:nvPicPr>
          <p:cNvPr id="4" name="Content Placeholder 3"/>
          <p:cNvPicPr>
            <a:picLocks noGrp="1"/>
          </p:cNvPicPr>
          <p:nvPr>
            <p:ph idx="1"/>
          </p:nvPr>
        </p:nvPicPr>
        <p:blipFill>
          <a:blip r:embed="rId2"/>
          <a:stretch>
            <a:fillRect/>
          </a:stretch>
        </p:blipFill>
        <p:spPr>
          <a:xfrm>
            <a:off x="4015680" y="1279379"/>
            <a:ext cx="2080320" cy="4351338"/>
          </a:xfrm>
          <a:prstGeom prst="rect">
            <a:avLst/>
          </a:prstGeom>
        </p:spPr>
      </p:pic>
      <p:sp>
        <p:nvSpPr>
          <p:cNvPr id="5" name="Rectangle 4"/>
          <p:cNvSpPr/>
          <p:nvPr/>
        </p:nvSpPr>
        <p:spPr>
          <a:xfrm>
            <a:off x="1165746" y="5768264"/>
            <a:ext cx="8592403"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total number of portable water samples on 1998 and non-potable water samples are 1278. This indicates that the data is imbalanced were non potable water sample is lower compared to the potable samples.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389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806397" y="447201"/>
            <a:ext cx="6661093" cy="4351338"/>
          </a:xfrm>
          <a:prstGeom prst="rect">
            <a:avLst/>
          </a:prstGeom>
        </p:spPr>
      </p:pic>
      <p:sp>
        <p:nvSpPr>
          <p:cNvPr id="5" name="Rectangle 4"/>
          <p:cNvSpPr/>
          <p:nvPr/>
        </p:nvSpPr>
        <p:spPr>
          <a:xfrm>
            <a:off x="1201003" y="4798539"/>
            <a:ext cx="9362364"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histogram distribution of conductivity indicates that conductivity lies in same range both in potable and non-potable water. The conductivity of both types of water lies in the range between 250 to 700.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512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632863" y="733804"/>
            <a:ext cx="6544138" cy="4351338"/>
          </a:xfrm>
          <a:prstGeom prst="rect">
            <a:avLst/>
          </a:prstGeom>
        </p:spPr>
      </p:pic>
      <p:sp>
        <p:nvSpPr>
          <p:cNvPr id="5" name="Rectangle 4"/>
          <p:cNvSpPr/>
          <p:nvPr/>
        </p:nvSpPr>
        <p:spPr>
          <a:xfrm>
            <a:off x="1801505" y="5219409"/>
            <a:ext cx="8966579"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histogram distribution of chloramine tells the same story where they lie in the same range in both potable and non-potable water. The chloramine lies in the range of 2 to 12 in both types of water.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42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708704" y="624622"/>
            <a:ext cx="6829183" cy="4351338"/>
          </a:xfrm>
          <a:prstGeom prst="rect">
            <a:avLst/>
          </a:prstGeom>
        </p:spPr>
      </p:pic>
      <p:sp>
        <p:nvSpPr>
          <p:cNvPr id="5" name="Rectangle 4"/>
          <p:cNvSpPr/>
          <p:nvPr/>
        </p:nvSpPr>
        <p:spPr>
          <a:xfrm>
            <a:off x="1801505" y="5233056"/>
            <a:ext cx="8925636" cy="9814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hardness of both types of water also lie in the range of 100 to 300. The hardness of potable water is maximum observed near to 200 and in case of non-potable water, the maximum hardness is observed between 180 to 220.</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781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945560" y="583679"/>
            <a:ext cx="6764903" cy="4351338"/>
          </a:xfrm>
          <a:prstGeom prst="rect">
            <a:avLst/>
          </a:prstGeom>
        </p:spPr>
      </p:pic>
      <p:sp>
        <p:nvSpPr>
          <p:cNvPr id="5" name="Rectangle 4"/>
          <p:cNvSpPr/>
          <p:nvPr/>
        </p:nvSpPr>
        <p:spPr>
          <a:xfrm>
            <a:off x="2210937" y="5258409"/>
            <a:ext cx="8461612" cy="68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lnSpc>
                <a:spcPct val="107000"/>
              </a:lnSpc>
              <a:spcAft>
                <a:spcPts val="800"/>
              </a:spcAft>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histogram distribution of pH indicates that the pH value of non-potable water lies in the range of 3 to 10 and in case of potable water, the pH ranges between 2 to 12.</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29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1500</Words>
  <Application>Microsoft Office PowerPoint</Application>
  <PresentationFormat>Widescreen</PresentationFormat>
  <Paragraphs>77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Times New Roman</vt:lpstr>
      <vt:lpstr>Office Theme</vt:lpstr>
      <vt:lpstr>Water Quality Prediction using Tableau and SAS</vt:lpstr>
      <vt:lpstr>Introduction</vt:lpstr>
      <vt:lpstr>Objectives</vt:lpstr>
      <vt:lpstr>Data Source </vt:lpstr>
      <vt:lpstr>Tableau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 and Preprocessing</vt:lpstr>
      <vt:lpstr>Predictive Modelling</vt:lpstr>
      <vt:lpstr>Decision Tree</vt:lpstr>
      <vt:lpstr>PowerPoint Presentation</vt:lpstr>
      <vt:lpstr>PowerPoint Presentation</vt:lpstr>
      <vt:lpstr>PowerPoint Presentation</vt:lpstr>
      <vt:lpstr>Gradient Boosting Classifier</vt:lpstr>
      <vt:lpstr>PowerPoint Presentation</vt:lpstr>
      <vt:lpstr>PowerPoint Presentation</vt:lpstr>
      <vt:lpstr>PowerPoint Presentation</vt:lpstr>
      <vt:lpstr>Logistic Regression</vt:lpstr>
      <vt:lpstr>PowerPoint Presentation</vt:lpstr>
      <vt:lpstr>AutoNeural</vt:lpstr>
      <vt:lpstr>PowerPoint Presentation</vt:lpstr>
      <vt:lpstr>PowerPoint Presentation</vt:lpstr>
      <vt:lpstr>Model Evaluation Criteria and Final Model</vt:lpstr>
      <vt:lpstr>PowerPoint Presentation</vt:lpstr>
      <vt:lpstr>PowerPoint Presentation</vt:lpstr>
      <vt:lpstr>PowerPoint Presentation</vt:lpstr>
      <vt:lpstr>Interpretation and Recommendations</vt:lpstr>
      <vt:lpstr>Recommendation</vt:lpstr>
      <vt:lpstr>Summary and Lessons learnt</vt:lpstr>
      <vt:lpstr>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using Tableau and SAS</dc:title>
  <dc:creator>user</dc:creator>
  <cp:lastModifiedBy>user</cp:lastModifiedBy>
  <cp:revision>5</cp:revision>
  <dcterms:created xsi:type="dcterms:W3CDTF">2022-12-04T07:47:48Z</dcterms:created>
  <dcterms:modified xsi:type="dcterms:W3CDTF">2022-12-04T08:13:54Z</dcterms:modified>
</cp:coreProperties>
</file>