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0" autoAdjust="0"/>
    <p:restoredTop sz="94660"/>
  </p:normalViewPr>
  <p:slideViewPr>
    <p:cSldViewPr snapToGrid="0">
      <p:cViewPr>
        <p:scale>
          <a:sx n="110" d="100"/>
          <a:sy n="110" d="100"/>
        </p:scale>
        <p:origin x="672"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F2A983-969A-4B1A-A28A-31A158B065E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9514147-A468-43E8-8D9C-7824BE13FF53}">
      <dgm:prSet/>
      <dgm:spPr/>
      <dgm:t>
        <a:bodyPr/>
        <a:lstStyle/>
        <a:p>
          <a:r>
            <a:rPr lang="en-US"/>
            <a:t>Having access to clean water is a fundamental human right and an important aspect of any health-protection policy. On a global, regional, and local scale, this matters for health and development reasons. </a:t>
          </a:r>
        </a:p>
      </dgm:t>
    </dgm:pt>
    <dgm:pt modelId="{1EC5BD8D-DCA2-4A41-BFE9-C366C12A316F}" type="parTrans" cxnId="{56F0306C-0FA7-47F9-831C-E058549DABDC}">
      <dgm:prSet/>
      <dgm:spPr/>
      <dgm:t>
        <a:bodyPr/>
        <a:lstStyle/>
        <a:p>
          <a:endParaRPr lang="en-US"/>
        </a:p>
      </dgm:t>
    </dgm:pt>
    <dgm:pt modelId="{2597EA42-EAC5-4378-8183-698CD062704A}" type="sibTrans" cxnId="{56F0306C-0FA7-47F9-831C-E058549DABDC}">
      <dgm:prSet/>
      <dgm:spPr/>
      <dgm:t>
        <a:bodyPr/>
        <a:lstStyle/>
        <a:p>
          <a:endParaRPr lang="en-US"/>
        </a:p>
      </dgm:t>
    </dgm:pt>
    <dgm:pt modelId="{8042B12A-7F9E-4BC5-B64D-1E10D2687894}">
      <dgm:prSet/>
      <dgm:spPr/>
      <dgm:t>
        <a:bodyPr/>
        <a:lstStyle/>
        <a:p>
          <a:r>
            <a:rPr lang="en-US"/>
            <a:t>Investments in sanitation and water supply have been demonstrated to be economically beneficial in some areas, with health benefits and healthcare savings more than offsetting the upfront expenses. As a direct result of this rapid development, water quality has been rapidly declining.</a:t>
          </a:r>
        </a:p>
      </dgm:t>
    </dgm:pt>
    <dgm:pt modelId="{FD02F162-039F-43B9-B7CF-D9C24675D3A1}" type="parTrans" cxnId="{5B03D7E5-AC44-4E79-A276-FC957B4BDB1F}">
      <dgm:prSet/>
      <dgm:spPr/>
      <dgm:t>
        <a:bodyPr/>
        <a:lstStyle/>
        <a:p>
          <a:endParaRPr lang="en-US"/>
        </a:p>
      </dgm:t>
    </dgm:pt>
    <dgm:pt modelId="{5D731E75-9E12-493A-855B-A494CCCA1C37}" type="sibTrans" cxnId="{5B03D7E5-AC44-4E79-A276-FC957B4BDB1F}">
      <dgm:prSet/>
      <dgm:spPr/>
      <dgm:t>
        <a:bodyPr/>
        <a:lstStyle/>
        <a:p>
          <a:endParaRPr lang="en-US"/>
        </a:p>
      </dgm:t>
    </dgm:pt>
    <dgm:pt modelId="{EB39C3D4-BBEB-4F43-B864-4A1E92745A43}" type="pres">
      <dgm:prSet presAssocID="{78F2A983-969A-4B1A-A28A-31A158B065E9}" presName="hierChild1" presStyleCnt="0">
        <dgm:presLayoutVars>
          <dgm:chPref val="1"/>
          <dgm:dir/>
          <dgm:animOne val="branch"/>
          <dgm:animLvl val="lvl"/>
          <dgm:resizeHandles/>
        </dgm:presLayoutVars>
      </dgm:prSet>
      <dgm:spPr/>
    </dgm:pt>
    <dgm:pt modelId="{EBD84936-239F-402E-87FC-B6D929F62A67}" type="pres">
      <dgm:prSet presAssocID="{A9514147-A468-43E8-8D9C-7824BE13FF53}" presName="hierRoot1" presStyleCnt="0"/>
      <dgm:spPr/>
    </dgm:pt>
    <dgm:pt modelId="{A2FBE244-84B8-4E26-AAC0-8BED55E551BF}" type="pres">
      <dgm:prSet presAssocID="{A9514147-A468-43E8-8D9C-7824BE13FF53}" presName="composite" presStyleCnt="0"/>
      <dgm:spPr/>
    </dgm:pt>
    <dgm:pt modelId="{5068542F-5C5D-4B96-A5B6-BCD654D173CA}" type="pres">
      <dgm:prSet presAssocID="{A9514147-A468-43E8-8D9C-7824BE13FF53}" presName="background" presStyleLbl="node0" presStyleIdx="0" presStyleCnt="2"/>
      <dgm:spPr/>
    </dgm:pt>
    <dgm:pt modelId="{FFA30769-9F3E-4797-9A94-5FD107EC806E}" type="pres">
      <dgm:prSet presAssocID="{A9514147-A468-43E8-8D9C-7824BE13FF53}" presName="text" presStyleLbl="fgAcc0" presStyleIdx="0" presStyleCnt="2">
        <dgm:presLayoutVars>
          <dgm:chPref val="3"/>
        </dgm:presLayoutVars>
      </dgm:prSet>
      <dgm:spPr/>
    </dgm:pt>
    <dgm:pt modelId="{8AA8EA08-BD3C-42B2-9A2F-859E0223E4AC}" type="pres">
      <dgm:prSet presAssocID="{A9514147-A468-43E8-8D9C-7824BE13FF53}" presName="hierChild2" presStyleCnt="0"/>
      <dgm:spPr/>
    </dgm:pt>
    <dgm:pt modelId="{00734D4A-8282-4C43-BDAF-096CCEE7D933}" type="pres">
      <dgm:prSet presAssocID="{8042B12A-7F9E-4BC5-B64D-1E10D2687894}" presName="hierRoot1" presStyleCnt="0"/>
      <dgm:spPr/>
    </dgm:pt>
    <dgm:pt modelId="{C622023D-1015-4DEC-B511-F00B8A3EBF3A}" type="pres">
      <dgm:prSet presAssocID="{8042B12A-7F9E-4BC5-B64D-1E10D2687894}" presName="composite" presStyleCnt="0"/>
      <dgm:spPr/>
    </dgm:pt>
    <dgm:pt modelId="{DF7A5517-1D07-41A1-9311-05FB7084BF59}" type="pres">
      <dgm:prSet presAssocID="{8042B12A-7F9E-4BC5-B64D-1E10D2687894}" presName="background" presStyleLbl="node0" presStyleIdx="1" presStyleCnt="2"/>
      <dgm:spPr/>
    </dgm:pt>
    <dgm:pt modelId="{ACD7964B-720E-4C53-99F7-DA992D1BFB5A}" type="pres">
      <dgm:prSet presAssocID="{8042B12A-7F9E-4BC5-B64D-1E10D2687894}" presName="text" presStyleLbl="fgAcc0" presStyleIdx="1" presStyleCnt="2">
        <dgm:presLayoutVars>
          <dgm:chPref val="3"/>
        </dgm:presLayoutVars>
      </dgm:prSet>
      <dgm:spPr/>
    </dgm:pt>
    <dgm:pt modelId="{49E85DEB-6A15-4D17-A57F-B60D5C3C54FF}" type="pres">
      <dgm:prSet presAssocID="{8042B12A-7F9E-4BC5-B64D-1E10D2687894}" presName="hierChild2" presStyleCnt="0"/>
      <dgm:spPr/>
    </dgm:pt>
  </dgm:ptLst>
  <dgm:cxnLst>
    <dgm:cxn modelId="{ED713764-19DD-4BE2-8CD2-3D429F69879C}" type="presOf" srcId="{A9514147-A468-43E8-8D9C-7824BE13FF53}" destId="{FFA30769-9F3E-4797-9A94-5FD107EC806E}" srcOrd="0" destOrd="0" presId="urn:microsoft.com/office/officeart/2005/8/layout/hierarchy1"/>
    <dgm:cxn modelId="{56F0306C-0FA7-47F9-831C-E058549DABDC}" srcId="{78F2A983-969A-4B1A-A28A-31A158B065E9}" destId="{A9514147-A468-43E8-8D9C-7824BE13FF53}" srcOrd="0" destOrd="0" parTransId="{1EC5BD8D-DCA2-4A41-BFE9-C366C12A316F}" sibTransId="{2597EA42-EAC5-4378-8183-698CD062704A}"/>
    <dgm:cxn modelId="{3828C977-B3C7-433C-BE2F-AB25D309F5E6}" type="presOf" srcId="{8042B12A-7F9E-4BC5-B64D-1E10D2687894}" destId="{ACD7964B-720E-4C53-99F7-DA992D1BFB5A}" srcOrd="0" destOrd="0" presId="urn:microsoft.com/office/officeart/2005/8/layout/hierarchy1"/>
    <dgm:cxn modelId="{EA0006B0-A31E-4CF9-97C0-B0F8417209EE}" type="presOf" srcId="{78F2A983-969A-4B1A-A28A-31A158B065E9}" destId="{EB39C3D4-BBEB-4F43-B864-4A1E92745A43}" srcOrd="0" destOrd="0" presId="urn:microsoft.com/office/officeart/2005/8/layout/hierarchy1"/>
    <dgm:cxn modelId="{5B03D7E5-AC44-4E79-A276-FC957B4BDB1F}" srcId="{78F2A983-969A-4B1A-A28A-31A158B065E9}" destId="{8042B12A-7F9E-4BC5-B64D-1E10D2687894}" srcOrd="1" destOrd="0" parTransId="{FD02F162-039F-43B9-B7CF-D9C24675D3A1}" sibTransId="{5D731E75-9E12-493A-855B-A494CCCA1C37}"/>
    <dgm:cxn modelId="{D073DBAE-0A6D-467B-B81C-A739FA40FB56}" type="presParOf" srcId="{EB39C3D4-BBEB-4F43-B864-4A1E92745A43}" destId="{EBD84936-239F-402E-87FC-B6D929F62A67}" srcOrd="0" destOrd="0" presId="urn:microsoft.com/office/officeart/2005/8/layout/hierarchy1"/>
    <dgm:cxn modelId="{28A79455-1DD5-46F5-B2A9-A2C442C5AF85}" type="presParOf" srcId="{EBD84936-239F-402E-87FC-B6D929F62A67}" destId="{A2FBE244-84B8-4E26-AAC0-8BED55E551BF}" srcOrd="0" destOrd="0" presId="urn:microsoft.com/office/officeart/2005/8/layout/hierarchy1"/>
    <dgm:cxn modelId="{A28D9B4E-1209-488D-8D78-0AB4EF4AB290}" type="presParOf" srcId="{A2FBE244-84B8-4E26-AAC0-8BED55E551BF}" destId="{5068542F-5C5D-4B96-A5B6-BCD654D173CA}" srcOrd="0" destOrd="0" presId="urn:microsoft.com/office/officeart/2005/8/layout/hierarchy1"/>
    <dgm:cxn modelId="{A594AF16-4214-452C-B6A3-0035BD32A443}" type="presParOf" srcId="{A2FBE244-84B8-4E26-AAC0-8BED55E551BF}" destId="{FFA30769-9F3E-4797-9A94-5FD107EC806E}" srcOrd="1" destOrd="0" presId="urn:microsoft.com/office/officeart/2005/8/layout/hierarchy1"/>
    <dgm:cxn modelId="{11FB6A4C-82C9-4AD1-84F7-AB0F05DA31EE}" type="presParOf" srcId="{EBD84936-239F-402E-87FC-B6D929F62A67}" destId="{8AA8EA08-BD3C-42B2-9A2F-859E0223E4AC}" srcOrd="1" destOrd="0" presId="urn:microsoft.com/office/officeart/2005/8/layout/hierarchy1"/>
    <dgm:cxn modelId="{0B620E1A-5ACB-4289-A44C-2808DA3B8B9F}" type="presParOf" srcId="{EB39C3D4-BBEB-4F43-B864-4A1E92745A43}" destId="{00734D4A-8282-4C43-BDAF-096CCEE7D933}" srcOrd="1" destOrd="0" presId="urn:microsoft.com/office/officeart/2005/8/layout/hierarchy1"/>
    <dgm:cxn modelId="{BF3C9555-014C-4271-A838-BDDBC6F594B4}" type="presParOf" srcId="{00734D4A-8282-4C43-BDAF-096CCEE7D933}" destId="{C622023D-1015-4DEC-B511-F00B8A3EBF3A}" srcOrd="0" destOrd="0" presId="urn:microsoft.com/office/officeart/2005/8/layout/hierarchy1"/>
    <dgm:cxn modelId="{FFE7A62F-EA9A-41C9-8E5D-1C83899F26B8}" type="presParOf" srcId="{C622023D-1015-4DEC-B511-F00B8A3EBF3A}" destId="{DF7A5517-1D07-41A1-9311-05FB7084BF59}" srcOrd="0" destOrd="0" presId="urn:microsoft.com/office/officeart/2005/8/layout/hierarchy1"/>
    <dgm:cxn modelId="{3FE59AEF-50F4-4F49-838C-0410E935D0D6}" type="presParOf" srcId="{C622023D-1015-4DEC-B511-F00B8A3EBF3A}" destId="{ACD7964B-720E-4C53-99F7-DA992D1BFB5A}" srcOrd="1" destOrd="0" presId="urn:microsoft.com/office/officeart/2005/8/layout/hierarchy1"/>
    <dgm:cxn modelId="{7653FF1A-3DE1-47DA-BCDC-34CC1BF3623B}" type="presParOf" srcId="{00734D4A-8282-4C43-BDAF-096CCEE7D933}" destId="{49E85DEB-6A15-4D17-A57F-B60D5C3C54F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7D5468-7967-4362-B6E1-F2A0E61D6F4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00AAA72-F2E7-4ED2-8E40-BD90386786D7}">
      <dgm:prSet/>
      <dgm:spPr/>
      <dgm:t>
        <a:bodyPr/>
        <a:lstStyle/>
        <a:p>
          <a:r>
            <a:rPr lang="en-US"/>
            <a:t>The objectives of this research are</a:t>
          </a:r>
        </a:p>
      </dgm:t>
    </dgm:pt>
    <dgm:pt modelId="{6AE296FE-F8FA-43E3-A443-5B9A27AAF3E1}" type="parTrans" cxnId="{27BAAC65-08EB-4BBF-9930-7ABBB9220994}">
      <dgm:prSet/>
      <dgm:spPr/>
      <dgm:t>
        <a:bodyPr/>
        <a:lstStyle/>
        <a:p>
          <a:endParaRPr lang="en-US"/>
        </a:p>
      </dgm:t>
    </dgm:pt>
    <dgm:pt modelId="{F06E27B6-A507-4342-82B9-2231C30E6417}" type="sibTrans" cxnId="{27BAAC65-08EB-4BBF-9930-7ABBB9220994}">
      <dgm:prSet/>
      <dgm:spPr/>
      <dgm:t>
        <a:bodyPr/>
        <a:lstStyle/>
        <a:p>
          <a:endParaRPr lang="en-US"/>
        </a:p>
      </dgm:t>
    </dgm:pt>
    <dgm:pt modelId="{918B7A17-C1ED-4857-AE66-0B3F83521A42}">
      <dgm:prSet/>
      <dgm:spPr/>
      <dgm:t>
        <a:bodyPr/>
        <a:lstStyle/>
        <a:p>
          <a:r>
            <a:rPr lang="en-US"/>
            <a:t>We will implement data visualization approaches using Tableau for feature interpretation</a:t>
          </a:r>
        </a:p>
      </dgm:t>
    </dgm:pt>
    <dgm:pt modelId="{471D50E8-F4AA-4429-8E2F-769FDC3B98C3}" type="parTrans" cxnId="{9D127AE4-C698-4935-B045-4F53EFFD31ED}">
      <dgm:prSet/>
      <dgm:spPr/>
      <dgm:t>
        <a:bodyPr/>
        <a:lstStyle/>
        <a:p>
          <a:endParaRPr lang="en-US"/>
        </a:p>
      </dgm:t>
    </dgm:pt>
    <dgm:pt modelId="{993826F9-65D4-4E47-88B7-0EDE8BA1E067}" type="sibTrans" cxnId="{9D127AE4-C698-4935-B045-4F53EFFD31ED}">
      <dgm:prSet/>
      <dgm:spPr/>
      <dgm:t>
        <a:bodyPr/>
        <a:lstStyle/>
        <a:p>
          <a:endParaRPr lang="en-US"/>
        </a:p>
      </dgm:t>
    </dgm:pt>
    <dgm:pt modelId="{F1FD76B7-3700-40B3-B9BF-3C2F5AAA4089}">
      <dgm:prSet/>
      <dgm:spPr/>
      <dgm:t>
        <a:bodyPr/>
        <a:lstStyle/>
        <a:p>
          <a:r>
            <a:rPr lang="en-US"/>
            <a:t>We will implement machine learning algorithms to predict water quality in SAS</a:t>
          </a:r>
        </a:p>
      </dgm:t>
    </dgm:pt>
    <dgm:pt modelId="{382E5350-78FB-4DB6-88AF-22F774E64B66}" type="parTrans" cxnId="{E738E4F5-84F7-4943-A399-F9369EAD8078}">
      <dgm:prSet/>
      <dgm:spPr/>
      <dgm:t>
        <a:bodyPr/>
        <a:lstStyle/>
        <a:p>
          <a:endParaRPr lang="en-US"/>
        </a:p>
      </dgm:t>
    </dgm:pt>
    <dgm:pt modelId="{5DC667E1-A20D-4080-906E-F80F43B170AF}" type="sibTrans" cxnId="{E738E4F5-84F7-4943-A399-F9369EAD8078}">
      <dgm:prSet/>
      <dgm:spPr/>
      <dgm:t>
        <a:bodyPr/>
        <a:lstStyle/>
        <a:p>
          <a:endParaRPr lang="en-US"/>
        </a:p>
      </dgm:t>
    </dgm:pt>
    <dgm:pt modelId="{C923504C-FC4E-43BA-97D7-C211E1377328}" type="pres">
      <dgm:prSet presAssocID="{8C7D5468-7967-4362-B6E1-F2A0E61D6F48}" presName="linear" presStyleCnt="0">
        <dgm:presLayoutVars>
          <dgm:animLvl val="lvl"/>
          <dgm:resizeHandles val="exact"/>
        </dgm:presLayoutVars>
      </dgm:prSet>
      <dgm:spPr/>
    </dgm:pt>
    <dgm:pt modelId="{14B44289-4130-4C38-A0D8-2F951C0F33B7}" type="pres">
      <dgm:prSet presAssocID="{400AAA72-F2E7-4ED2-8E40-BD90386786D7}" presName="parentText" presStyleLbl="node1" presStyleIdx="0" presStyleCnt="1">
        <dgm:presLayoutVars>
          <dgm:chMax val="0"/>
          <dgm:bulletEnabled val="1"/>
        </dgm:presLayoutVars>
      </dgm:prSet>
      <dgm:spPr/>
    </dgm:pt>
    <dgm:pt modelId="{25EE8D49-FDE4-4654-A480-7A181E583686}" type="pres">
      <dgm:prSet presAssocID="{400AAA72-F2E7-4ED2-8E40-BD90386786D7}" presName="childText" presStyleLbl="revTx" presStyleIdx="0" presStyleCnt="1">
        <dgm:presLayoutVars>
          <dgm:bulletEnabled val="1"/>
        </dgm:presLayoutVars>
      </dgm:prSet>
      <dgm:spPr/>
    </dgm:pt>
  </dgm:ptLst>
  <dgm:cxnLst>
    <dgm:cxn modelId="{D3AB3A1C-CE05-4777-A17F-E906BF749838}" type="presOf" srcId="{918B7A17-C1ED-4857-AE66-0B3F83521A42}" destId="{25EE8D49-FDE4-4654-A480-7A181E583686}" srcOrd="0" destOrd="0" presId="urn:microsoft.com/office/officeart/2005/8/layout/vList2"/>
    <dgm:cxn modelId="{27BAAC65-08EB-4BBF-9930-7ABBB9220994}" srcId="{8C7D5468-7967-4362-B6E1-F2A0E61D6F48}" destId="{400AAA72-F2E7-4ED2-8E40-BD90386786D7}" srcOrd="0" destOrd="0" parTransId="{6AE296FE-F8FA-43E3-A443-5B9A27AAF3E1}" sibTransId="{F06E27B6-A507-4342-82B9-2231C30E6417}"/>
    <dgm:cxn modelId="{20399D7B-7DC8-45B7-828A-E51861A07AF4}" type="presOf" srcId="{F1FD76B7-3700-40B3-B9BF-3C2F5AAA4089}" destId="{25EE8D49-FDE4-4654-A480-7A181E583686}" srcOrd="0" destOrd="1" presId="urn:microsoft.com/office/officeart/2005/8/layout/vList2"/>
    <dgm:cxn modelId="{3BCE07D1-9F41-4ADE-8557-126500E07523}" type="presOf" srcId="{8C7D5468-7967-4362-B6E1-F2A0E61D6F48}" destId="{C923504C-FC4E-43BA-97D7-C211E1377328}" srcOrd="0" destOrd="0" presId="urn:microsoft.com/office/officeart/2005/8/layout/vList2"/>
    <dgm:cxn modelId="{9D127AE4-C698-4935-B045-4F53EFFD31ED}" srcId="{400AAA72-F2E7-4ED2-8E40-BD90386786D7}" destId="{918B7A17-C1ED-4857-AE66-0B3F83521A42}" srcOrd="0" destOrd="0" parTransId="{471D50E8-F4AA-4429-8E2F-769FDC3B98C3}" sibTransId="{993826F9-65D4-4E47-88B7-0EDE8BA1E067}"/>
    <dgm:cxn modelId="{AEC1DBF5-2D03-4A14-BDD1-3DE71BDF1E14}" type="presOf" srcId="{400AAA72-F2E7-4ED2-8E40-BD90386786D7}" destId="{14B44289-4130-4C38-A0D8-2F951C0F33B7}" srcOrd="0" destOrd="0" presId="urn:microsoft.com/office/officeart/2005/8/layout/vList2"/>
    <dgm:cxn modelId="{E738E4F5-84F7-4943-A399-F9369EAD8078}" srcId="{400AAA72-F2E7-4ED2-8E40-BD90386786D7}" destId="{F1FD76B7-3700-40B3-B9BF-3C2F5AAA4089}" srcOrd="1" destOrd="0" parTransId="{382E5350-78FB-4DB6-88AF-22F774E64B66}" sibTransId="{5DC667E1-A20D-4080-906E-F80F43B170AF}"/>
    <dgm:cxn modelId="{5CF9607E-F936-44C9-AE5C-040A3BE3B3FF}" type="presParOf" srcId="{C923504C-FC4E-43BA-97D7-C211E1377328}" destId="{14B44289-4130-4C38-A0D8-2F951C0F33B7}" srcOrd="0" destOrd="0" presId="urn:microsoft.com/office/officeart/2005/8/layout/vList2"/>
    <dgm:cxn modelId="{F10A6EB6-1BD8-48FE-B741-6A1F562AB0D7}" type="presParOf" srcId="{C923504C-FC4E-43BA-97D7-C211E1377328}" destId="{25EE8D49-FDE4-4654-A480-7A181E58368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8542F-5C5D-4B96-A5B6-BCD654D173CA}">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A30769-9F3E-4797-9A94-5FD107EC806E}">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Having access to clean water is a fundamental human right and an important aspect of any health-protection policy. On a global, regional, and local scale, this matters for health and development reasons. </a:t>
          </a:r>
        </a:p>
      </dsp:txBody>
      <dsp:txXfrm>
        <a:off x="696297" y="538547"/>
        <a:ext cx="4171627" cy="2590157"/>
      </dsp:txXfrm>
    </dsp:sp>
    <dsp:sp modelId="{DF7A5517-1D07-41A1-9311-05FB7084BF59}">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D7964B-720E-4C53-99F7-DA992D1BFB5A}">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Investments in sanitation and water supply have been demonstrated to be economically beneficial in some areas, with health benefits and healthcare savings more than offsetting the upfront expenses. As a direct result of this rapid development, water quality has been rapidly declining.</a:t>
          </a:r>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44289-4130-4C38-A0D8-2F951C0F33B7}">
      <dsp:nvSpPr>
        <dsp:cNvPr id="0" name=""/>
        <dsp:cNvSpPr/>
      </dsp:nvSpPr>
      <dsp:spPr>
        <a:xfrm>
          <a:off x="0" y="7090"/>
          <a:ext cx="10378440" cy="10553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The objectives of this research are</a:t>
          </a:r>
        </a:p>
      </dsp:txBody>
      <dsp:txXfrm>
        <a:off x="51517" y="58607"/>
        <a:ext cx="10275406" cy="952306"/>
      </dsp:txXfrm>
    </dsp:sp>
    <dsp:sp modelId="{25EE8D49-FDE4-4654-A480-7A181E583686}">
      <dsp:nvSpPr>
        <dsp:cNvPr id="0" name=""/>
        <dsp:cNvSpPr/>
      </dsp:nvSpPr>
      <dsp:spPr>
        <a:xfrm>
          <a:off x="0" y="1062430"/>
          <a:ext cx="10378440" cy="2140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515"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en-US" sz="3400" kern="1200"/>
            <a:t>We will implement data visualization approaches using Tableau for feature interpretation</a:t>
          </a:r>
        </a:p>
        <a:p>
          <a:pPr marL="285750" lvl="1" indent="-285750" algn="l" defTabSz="1511300">
            <a:lnSpc>
              <a:spcPct val="90000"/>
            </a:lnSpc>
            <a:spcBef>
              <a:spcPct val="0"/>
            </a:spcBef>
            <a:spcAft>
              <a:spcPct val="20000"/>
            </a:spcAft>
            <a:buChar char="•"/>
          </a:pPr>
          <a:r>
            <a:rPr lang="en-US" sz="3400" kern="1200"/>
            <a:t>We will implement machine learning algorithms to predict water quality in SAS</a:t>
          </a:r>
        </a:p>
      </dsp:txBody>
      <dsp:txXfrm>
        <a:off x="0" y="1062430"/>
        <a:ext cx="10378440" cy="21403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AEB831B-71A4-41FD-B168-474C4460A57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310153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EB831B-71A4-41FD-B168-474C4460A57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308550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EB831B-71A4-41FD-B168-474C4460A57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112978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EB831B-71A4-41FD-B168-474C4460A57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181904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B831B-71A4-41FD-B168-474C4460A57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416881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EB831B-71A4-41FD-B168-474C4460A57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54443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EB831B-71A4-41FD-B168-474C4460A57B}"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300955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EB831B-71A4-41FD-B168-474C4460A57B}"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123040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B831B-71A4-41FD-B168-474C4460A57B}"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13789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EB831B-71A4-41FD-B168-474C4460A57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226180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EB831B-71A4-41FD-B168-474C4460A57B}"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238053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B831B-71A4-41FD-B168-474C4460A57B}" type="datetimeFigureOut">
              <a:rPr lang="en-US" smtClean="0"/>
              <a:t>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31D12-D183-4D88-828E-58ECBFBC0CDF}" type="slidenum">
              <a:rPr lang="en-US" smtClean="0"/>
              <a:t>‹#›</a:t>
            </a:fld>
            <a:endParaRPr lang="en-US"/>
          </a:p>
        </p:txBody>
      </p:sp>
    </p:spTree>
    <p:extLst>
      <p:ext uri="{BB962C8B-B14F-4D97-AF65-F5344CB8AC3E}">
        <p14:creationId xmlns:p14="http://schemas.microsoft.com/office/powerpoint/2010/main" val="2243542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b="1" kern="1200">
                <a:solidFill>
                  <a:schemeClr val="tx1"/>
                </a:solidFill>
                <a:latin typeface="+mj-lt"/>
                <a:ea typeface="+mj-ea"/>
                <a:cs typeface="+mj-cs"/>
              </a:rPr>
              <a:t>Water Quality Prediction using Tableau and SAS</a:t>
            </a:r>
            <a:endParaRPr lang="en-US" sz="4800" kern="1200">
              <a:solidFill>
                <a:schemeClr val="tx1"/>
              </a:solidFill>
              <a:latin typeface="+mj-lt"/>
              <a:ea typeface="+mj-ea"/>
              <a:cs typeface="+mj-cs"/>
            </a:endParaRPr>
          </a:p>
        </p:txBody>
      </p:sp>
      <p:sp>
        <p:nvSpPr>
          <p:cNvPr id="3" name="Subtitle 2">
            <a:extLst>
              <a:ext uri="{FF2B5EF4-FFF2-40B4-BE49-F238E27FC236}">
                <a16:creationId xmlns:a16="http://schemas.microsoft.com/office/drawing/2014/main" id="{16E34FD9-51C8-2DEE-18B6-D2F44FA4B296}"/>
              </a:ext>
            </a:extLst>
          </p:cNvPr>
          <p:cNvSpPr>
            <a:spLocks noGrp="1"/>
          </p:cNvSpPr>
          <p:nvPr>
            <p:ph type="subTitle" idx="1"/>
          </p:nvPr>
        </p:nvSpPr>
        <p:spPr>
          <a:xfrm>
            <a:off x="1045028" y="3017522"/>
            <a:ext cx="9941319" cy="3124658"/>
          </a:xfrm>
        </p:spPr>
        <p:txBody>
          <a:bodyPr vert="horz" lIns="91440" tIns="45720" rIns="91440" bIns="45720" rtlCol="0" anchor="ctr">
            <a:normAutofit/>
          </a:bodyPr>
          <a:lstStyle/>
          <a:p>
            <a:pPr marL="3429000" lvl="8" algn="l"/>
            <a:r>
              <a:rPr lang="en-US" sz="2400" dirty="0"/>
              <a:t>		Presented By</a:t>
            </a:r>
          </a:p>
          <a:p>
            <a:pPr marL="3429000" lvl="8" algn="l"/>
            <a:r>
              <a:rPr lang="en-US" sz="2400" b="1" dirty="0"/>
              <a:t>		</a:t>
            </a:r>
            <a:r>
              <a:rPr lang="en-US" sz="2400" b="1" u="sng" dirty="0"/>
              <a:t>Group-6</a:t>
            </a:r>
          </a:p>
          <a:p>
            <a:pPr marL="3429000" lvl="8" algn="l"/>
            <a:r>
              <a:rPr lang="en-US" sz="2400" dirty="0"/>
              <a:t>		</a:t>
            </a:r>
            <a:r>
              <a:rPr lang="en-US" sz="2400" dirty="0" err="1"/>
              <a:t>Goutami</a:t>
            </a:r>
            <a:r>
              <a:rPr lang="en-US" sz="2400" dirty="0"/>
              <a:t> Amara</a:t>
            </a:r>
          </a:p>
          <a:p>
            <a:pPr marL="3429000" lvl="8" algn="l"/>
            <a:r>
              <a:rPr lang="en-US" sz="2400" dirty="0"/>
              <a:t>		</a:t>
            </a:r>
            <a:r>
              <a:rPr lang="en-US" sz="2400" dirty="0" err="1"/>
              <a:t>Prathik</a:t>
            </a:r>
            <a:r>
              <a:rPr lang="en-US" sz="2400" dirty="0"/>
              <a:t> Mayur </a:t>
            </a:r>
            <a:r>
              <a:rPr lang="en-US" sz="2400" dirty="0" err="1"/>
              <a:t>Bandi</a:t>
            </a:r>
            <a:endParaRPr lang="en-US" sz="2400" dirty="0"/>
          </a:p>
          <a:p>
            <a:pPr marL="3429000" lvl="8" algn="l"/>
            <a:r>
              <a:rPr lang="en-US" sz="2400" dirty="0"/>
              <a:t>		Mohan Krishna </a:t>
            </a:r>
            <a:r>
              <a:rPr lang="en-US" sz="2400" dirty="0" err="1"/>
              <a:t>Kavuri</a:t>
            </a:r>
            <a:endParaRPr lang="en-US" sz="2400" dirty="0"/>
          </a:p>
          <a:p>
            <a:pPr marL="3429000" lvl="8" algn="l"/>
            <a:r>
              <a:rPr lang="en-US" sz="2400" dirty="0"/>
              <a:t>		Priyanka Kunchakuri</a:t>
            </a:r>
          </a:p>
          <a:p>
            <a:pPr marL="3429000" lvl="8" algn="l"/>
            <a:r>
              <a:rPr lang="en-US" sz="2400" dirty="0"/>
              <a:t>		Rishi Kumar Reddy </a:t>
            </a:r>
            <a:r>
              <a:rPr lang="en-US" sz="2400" dirty="0" err="1"/>
              <a:t>Mallepally</a:t>
            </a:r>
            <a:endParaRPr lang="en-US" sz="2400" dirty="0"/>
          </a:p>
        </p:txBody>
      </p:sp>
      <p:cxnSp>
        <p:nvCxnSpPr>
          <p:cNvPr id="25"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13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504564"/>
            <a:ext cx="5628018" cy="3616001"/>
          </a:xfrm>
          <a:prstGeom prst="rect">
            <a:avLst/>
          </a:prstGeom>
        </p:spPr>
      </p:pic>
      <p:sp>
        <p:nvSpPr>
          <p:cNvPr id="24"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E5CCC8-265B-2C29-67E8-6F997E9C42FE}"/>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The Organic carbon ranges between 4 to 24 in case of potable water and 5 to 22 in case of non-potable water.</a:t>
            </a:r>
          </a:p>
        </p:txBody>
      </p:sp>
      <p:sp>
        <p:nvSpPr>
          <p:cNvPr id="25"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876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BAAF181-78CB-A9B2-22AF-8471A1E9E4AE}"/>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r>
              <a:rPr lang="en-US" sz="1700">
                <a:effectLst/>
              </a:rPr>
              <a:t>The scatterplot indicates that the water from both types have chloramines ranging between 4 to 10 and conductivity range in between 300 to 600. There is no proper distinction observed between potable and non-potable water.</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987738" y="1462354"/>
            <a:ext cx="5628018" cy="3700422"/>
          </a:xfrm>
          <a:prstGeom prst="rect">
            <a:avLst/>
          </a:prstGeom>
        </p:spPr>
      </p:pic>
    </p:spTree>
    <p:extLst>
      <p:ext uri="{BB962C8B-B14F-4D97-AF65-F5344CB8AC3E}">
        <p14:creationId xmlns:p14="http://schemas.microsoft.com/office/powerpoint/2010/main" val="198499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483459"/>
            <a:ext cx="5628018" cy="3658211"/>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C104D99-F135-F488-5EC0-937D17F542D3}"/>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sz="1500">
              <a:effectLst/>
            </a:endParaRPr>
          </a:p>
          <a:p>
            <a:pPr indent="-228600">
              <a:lnSpc>
                <a:spcPct val="90000"/>
              </a:lnSpc>
              <a:spcAft>
                <a:spcPts val="800"/>
              </a:spcAft>
              <a:buFont typeface="Arial" panose="020B0604020202020204" pitchFamily="34" charset="0"/>
              <a:buChar char="•"/>
            </a:pPr>
            <a:endParaRPr lang="en-US" sz="1500"/>
          </a:p>
          <a:p>
            <a:pPr indent="-228600">
              <a:lnSpc>
                <a:spcPct val="90000"/>
              </a:lnSpc>
              <a:spcAft>
                <a:spcPts val="800"/>
              </a:spcAft>
              <a:buFont typeface="Arial" panose="020B0604020202020204" pitchFamily="34" charset="0"/>
              <a:buChar char="•"/>
            </a:pPr>
            <a:endParaRPr lang="en-US" sz="1500">
              <a:effectLst/>
            </a:endParaRPr>
          </a:p>
          <a:p>
            <a:pPr indent="-228600">
              <a:lnSpc>
                <a:spcPct val="90000"/>
              </a:lnSpc>
              <a:spcAft>
                <a:spcPts val="800"/>
              </a:spcAft>
              <a:buFont typeface="Arial" panose="020B0604020202020204" pitchFamily="34" charset="0"/>
              <a:buChar char="•"/>
            </a:pPr>
            <a:endParaRPr lang="en-US" sz="1500"/>
          </a:p>
          <a:p>
            <a:pPr indent="-228600">
              <a:lnSpc>
                <a:spcPct val="90000"/>
              </a:lnSpc>
              <a:spcAft>
                <a:spcPts val="800"/>
              </a:spcAft>
              <a:buFont typeface="Arial" panose="020B0604020202020204" pitchFamily="34" charset="0"/>
              <a:buChar char="•"/>
            </a:pPr>
            <a:endParaRPr lang="en-US" sz="1500">
              <a:effectLst/>
            </a:endParaRPr>
          </a:p>
          <a:p>
            <a:pPr indent="-228600">
              <a:lnSpc>
                <a:spcPct val="90000"/>
              </a:lnSpc>
              <a:spcAft>
                <a:spcPts val="800"/>
              </a:spcAft>
              <a:buFont typeface="Arial" panose="020B0604020202020204" pitchFamily="34" charset="0"/>
              <a:buChar char="•"/>
            </a:pPr>
            <a:r>
              <a:rPr lang="en-US" sz="1500">
                <a:effectLst/>
              </a:rPr>
              <a:t>The scatterplot indicates both hardness and pH value almost lie in same range in case of both types of water</a:t>
            </a:r>
            <a:r>
              <a:rPr lang="en-US" sz="1500"/>
              <a:t> </a:t>
            </a:r>
            <a:r>
              <a:rPr lang="en-US" sz="1500">
                <a:effectLst/>
              </a:rPr>
              <a:t>but the water of both types have common hardness value ranging between 12 to 260 and pH changing between 4 to 10. There is no proper distinction of pH and hardness in case of potable and non-potable water.</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3055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2060"/>
                </a:solidFill>
                <a:latin typeface="Times New Roman" panose="02020603050405020304" pitchFamily="18" charset="0"/>
                <a:cs typeface="Times New Roman" panose="02020603050405020304" pitchFamily="18" charset="0"/>
              </a:rPr>
              <a:t>Data Exploration and Preprocessing</a:t>
            </a:r>
            <a:endParaRPr lang="en-US" u="sng"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Python will be used for exploring the data entry processing of the data. </a:t>
            </a:r>
          </a:p>
        </p:txBody>
      </p:sp>
      <p:pic>
        <p:nvPicPr>
          <p:cNvPr id="4" name="Picture 3"/>
          <p:cNvPicPr/>
          <p:nvPr/>
        </p:nvPicPr>
        <p:blipFill>
          <a:blip r:embed="rId2"/>
          <a:stretch>
            <a:fillRect/>
          </a:stretch>
        </p:blipFill>
        <p:spPr>
          <a:xfrm>
            <a:off x="1549589" y="2435510"/>
            <a:ext cx="2490147" cy="2464036"/>
          </a:xfrm>
          <a:prstGeom prst="rect">
            <a:avLst/>
          </a:prstGeom>
        </p:spPr>
      </p:pic>
      <p:pic>
        <p:nvPicPr>
          <p:cNvPr id="6" name="Picture 5"/>
          <p:cNvPicPr/>
          <p:nvPr/>
        </p:nvPicPr>
        <p:blipFill>
          <a:blip r:embed="rId3"/>
          <a:stretch>
            <a:fillRect/>
          </a:stretch>
        </p:blipFill>
        <p:spPr>
          <a:xfrm>
            <a:off x="5629701" y="2313083"/>
            <a:ext cx="5943600" cy="2867660"/>
          </a:xfrm>
          <a:prstGeom prst="rect">
            <a:avLst/>
          </a:prstGeom>
        </p:spPr>
      </p:pic>
      <p:sp>
        <p:nvSpPr>
          <p:cNvPr id="13" name="TextBox 12">
            <a:extLst>
              <a:ext uri="{FF2B5EF4-FFF2-40B4-BE49-F238E27FC236}">
                <a16:creationId xmlns:a16="http://schemas.microsoft.com/office/drawing/2014/main" id="{E913463F-C22F-9E57-9A88-51FAD51C9B4B}"/>
              </a:ext>
            </a:extLst>
          </p:cNvPr>
          <p:cNvSpPr txBox="1"/>
          <p:nvPr/>
        </p:nvSpPr>
        <p:spPr>
          <a:xfrm>
            <a:off x="838200" y="3099009"/>
            <a:ext cx="4401620" cy="3217612"/>
          </a:xfrm>
          <a:prstGeom prst="rect">
            <a:avLst/>
          </a:prstGeom>
          <a:noFill/>
        </p:spPr>
        <p:txBody>
          <a:bodyPr wrap="square">
            <a:spAutoFit/>
          </a:bodyPr>
          <a:lstStyle/>
          <a:p>
            <a:pPr>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Most of the missing values are present in sulfate feature. The imputation is done using Python.</a:t>
            </a:r>
          </a:p>
        </p:txBody>
      </p:sp>
      <p:sp>
        <p:nvSpPr>
          <p:cNvPr id="15" name="TextBox 14">
            <a:extLst>
              <a:ext uri="{FF2B5EF4-FFF2-40B4-BE49-F238E27FC236}">
                <a16:creationId xmlns:a16="http://schemas.microsoft.com/office/drawing/2014/main" id="{BEF57406-02C6-D90D-08CC-5B22F5FB69C3}"/>
              </a:ext>
            </a:extLst>
          </p:cNvPr>
          <p:cNvSpPr txBox="1"/>
          <p:nvPr/>
        </p:nvSpPr>
        <p:spPr>
          <a:xfrm>
            <a:off x="5951209" y="3099009"/>
            <a:ext cx="5237348" cy="2888291"/>
          </a:xfrm>
          <a:prstGeom prst="rect">
            <a:avLst/>
          </a:prstGeom>
          <a:noFill/>
        </p:spPr>
        <p:txBody>
          <a:bodyPr wrap="square">
            <a:spAutoFit/>
          </a:bodyPr>
          <a:lstStyle/>
          <a:p>
            <a:pPr>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All the missing values are imputed with mean values in the feature.</a:t>
            </a:r>
          </a:p>
        </p:txBody>
      </p:sp>
    </p:spTree>
    <p:extLst>
      <p:ext uri="{BB962C8B-B14F-4D97-AF65-F5344CB8AC3E}">
        <p14:creationId xmlns:p14="http://schemas.microsoft.com/office/powerpoint/2010/main" val="1258993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9014" y="525982"/>
            <a:ext cx="4282983" cy="1200361"/>
          </a:xfrm>
        </p:spPr>
        <p:txBody>
          <a:bodyPr anchor="b">
            <a:normAutofit/>
          </a:bodyPr>
          <a:lstStyle/>
          <a:p>
            <a:r>
              <a:rPr lang="en-US" sz="3600" b="1" dirty="0">
                <a:latin typeface="Times New Roman" panose="02020603050405020304" pitchFamily="18" charset="0"/>
                <a:cs typeface="Times New Roman" panose="02020603050405020304" pitchFamily="18" charset="0"/>
              </a:rPr>
              <a:t>Predictive</a:t>
            </a:r>
            <a:r>
              <a:rPr lang="en-US" sz="3600" b="1" u="sng"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Modelling</a:t>
            </a:r>
            <a:endParaRPr lang="en-US" sz="36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a:blip r:embed="rId2"/>
          <a:stretch>
            <a:fillRect/>
          </a:stretch>
        </p:blipFill>
        <p:spPr>
          <a:xfrm>
            <a:off x="576244" y="2545748"/>
            <a:ext cx="5628018" cy="1533634"/>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239012" y="2307189"/>
            <a:ext cx="4282984" cy="3235855"/>
          </a:xfrm>
        </p:spPr>
        <p:txBody>
          <a:bodyPr anchor="ctr">
            <a:normAutofit lnSpcReduction="10000"/>
          </a:bodyPr>
          <a:lstStyle/>
          <a:p>
            <a:r>
              <a:rPr lang="en-US" sz="1700" dirty="0">
                <a:latin typeface="Times New Roman" panose="02020603050405020304" pitchFamily="18" charset="0"/>
                <a:cs typeface="Times New Roman" panose="02020603050405020304" pitchFamily="18" charset="0"/>
              </a:rPr>
              <a:t>Different predictive modeling techniques will be used such as classification algorithms including logistic regression, decision tree, gradient boosting, and </a:t>
            </a:r>
            <a:r>
              <a:rPr lang="en-US" sz="1700" dirty="0" err="1">
                <a:latin typeface="Times New Roman" panose="02020603050405020304" pitchFamily="18" charset="0"/>
                <a:cs typeface="Times New Roman" panose="02020603050405020304" pitchFamily="18" charset="0"/>
              </a:rPr>
              <a:t>AutoNeural</a:t>
            </a:r>
            <a:r>
              <a:rPr lang="en-US" sz="1700" dirty="0">
                <a:latin typeface="Times New Roman" panose="02020603050405020304" pitchFamily="18" charset="0"/>
                <a:cs typeface="Times New Roman" panose="02020603050405020304" pitchFamily="18" charset="0"/>
              </a:rPr>
              <a:t> to predict water quality based on different features.</a:t>
            </a:r>
          </a:p>
          <a:p>
            <a:r>
              <a:rPr lang="en-US" sz="1700" dirty="0">
                <a:latin typeface="Times New Roman" panose="02020603050405020304" pitchFamily="18" charset="0"/>
                <a:cs typeface="Times New Roman" panose="02020603050405020304" pitchFamily="18" charset="0"/>
              </a:rPr>
              <a:t>All the models will be evaluated using proper performance metrics such as, classification reports and lift and gain ratios.</a:t>
            </a:r>
          </a:p>
          <a:p>
            <a:r>
              <a:rPr lang="en-US" sz="1700" dirty="0">
                <a:latin typeface="Times New Roman" panose="02020603050405020304" pitchFamily="18" charset="0"/>
                <a:cs typeface="Times New Roman" panose="02020603050405020304" pitchFamily="18" charset="0"/>
              </a:rPr>
              <a:t>The predictive modeling will be carried out with the help of SAS Enterprise Miner. The following algorithms are used to predict water quality</a:t>
            </a:r>
          </a:p>
          <a:p>
            <a:endParaRPr lang="en-US" sz="17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79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1" y="457200"/>
            <a:ext cx="10909640" cy="1368614"/>
          </a:xfrm>
        </p:spPr>
        <p:txBody>
          <a:bodyPr vert="horz" lIns="91440" tIns="45720" rIns="91440" bIns="45720" rtlCol="0" anchor="ctr">
            <a:normAutofit/>
          </a:bodyPr>
          <a:lstStyle/>
          <a:p>
            <a:pPr lvl="0" algn="ctr"/>
            <a:r>
              <a:rPr lang="en-US" sz="6600" b="1" u="sng"/>
              <a:t>Decision Tree</a:t>
            </a:r>
            <a:endParaRPr lang="en-US" sz="6600" u="sng"/>
          </a:p>
        </p:txBody>
      </p:sp>
      <p:sp>
        <p:nvSpPr>
          <p:cNvPr id="3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Diagram&#10;&#10;Description automatically generated with medium confidence">
            <a:extLst>
              <a:ext uri="{FF2B5EF4-FFF2-40B4-BE49-F238E27FC236}">
                <a16:creationId xmlns:a16="http://schemas.microsoft.com/office/drawing/2014/main" id="{078DDCAC-6308-158A-AB1D-387D1A5967D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39402" y="2642616"/>
            <a:ext cx="3775692" cy="3605784"/>
          </a:xfrm>
          <a:prstGeom prst="rect">
            <a:avLst/>
          </a:prstGeom>
        </p:spPr>
      </p:pic>
      <p:pic>
        <p:nvPicPr>
          <p:cNvPr id="12" name="Picture 11" descr="Diagram">
            <a:extLst>
              <a:ext uri="{FF2B5EF4-FFF2-40B4-BE49-F238E27FC236}">
                <a16:creationId xmlns:a16="http://schemas.microsoft.com/office/drawing/2014/main" id="{E3D420E4-BAAA-2D47-64F1-CDA0C2565C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3058" y="2642616"/>
            <a:ext cx="4217291" cy="3605784"/>
          </a:xfrm>
          <a:prstGeom prst="rect">
            <a:avLst/>
          </a:prstGeom>
        </p:spPr>
      </p:pic>
      <p:sp>
        <p:nvSpPr>
          <p:cNvPr id="6" name="TextBox 5">
            <a:extLst>
              <a:ext uri="{FF2B5EF4-FFF2-40B4-BE49-F238E27FC236}">
                <a16:creationId xmlns:a16="http://schemas.microsoft.com/office/drawing/2014/main" id="{A9F04944-405B-3769-4D2E-9B3FC538B070}"/>
              </a:ext>
            </a:extLst>
          </p:cNvPr>
          <p:cNvSpPr txBox="1"/>
          <p:nvPr/>
        </p:nvSpPr>
        <p:spPr>
          <a:xfrm>
            <a:off x="1941816" y="3016251"/>
            <a:ext cx="8838960" cy="2390463"/>
          </a:xfrm>
          <a:prstGeom prst="rect">
            <a:avLst/>
          </a:prstGeom>
          <a:noFill/>
        </p:spPr>
        <p:txBody>
          <a:bodyPr wrap="square">
            <a:spAutoFit/>
          </a:bodyPr>
          <a:lstStyle/>
          <a:p>
            <a:pPr algn="just">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162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rotWithShape="1">
          <a:blip r:embed="rId2"/>
          <a:srcRect t="488" r="-2" b="-2"/>
          <a:stretch/>
        </p:blipFill>
        <p:spPr>
          <a:xfrm>
            <a:off x="576244" y="650494"/>
            <a:ext cx="5628018" cy="5324142"/>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998662-48D5-D88A-696C-CD7E87C21936}"/>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The samples of Potable water is more compared to the samples which are not potable. The misclassification rate in polluted water samples is higher compared to the Potable water samples.</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03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2369872"/>
            <a:ext cx="5628018" cy="1885385"/>
          </a:xfrm>
          <a:prstGeom prst="rect">
            <a:avLst/>
          </a:prstGeom>
        </p:spPr>
      </p:pic>
      <p:sp>
        <p:nvSpPr>
          <p:cNvPr id="24"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631F40-1C6D-2255-DB8E-170469E8F16B}"/>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r>
              <a:rPr lang="en-US">
                <a:effectLst/>
              </a:rPr>
              <a:t>At a training step of 35, it seems to be optimal as it gives the minimum average square error and from that point the error gradually decreases.</a:t>
            </a:r>
          </a:p>
        </p:txBody>
      </p:sp>
      <p:sp>
        <p:nvSpPr>
          <p:cNvPr id="25"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606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2925639"/>
            <a:ext cx="5628018" cy="773852"/>
          </a:xfrm>
          <a:prstGeom prst="rect">
            <a:avLst/>
          </a:prstGeom>
        </p:spPr>
      </p:pic>
      <p:sp>
        <p:nvSpPr>
          <p:cNvPr id="21"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C6A43E4-3A5F-429F-88C9-6B6EFBC3A896}"/>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The feature importance indices that the features including pH, sulfate, hardness, solids, chloramines are very important in distinguishing polluted and potable water.</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896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9014" y="525982"/>
            <a:ext cx="4282983" cy="1200361"/>
          </a:xfrm>
        </p:spPr>
        <p:txBody>
          <a:bodyPr vert="horz" lIns="91440" tIns="45720" rIns="91440" bIns="45720" rtlCol="0" anchor="b">
            <a:normAutofit/>
          </a:bodyPr>
          <a:lstStyle/>
          <a:p>
            <a:pPr lvl="0"/>
            <a:r>
              <a:rPr lang="en-US" sz="3600" b="1" u="sng" kern="1200">
                <a:solidFill>
                  <a:schemeClr val="tx1"/>
                </a:solidFill>
                <a:latin typeface="+mj-lt"/>
                <a:ea typeface="+mj-ea"/>
                <a:cs typeface="+mj-cs"/>
              </a:rPr>
              <a:t>Gradient Boosting Classifier</a:t>
            </a:r>
            <a:endParaRPr lang="en-US" sz="3600" u="sng"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2435026"/>
            <a:ext cx="5628018" cy="1755078"/>
          </a:xfrm>
          <a:prstGeom prst="rect">
            <a:avLst/>
          </a:prstGeom>
        </p:spPr>
      </p:pic>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41F8FD-F7BB-B1CD-14A0-ED4CFA165783}"/>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r>
              <a:rPr lang="en-US" sz="1700">
                <a:effectLst/>
              </a:rPr>
              <a:t>Gradient boosting classifier is also tested on 657 samples where the test data prediction gave more mis classification then the train data the rate of mis classification is higher than the decision tree that tells decision tree is better in classifying the potability of water.</a:t>
            </a: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74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r>
              <a:rPr lang="en-US" sz="4800">
                <a:latin typeface="Times New Roman" panose="02020603050405020304" pitchFamily="18" charset="0"/>
                <a:cs typeface="Times New Roman" panose="02020603050405020304" pitchFamily="18" charset="0"/>
              </a:rPr>
              <a:t>                        </a:t>
            </a:r>
            <a:r>
              <a:rPr lang="en-US" sz="4800" u="sng">
                <a:latin typeface="Times New Roman" panose="02020603050405020304" pitchFamily="18" charset="0"/>
                <a:cs typeface="Times New Roman" panose="02020603050405020304" pitchFamily="18" charset="0"/>
              </a:rPr>
              <a:t>Introduction</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AD9A1A1-A866-3DB6-5BBB-B62C340E0FBE}"/>
              </a:ext>
            </a:extLst>
          </p:cNvPr>
          <p:cNvGraphicFramePr>
            <a:graphicFrameLocks noGrp="1"/>
          </p:cNvGraphicFramePr>
          <p:nvPr>
            <p:ph idx="1"/>
            <p:extLst>
              <p:ext uri="{D42A27DB-BD31-4B8C-83A1-F6EECF244321}">
                <p14:modId xmlns:p14="http://schemas.microsoft.com/office/powerpoint/2010/main" val="271326622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444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634396" y="650494"/>
            <a:ext cx="5511713" cy="5324142"/>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A1317B9-92C6-89BD-D343-CA529559FE46}"/>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More than half of the samples in polluted water are wrongly classified and the error rate is higher than the error rate given by the decision tree classification model.</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61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842245"/>
            <a:ext cx="5628018" cy="2940639"/>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A7B50E0-CEC8-8F16-FBF0-4F9EBF22CCF9}"/>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r>
              <a:rPr lang="en-US">
                <a:effectLst/>
              </a:rPr>
              <a:t>The average squared error is minimum at high iteration where iteration 50 is optimal as it gives the lowest average.</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938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2538713"/>
            <a:ext cx="5628018" cy="1547704"/>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310BE2-A9EF-9EB4-9CEC-B5A5C56B9178}"/>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sz="1500">
              <a:effectLst/>
            </a:endParaRPr>
          </a:p>
          <a:p>
            <a:pPr indent="-228600">
              <a:lnSpc>
                <a:spcPct val="90000"/>
              </a:lnSpc>
              <a:spcAft>
                <a:spcPts val="800"/>
              </a:spcAft>
              <a:buFont typeface="Arial" panose="020B0604020202020204" pitchFamily="34" charset="0"/>
              <a:buChar char="•"/>
            </a:pPr>
            <a:endParaRPr lang="en-US" sz="1500"/>
          </a:p>
          <a:p>
            <a:pPr indent="-228600">
              <a:lnSpc>
                <a:spcPct val="90000"/>
              </a:lnSpc>
              <a:spcAft>
                <a:spcPts val="800"/>
              </a:spcAft>
              <a:buFont typeface="Arial" panose="020B0604020202020204" pitchFamily="34" charset="0"/>
              <a:buChar char="•"/>
            </a:pPr>
            <a:endParaRPr lang="en-US" sz="1500">
              <a:effectLst/>
            </a:endParaRPr>
          </a:p>
          <a:p>
            <a:pPr indent="-228600">
              <a:lnSpc>
                <a:spcPct val="90000"/>
              </a:lnSpc>
              <a:spcAft>
                <a:spcPts val="800"/>
              </a:spcAft>
              <a:buFont typeface="Arial" panose="020B0604020202020204" pitchFamily="34" charset="0"/>
              <a:buChar char="•"/>
            </a:pPr>
            <a:endParaRPr lang="en-US" sz="1500"/>
          </a:p>
          <a:p>
            <a:pPr indent="-228600">
              <a:lnSpc>
                <a:spcPct val="90000"/>
              </a:lnSpc>
              <a:spcAft>
                <a:spcPts val="800"/>
              </a:spcAft>
              <a:buFont typeface="Arial" panose="020B0604020202020204" pitchFamily="34" charset="0"/>
              <a:buChar char="•"/>
            </a:pPr>
            <a:endParaRPr lang="en-US" sz="1500">
              <a:effectLst/>
            </a:endParaRPr>
          </a:p>
          <a:p>
            <a:pPr indent="-228600">
              <a:lnSpc>
                <a:spcPct val="90000"/>
              </a:lnSpc>
              <a:spcAft>
                <a:spcPts val="800"/>
              </a:spcAft>
              <a:buFont typeface="Arial" panose="020B0604020202020204" pitchFamily="34" charset="0"/>
              <a:buChar char="•"/>
            </a:pPr>
            <a:r>
              <a:rPr lang="en-US" sz="1500">
                <a:effectLst/>
              </a:rPr>
              <a:t>From the variable importance the highest number of splitting rules is observed from the feature pH which is the highest important variable. The Other variable such a sulphate, solids, hardness and chloramines are also having higher importance and these variables can predict the quality of water with high accuracy.</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580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9014" y="525982"/>
            <a:ext cx="4282983" cy="1200361"/>
          </a:xfrm>
        </p:spPr>
        <p:txBody>
          <a:bodyPr vert="horz" lIns="91440" tIns="45720" rIns="91440" bIns="45720" rtlCol="0" anchor="b">
            <a:normAutofit/>
          </a:bodyPr>
          <a:lstStyle/>
          <a:p>
            <a:pPr lvl="0"/>
            <a:r>
              <a:rPr lang="en-US" sz="3600" b="1" u="sng" kern="1200">
                <a:solidFill>
                  <a:schemeClr val="tx1"/>
                </a:solidFill>
                <a:latin typeface="+mj-lt"/>
                <a:ea typeface="+mj-ea"/>
                <a:cs typeface="+mj-cs"/>
              </a:rPr>
              <a:t>Logistic Regression</a:t>
            </a:r>
            <a:endParaRPr lang="en-US" sz="3600" u="sng" kern="120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a:blip r:embed="rId2"/>
          <a:stretch>
            <a:fillRect/>
          </a:stretch>
        </p:blipFill>
        <p:spPr>
          <a:xfrm>
            <a:off x="576244" y="1989981"/>
            <a:ext cx="5628018" cy="2645168"/>
          </a:xfrm>
          <a:prstGeom prst="rect">
            <a:avLst/>
          </a:prstGeom>
        </p:spPr>
      </p:pic>
      <p:sp>
        <p:nvSpPr>
          <p:cNvPr id="19" name="Rectangle 1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08D98A4-94AD-7AB7-568A-2CC102552EB9}"/>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a:t>The logistic regression is also trained on the same number of samples where the mis classification rate in test data is more than the train data. The average squared error in test sample is lesser than the train samples.</a:t>
            </a:r>
          </a:p>
        </p:txBody>
      </p:sp>
      <p:sp>
        <p:nvSpPr>
          <p:cNvPr id="21" name="Rectangle 2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545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91481" y="650494"/>
            <a:ext cx="5597543" cy="5324142"/>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C10244-6F8E-2E3F-AFC8-23967B0A18E9}"/>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Total percentage of potable water samples are more than the polluted water and logistic regression give high number of misclassified samples in polluted water. All the samples of polluted water are wrongly classified.</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255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9014" y="525982"/>
            <a:ext cx="4282983" cy="1200361"/>
          </a:xfrm>
        </p:spPr>
        <p:txBody>
          <a:bodyPr vert="horz" lIns="91440" tIns="45720" rIns="91440" bIns="45720" rtlCol="0" anchor="b">
            <a:normAutofit/>
          </a:bodyPr>
          <a:lstStyle/>
          <a:p>
            <a:pPr lvl="0"/>
            <a:r>
              <a:rPr lang="en-US" sz="3600" b="1" u="sng" kern="1200">
                <a:solidFill>
                  <a:schemeClr val="tx1"/>
                </a:solidFill>
                <a:latin typeface="+mj-lt"/>
                <a:ea typeface="+mj-ea"/>
                <a:cs typeface="+mj-cs"/>
              </a:rPr>
              <a:t>AutoNeural</a:t>
            </a:r>
            <a:endParaRPr lang="en-US" sz="3600" u="sng"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954805"/>
            <a:ext cx="5628018" cy="2715519"/>
          </a:xfrm>
          <a:prstGeom prst="rect">
            <a:avLst/>
          </a:prstGeom>
        </p:spPr>
      </p:pic>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A04B8A-482F-C12F-04BC-4891803CF630}"/>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r>
              <a:rPr lang="en-US" sz="1700">
                <a:effectLst/>
              </a:rPr>
              <a:t>The auto neural network is also trained on same number of samples which gave 678 wrong classification in train data into 234 wrong misclassification in test data. The rate of misclassification in test data is more than the train data.</a:t>
            </a: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57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626908" y="650494"/>
            <a:ext cx="5526690" cy="5324142"/>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A32A8C8-07B5-9AC3-0ECB-C7F4EA2066B8}"/>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r>
              <a:rPr lang="en-US">
                <a:effectLst/>
              </a:rPr>
              <a:t>In the train data, around half of the samples of polluted water are wrongly classified and around 10% of the potable water are wrongly classified.</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5553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771895"/>
            <a:ext cx="5628018" cy="3081339"/>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15E1F15-29DE-5417-61D1-E27770C11DEB}"/>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r>
              <a:rPr lang="en-US">
                <a:effectLst/>
              </a:rPr>
              <a:t>The average squared error is minimum at 35 training step which is optimal. At higher training step of neural mode, the error decreases.</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728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39014" y="525982"/>
            <a:ext cx="4282983" cy="1200361"/>
          </a:xfrm>
        </p:spPr>
        <p:txBody>
          <a:bodyPr vert="horz" lIns="91440" tIns="45720" rIns="91440" bIns="45720" rtlCol="0" anchor="b">
            <a:normAutofit/>
          </a:bodyPr>
          <a:lstStyle/>
          <a:p>
            <a:r>
              <a:rPr lang="en-US" sz="3300" b="1" u="sng" kern="1200">
                <a:solidFill>
                  <a:schemeClr val="tx1"/>
                </a:solidFill>
                <a:latin typeface="+mj-lt"/>
                <a:ea typeface="+mj-ea"/>
                <a:cs typeface="+mj-cs"/>
              </a:rPr>
              <a:t>Model Evaluation Criteria and Final Model</a:t>
            </a:r>
            <a:endParaRPr lang="en-US" sz="3300" u="sng"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912595"/>
            <a:ext cx="5628018" cy="2799939"/>
          </a:xfrm>
          <a:prstGeom prst="rect">
            <a:avLst/>
          </a:prstGeom>
        </p:spPr>
      </p:pic>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F713EFC-37E0-8FEB-E6CB-D11252100D85}"/>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r>
              <a:rPr lang="en-US">
                <a:effectLst/>
              </a:rPr>
              <a:t>Auto Neural model gave the highest sensitivity compared to other classifieds in distinguishing water quality in test data. Also, the auto-neural model gives higher sensitivity compared to other classifiers in test data.</a:t>
            </a: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341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2299522"/>
            <a:ext cx="5628018" cy="2026085"/>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4067FF6-DDE6-1CB6-89BC-67DC48505798}"/>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r>
              <a:rPr lang="en-US" sz="1700">
                <a:effectLst/>
              </a:rPr>
              <a:t>In potable water samples Logistic regression give the lowest mis classification rate and in case of polluted water samples, Auto Neural network gave the lowest miss classification rate. In overall comparison, Auto neural network gives the lowest misclassification rate considering the distribution of samples.</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84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10173010" cy="1554480"/>
          </a:xfrm>
        </p:spPr>
        <p:txBody>
          <a:bodyPr anchor="ctr">
            <a:normAutofit/>
          </a:bodyPr>
          <a:lstStyle/>
          <a:p>
            <a:r>
              <a:rPr lang="en-US" sz="4800" b="1" u="sng">
                <a:latin typeface="Times New Roman" panose="02020603050405020304" pitchFamily="18" charset="0"/>
                <a:cs typeface="Times New Roman" panose="02020603050405020304" pitchFamily="18" charset="0"/>
              </a:rPr>
              <a:t>Objectives</a:t>
            </a:r>
            <a:endParaRPr lang="en-US" sz="4800" u="sng">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0D2E204-68E6-96F2-356C-AB72626801B8}"/>
              </a:ext>
            </a:extLst>
          </p:cNvPr>
          <p:cNvGraphicFramePr>
            <a:graphicFrameLocks noGrp="1"/>
          </p:cNvGraphicFramePr>
          <p:nvPr>
            <p:ph idx="1"/>
            <p:extLst>
              <p:ext uri="{D42A27DB-BD31-4B8C-83A1-F6EECF244321}">
                <p14:modId xmlns:p14="http://schemas.microsoft.com/office/powerpoint/2010/main" val="356877010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695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2306056"/>
            <a:ext cx="5628018" cy="2013017"/>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6708252-05F9-C2A8-D0DC-A60B9C3BFF02}"/>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r>
              <a:rPr lang="en-US">
                <a:effectLst/>
              </a:rPr>
              <a:t>The final model is auto neural model which gave the lowest mis classification rate in training data. The selected criteria was the misclassification rate in training data and target variable was potability which addicted the quality of water.</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960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2264347"/>
            <a:ext cx="5628018" cy="2096436"/>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2E14EBE-FD3E-D52D-26F9-341239F265A1}"/>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a:effectLst/>
            </a:endParaRP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effectLst/>
            </a:endParaRP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effectLst/>
            </a:endParaRPr>
          </a:p>
          <a:p>
            <a:pPr indent="-228600">
              <a:lnSpc>
                <a:spcPct val="90000"/>
              </a:lnSpc>
              <a:spcAft>
                <a:spcPts val="600"/>
              </a:spcAft>
              <a:buFont typeface="Arial" panose="020B0604020202020204" pitchFamily="34" charset="0"/>
              <a:buChar char="•"/>
            </a:pPr>
            <a:r>
              <a:rPr lang="en-US">
                <a:effectLst/>
              </a:rPr>
              <a:t>The features like the first sulphate, hardness, pH, solids, and conductivity are having higher importance in predicting the potability of water.</a:t>
            </a:r>
            <a:endParaRPr lang="en-US"/>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5509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US" sz="3400" b="1" u="sng">
                <a:latin typeface="Times New Roman" panose="02020603050405020304" pitchFamily="18" charset="0"/>
                <a:cs typeface="Times New Roman" panose="02020603050405020304" pitchFamily="18" charset="0"/>
              </a:rPr>
              <a:t>Interpretation and Recommendations</a:t>
            </a:r>
            <a:endParaRPr lang="en-US" sz="3400" u="sng">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pPr lvl="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pH, Sulfate, hardness, and solids are very important in the classification of potable and polluted water.</a:t>
            </a:r>
          </a:p>
          <a:p>
            <a:pPr marL="0" lvl="0" indent="0">
              <a:buNone/>
            </a:pPr>
            <a:endParaRPr lang="en-US" sz="20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AutoNeural Network gives the highest accuracy in predicting water quality.</a:t>
            </a:r>
          </a:p>
          <a:p>
            <a:pPr marL="0" lvl="0" indent="0">
              <a:buNone/>
            </a:pPr>
            <a:endParaRPr lang="en-US" sz="20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Most of the samples contain missing values which are imputed with the help of the average value.</a:t>
            </a:r>
          </a:p>
          <a:p>
            <a:pPr marL="0" lvl="0" indent="0">
              <a:buNone/>
            </a:pPr>
            <a:endParaRPr lang="en-US" sz="20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The size of the data is very less and this can be one reason for high rate of misclassification.</a:t>
            </a:r>
          </a:p>
          <a:p>
            <a:pPr marL="0" indent="0">
              <a:buNone/>
            </a:pPr>
            <a:endParaRPr lang="en-US" sz="2000"/>
          </a:p>
        </p:txBody>
      </p:sp>
    </p:spTree>
    <p:extLst>
      <p:ext uri="{BB962C8B-B14F-4D97-AF65-F5344CB8AC3E}">
        <p14:creationId xmlns:p14="http://schemas.microsoft.com/office/powerpoint/2010/main" val="2557737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US" sz="3700" u="sng">
                <a:latin typeface="Times New Roman" panose="02020603050405020304" pitchFamily="18" charset="0"/>
                <a:cs typeface="Times New Roman" panose="02020603050405020304" pitchFamily="18" charset="0"/>
              </a:rPr>
              <a:t>Recommendation</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pPr lvl="0">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The data size should be increased to achieve better accuracy.</a:t>
            </a:r>
          </a:p>
          <a:p>
            <a:pPr marL="0" lvl="0" indent="0">
              <a:buNone/>
            </a:pPr>
            <a:endParaRPr lang="en-US" sz="22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The samples should be balanced to achieve minimum misclassification.</a:t>
            </a:r>
          </a:p>
          <a:p>
            <a:pPr lvl="0">
              <a:buFont typeface="Wingdings" panose="05000000000000000000" pitchFamily="2" charset="2"/>
              <a:buChar char="Ø"/>
            </a:pPr>
            <a:endParaRPr lang="en-US" sz="220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The features correlation should be analyzed to get an idea of multi-collinear features.</a:t>
            </a:r>
          </a:p>
          <a:p>
            <a:pPr>
              <a:buFont typeface="Wingdings" panose="05000000000000000000" pitchFamily="2" charset="2"/>
              <a:buChar char="Ø"/>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352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US" sz="4800" b="1" u="sng">
                <a:latin typeface="Times New Roman" panose="02020603050405020304" pitchFamily="18" charset="0"/>
                <a:cs typeface="Times New Roman" panose="02020603050405020304" pitchFamily="18" charset="0"/>
              </a:rPr>
              <a:t>Summary and Lessons learned</a:t>
            </a:r>
            <a:endParaRPr lang="en-US" sz="4800" u="sng">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r>
              <a:rPr lang="en-US" sz="1900">
                <a:latin typeface="Times New Roman" panose="02020603050405020304" pitchFamily="18" charset="0"/>
                <a:cs typeface="Times New Roman" panose="02020603050405020304" pitchFamily="18" charset="0"/>
              </a:rPr>
              <a:t>During the visualization we have learnt that the features have common characteristics in both portable and non-potable water. So machine learning algorithms might give confusing results based on the similar patterns observed between potable and non-potable water.</a:t>
            </a:r>
          </a:p>
          <a:p>
            <a:r>
              <a:rPr lang="en-US" sz="1900">
                <a:latin typeface="Times New Roman" panose="02020603050405020304" pitchFamily="18" charset="0"/>
                <a:cs typeface="Times New Roman" panose="02020603050405020304" pitchFamily="18" charset="0"/>
              </a:rPr>
              <a:t>From the visualization perspective, we have learnt different visualization approaches where we have learnt how to change the aesthetic performance of the plots and we also learnt how to build different predictive models in SAS Enterprise Miner.</a:t>
            </a:r>
          </a:p>
          <a:p>
            <a:r>
              <a:rPr lang="en-US" sz="1900">
                <a:latin typeface="Times New Roman" panose="02020603050405020304" pitchFamily="18" charset="0"/>
                <a:cs typeface="Times New Roman" panose="02020603050405020304" pitchFamily="18" charset="0"/>
              </a:rPr>
              <a:t>Due to fewer sized samples, the model struggled to give good performance. Also, the polluted samples are fewer due to which the model gave minimum accuracy.</a:t>
            </a:r>
          </a:p>
          <a:p>
            <a:endParaRPr lang="en-US"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339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5065" y="1463040"/>
            <a:ext cx="3796306" cy="2690949"/>
          </a:xfrm>
        </p:spPr>
        <p:txBody>
          <a:bodyPr anchor="t">
            <a:normAutofit/>
          </a:bodyPr>
          <a:lstStyle/>
          <a:p>
            <a:r>
              <a:rPr lang="en-US" sz="4800" b="1" u="sng">
                <a:latin typeface="Times New Roman" panose="02020603050405020304" pitchFamily="18" charset="0"/>
                <a:cs typeface="Times New Roman" panose="02020603050405020304" pitchFamily="18" charset="0"/>
              </a:rPr>
              <a:t>Future Work</a:t>
            </a:r>
            <a:endParaRPr lang="en-US" sz="4800" u="sng">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56218" y="1463039"/>
            <a:ext cx="5542387" cy="4300447"/>
          </a:xfrm>
        </p:spPr>
        <p:txBody>
          <a:bodyPr anchor="t">
            <a:normAutofit/>
          </a:bodyPr>
          <a:lstStyle/>
          <a:p>
            <a:pPr>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The future work includes adding more informative data that can easily distinguish water quality. Also there are other features such as color and smell which can be added for better clarification of potable and non-potable water.</a:t>
            </a:r>
          </a:p>
          <a:p>
            <a:pPr>
              <a:buFont typeface="Wingdings" panose="05000000000000000000" pitchFamily="2" charset="2"/>
              <a:buChar char="Ø"/>
            </a:pPr>
            <a:endParaRPr lang="en-US" sz="22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Non-potable water samples should be balanced as because predictive modeling techniques highly misclassified some samples in test data.</a:t>
            </a:r>
          </a:p>
          <a:p>
            <a:pPr>
              <a:buFont typeface="Wingdings" panose="05000000000000000000" pitchFamily="2" charset="2"/>
              <a:buChar char="Ø"/>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683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3C22430-ECF9-43CB-BC38-89A61E5524E5}"/>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Thank You</a:t>
            </a:r>
          </a:p>
        </p:txBody>
      </p:sp>
      <p:cxnSp>
        <p:nvCxnSpPr>
          <p:cNvPr id="15" name="Straight Connector 1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28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9"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2963" y="473829"/>
            <a:ext cx="9849751" cy="1088761"/>
          </a:xfrm>
        </p:spPr>
        <p:txBody>
          <a:bodyPr anchor="b">
            <a:normAutofit fontScale="90000"/>
          </a:bodyPr>
          <a:lstStyle/>
          <a:p>
            <a:r>
              <a:rPr lang="en-US" sz="4200" b="1" u="sng" dirty="0">
                <a:latin typeface="Times New Roman" panose="02020603050405020304" pitchFamily="18" charset="0"/>
                <a:cs typeface="Times New Roman" panose="02020603050405020304" pitchFamily="18" charset="0"/>
              </a:rPr>
              <a:t>Data Source</a:t>
            </a:r>
            <a:br>
              <a:rPr lang="en-US" sz="4200" b="1" u="sng" dirty="0">
                <a:latin typeface="Times New Roman" panose="02020603050405020304" pitchFamily="18" charset="0"/>
                <a:cs typeface="Times New Roman" panose="02020603050405020304" pitchFamily="18" charset="0"/>
              </a:rPr>
            </a:br>
            <a:r>
              <a:rPr lang="en-US" sz="4200" b="1" u="sng" dirty="0">
                <a:latin typeface="Times New Roman" panose="02020603050405020304" pitchFamily="18" charset="0"/>
                <a:cs typeface="Times New Roman" panose="02020603050405020304" pitchFamily="18" charset="0"/>
              </a:rPr>
              <a:t> </a:t>
            </a:r>
            <a:endParaRPr lang="en-US" sz="4200" u="sng" dirty="0">
              <a:latin typeface="Times New Roman" panose="02020603050405020304" pitchFamily="18" charset="0"/>
              <a:cs typeface="Times New Roman" panose="02020603050405020304" pitchFamily="18" charset="0"/>
            </a:endParaRPr>
          </a:p>
        </p:txBody>
      </p:sp>
      <p:sp>
        <p:nvSpPr>
          <p:cNvPr id="30" name="Content Placeholder 2"/>
          <p:cNvSpPr>
            <a:spLocks noGrp="1"/>
          </p:cNvSpPr>
          <p:nvPr>
            <p:ph idx="1"/>
          </p:nvPr>
        </p:nvSpPr>
        <p:spPr>
          <a:xfrm>
            <a:off x="1289304" y="1863634"/>
            <a:ext cx="9849751" cy="4071447"/>
          </a:xfrm>
        </p:spPr>
        <p:txBody>
          <a:bodyPr anchor="ctr">
            <a:normAutofit/>
          </a:bodyPr>
          <a:lstStyle/>
          <a:p>
            <a:pPr marL="0" indent="0">
              <a:buNone/>
            </a:pPr>
            <a:r>
              <a:rPr lang="en-US" sz="1200" dirty="0">
                <a:latin typeface="Times New Roman" panose="02020603050405020304" pitchFamily="18" charset="0"/>
                <a:cs typeface="Times New Roman" panose="02020603050405020304" pitchFamily="18" charset="0"/>
              </a:rPr>
              <a:t>The data contain 3276 rows and 10 columns and some of the features contain missing values.</a:t>
            </a:r>
          </a:p>
          <a:p>
            <a:pPr marL="0" indent="0">
              <a:buNone/>
            </a:pPr>
            <a:r>
              <a:rPr lang="en-US" sz="1200" b="1" u="sng" dirty="0">
                <a:latin typeface="Times New Roman" panose="02020603050405020304" pitchFamily="18" charset="0"/>
                <a:cs typeface="Times New Roman" panose="02020603050405020304" pitchFamily="18" charset="0"/>
              </a:rPr>
              <a:t>Data Description</a:t>
            </a:r>
            <a:endParaRPr lang="en-US" sz="1200" b="1"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The data contain missing values in features like pH, Sulfate and trihalomethanes. The data contain the following features</a:t>
            </a:r>
          </a:p>
          <a:p>
            <a:pPr lvl="0"/>
            <a:r>
              <a:rPr lang="en-US" sz="1200" dirty="0">
                <a:latin typeface="Times New Roman" panose="02020603050405020304" pitchFamily="18" charset="0"/>
                <a:cs typeface="Times New Roman" panose="02020603050405020304" pitchFamily="18" charset="0"/>
              </a:rPr>
              <a:t>pH value</a:t>
            </a:r>
          </a:p>
          <a:p>
            <a:pPr lvl="0"/>
            <a:r>
              <a:rPr lang="en-US" sz="1200" dirty="0">
                <a:latin typeface="Times New Roman" panose="02020603050405020304" pitchFamily="18" charset="0"/>
                <a:cs typeface="Times New Roman" panose="02020603050405020304" pitchFamily="18" charset="0"/>
              </a:rPr>
              <a:t>Hardness</a:t>
            </a:r>
          </a:p>
          <a:p>
            <a:pPr lvl="0"/>
            <a:r>
              <a:rPr lang="en-US" sz="1200" dirty="0">
                <a:latin typeface="Times New Roman" panose="02020603050405020304" pitchFamily="18" charset="0"/>
                <a:cs typeface="Times New Roman" panose="02020603050405020304" pitchFamily="18" charset="0"/>
              </a:rPr>
              <a:t>Solids – Total Dissolved Solids</a:t>
            </a:r>
          </a:p>
          <a:p>
            <a:pPr lvl="0"/>
            <a:r>
              <a:rPr lang="en-US" sz="1200" dirty="0">
                <a:latin typeface="Times New Roman" panose="02020603050405020304" pitchFamily="18" charset="0"/>
                <a:cs typeface="Times New Roman" panose="02020603050405020304" pitchFamily="18" charset="0"/>
              </a:rPr>
              <a:t>Chloramines</a:t>
            </a:r>
          </a:p>
          <a:p>
            <a:pPr lvl="0"/>
            <a:r>
              <a:rPr lang="en-US" sz="1200" dirty="0">
                <a:latin typeface="Times New Roman" panose="02020603050405020304" pitchFamily="18" charset="0"/>
                <a:cs typeface="Times New Roman" panose="02020603050405020304" pitchFamily="18" charset="0"/>
              </a:rPr>
              <a:t>Sulfate</a:t>
            </a:r>
          </a:p>
          <a:p>
            <a:pPr lvl="0"/>
            <a:r>
              <a:rPr lang="en-US" sz="1200" dirty="0">
                <a:latin typeface="Times New Roman" panose="02020603050405020304" pitchFamily="18" charset="0"/>
                <a:cs typeface="Times New Roman" panose="02020603050405020304" pitchFamily="18" charset="0"/>
              </a:rPr>
              <a:t>Conductivity</a:t>
            </a:r>
          </a:p>
          <a:p>
            <a:pPr lvl="0"/>
            <a:r>
              <a:rPr lang="en-US" sz="1200" dirty="0">
                <a:latin typeface="Times New Roman" panose="02020603050405020304" pitchFamily="18" charset="0"/>
                <a:cs typeface="Times New Roman" panose="02020603050405020304" pitchFamily="18" charset="0"/>
              </a:rPr>
              <a:t>Organic Carbon</a:t>
            </a:r>
          </a:p>
          <a:p>
            <a:pPr lvl="0"/>
            <a:r>
              <a:rPr lang="en-US" sz="1200" dirty="0">
                <a:latin typeface="Times New Roman" panose="02020603050405020304" pitchFamily="18" charset="0"/>
                <a:cs typeface="Times New Roman" panose="02020603050405020304" pitchFamily="18" charset="0"/>
              </a:rPr>
              <a:t>Trihalomethanes</a:t>
            </a:r>
          </a:p>
          <a:p>
            <a:pPr lvl="0"/>
            <a:r>
              <a:rPr lang="en-US" sz="1200" dirty="0">
                <a:latin typeface="Times New Roman" panose="02020603050405020304" pitchFamily="18" charset="0"/>
                <a:cs typeface="Times New Roman" panose="02020603050405020304" pitchFamily="18" charset="0"/>
              </a:rPr>
              <a:t>Turbidity </a:t>
            </a:r>
          </a:p>
          <a:p>
            <a:pPr lvl="0"/>
            <a:r>
              <a:rPr lang="en-US" sz="1200" dirty="0">
                <a:latin typeface="Times New Roman" panose="02020603050405020304" pitchFamily="18" charset="0"/>
                <a:cs typeface="Times New Roman" panose="02020603050405020304" pitchFamily="18" charset="0"/>
              </a:rPr>
              <a:t>Potability</a:t>
            </a:r>
          </a:p>
        </p:txBody>
      </p:sp>
    </p:spTree>
    <p:extLst>
      <p:ext uri="{BB962C8B-B14F-4D97-AF65-F5344CB8AC3E}">
        <p14:creationId xmlns:p14="http://schemas.microsoft.com/office/powerpoint/2010/main" val="410243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73940"/>
            <a:ext cx="5052369" cy="1035781"/>
          </a:xfrm>
        </p:spPr>
        <p:txBody>
          <a:bodyPr vert="horz" lIns="91440" tIns="45720" rIns="91440" bIns="45720" rtlCol="0" anchor="ctr">
            <a:normAutofit/>
          </a:bodyPr>
          <a:lstStyle/>
          <a:p>
            <a:r>
              <a:rPr lang="en-US" sz="3600" b="1" u="sng" kern="1200">
                <a:solidFill>
                  <a:schemeClr val="tx1"/>
                </a:solidFill>
                <a:latin typeface="+mj-lt"/>
                <a:ea typeface="+mj-ea"/>
                <a:cs typeface="+mj-cs"/>
              </a:rPr>
              <a:t>Tableau Visualization</a:t>
            </a:r>
            <a:endParaRPr lang="en-US" sz="3600" u="sng"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685CB7BF-9EE9-5B1D-9020-26562FE4B29F}"/>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endParaRPr lang="en-US" sz="1700"/>
          </a:p>
          <a:p>
            <a:pPr indent="-228600">
              <a:lnSpc>
                <a:spcPct val="90000"/>
              </a:lnSpc>
              <a:spcAft>
                <a:spcPts val="800"/>
              </a:spcAft>
              <a:buFont typeface="Arial" panose="020B0604020202020204" pitchFamily="34" charset="0"/>
              <a:buChar char="•"/>
            </a:pPr>
            <a:endParaRPr lang="en-US" sz="1700">
              <a:effectLst/>
            </a:endParaRPr>
          </a:p>
          <a:p>
            <a:pPr indent="-228600">
              <a:lnSpc>
                <a:spcPct val="90000"/>
              </a:lnSpc>
              <a:spcAft>
                <a:spcPts val="800"/>
              </a:spcAft>
              <a:buFont typeface="Arial" panose="020B0604020202020204" pitchFamily="34" charset="0"/>
              <a:buChar char="•"/>
            </a:pPr>
            <a:r>
              <a:rPr lang="en-US" sz="1700">
                <a:effectLst/>
              </a:rPr>
              <a:t>The total number of portable water samples in 1998 and non-potable water samples is 1278. This indicates that the data is imbalanced where the non-potable water sample is lower compared to the potable samples.</a:t>
            </a:r>
          </a:p>
        </p:txBody>
      </p:sp>
      <p:sp>
        <p:nvSpPr>
          <p:cNvPr id="20" name="Rectangle 1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7820621" y="901032"/>
            <a:ext cx="2442995" cy="5116220"/>
          </a:xfrm>
          <a:prstGeom prst="rect">
            <a:avLst/>
          </a:prstGeom>
        </p:spPr>
      </p:pic>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89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C8AF12-BA85-2944-C360-82D5B73C1295}"/>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r>
              <a:rPr lang="en-US">
                <a:effectLst/>
              </a:rPr>
              <a:t>The histogram distribution of conductivity indicates that conductivity lies in same range both in potable and non-potable water. The conductivity of both types of water lies in the range between 250 to 700.</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987738" y="1476424"/>
            <a:ext cx="5628018" cy="3672281"/>
          </a:xfrm>
          <a:prstGeom prst="rect">
            <a:avLst/>
          </a:prstGeom>
        </p:spPr>
      </p:pic>
    </p:spTree>
    <p:extLst>
      <p:ext uri="{BB962C8B-B14F-4D97-AF65-F5344CB8AC3E}">
        <p14:creationId xmlns:p14="http://schemas.microsoft.com/office/powerpoint/2010/main" val="274512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441249"/>
            <a:ext cx="5628018" cy="3742632"/>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84D160A-F520-69E5-1A93-BFE99A788B67}"/>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The histogram distribution of chloramine tells the same story where they lie in the same range in both potable and non-potable water. The chloramine lies in the range of 2 to 12 in both types of water.</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429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12940A7-84ED-EA96-EFE1-DFB31D8EFEEF}"/>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The hardness of both types of water also lie in the range of 100 to 300. The hardness of potable water is maximum observed near to 200 and in case of non-potable water, the maximum hardness is observed between 180 to 220.</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987738" y="1518634"/>
            <a:ext cx="5628018" cy="3587861"/>
          </a:xfrm>
          <a:prstGeom prst="rect">
            <a:avLst/>
          </a:prstGeom>
        </p:spPr>
      </p:pic>
    </p:spTree>
    <p:extLst>
      <p:ext uri="{BB962C8B-B14F-4D97-AF65-F5344CB8AC3E}">
        <p14:creationId xmlns:p14="http://schemas.microsoft.com/office/powerpoint/2010/main" val="230781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p:cNvPicPr>
          <p:nvPr>
            <p:ph idx="1"/>
          </p:nvPr>
        </p:nvPicPr>
        <p:blipFill>
          <a:blip r:embed="rId2"/>
          <a:stretch>
            <a:fillRect/>
          </a:stretch>
        </p:blipFill>
        <p:spPr>
          <a:xfrm>
            <a:off x="576244" y="1504564"/>
            <a:ext cx="5628018" cy="3616001"/>
          </a:xfrm>
          <a:prstGeom prst="rect">
            <a:avLst/>
          </a:prstGeom>
        </p:spPr>
      </p:pic>
      <p:sp>
        <p:nvSpPr>
          <p:cNvPr id="24"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D2DDCFE-C98B-E42E-C88A-3B1393816389}"/>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endParaRPr lang="en-US">
              <a:effectLst/>
            </a:endParaRPr>
          </a:p>
          <a:p>
            <a:pPr indent="-228600">
              <a:lnSpc>
                <a:spcPct val="90000"/>
              </a:lnSpc>
              <a:spcAft>
                <a:spcPts val="800"/>
              </a:spcAft>
              <a:buFont typeface="Arial" panose="020B0604020202020204" pitchFamily="34" charset="0"/>
              <a:buChar char="•"/>
            </a:pPr>
            <a:endParaRPr lang="en-US"/>
          </a:p>
          <a:p>
            <a:pPr indent="-228600">
              <a:lnSpc>
                <a:spcPct val="90000"/>
              </a:lnSpc>
              <a:spcAft>
                <a:spcPts val="800"/>
              </a:spcAft>
              <a:buFont typeface="Arial" panose="020B0604020202020204" pitchFamily="34" charset="0"/>
              <a:buChar char="•"/>
            </a:pPr>
            <a:r>
              <a:rPr lang="en-US">
                <a:effectLst/>
              </a:rPr>
              <a:t>The histogram distribution of pH indicates that the pH value of non-potable water lies in the range of 3 to 10 and in case of potable water, the pH ranges between 2 to 12.</a:t>
            </a:r>
          </a:p>
        </p:txBody>
      </p:sp>
      <p:sp>
        <p:nvSpPr>
          <p:cNvPr id="25"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294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1507</Words>
  <Application>Microsoft Office PowerPoint</Application>
  <PresentationFormat>Widescreen</PresentationFormat>
  <Paragraphs>220</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Times New Roman</vt:lpstr>
      <vt:lpstr>Wingdings</vt:lpstr>
      <vt:lpstr>Office Theme</vt:lpstr>
      <vt:lpstr>Water Quality Prediction using Tableau and SAS</vt:lpstr>
      <vt:lpstr>                        Introduction</vt:lpstr>
      <vt:lpstr>Objectives</vt:lpstr>
      <vt:lpstr>Data Source  </vt:lpstr>
      <vt:lpstr>Tableau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Exploration and Preprocessing</vt:lpstr>
      <vt:lpstr>Predictive Modelling</vt:lpstr>
      <vt:lpstr>Decision Tree</vt:lpstr>
      <vt:lpstr>PowerPoint Presentation</vt:lpstr>
      <vt:lpstr>PowerPoint Presentation</vt:lpstr>
      <vt:lpstr>PowerPoint Presentation</vt:lpstr>
      <vt:lpstr>Gradient Boosting Classifier</vt:lpstr>
      <vt:lpstr>PowerPoint Presentation</vt:lpstr>
      <vt:lpstr>PowerPoint Presentation</vt:lpstr>
      <vt:lpstr>PowerPoint Presentation</vt:lpstr>
      <vt:lpstr>Logistic Regression</vt:lpstr>
      <vt:lpstr>PowerPoint Presentation</vt:lpstr>
      <vt:lpstr>AutoNeural</vt:lpstr>
      <vt:lpstr>PowerPoint Presentation</vt:lpstr>
      <vt:lpstr>PowerPoint Presentation</vt:lpstr>
      <vt:lpstr>Model Evaluation Criteria and Final Model</vt:lpstr>
      <vt:lpstr>PowerPoint Presentation</vt:lpstr>
      <vt:lpstr>PowerPoint Presentation</vt:lpstr>
      <vt:lpstr>PowerPoint Presentation</vt:lpstr>
      <vt:lpstr>Interpretation and Recommendations</vt:lpstr>
      <vt:lpstr>Recommendation</vt:lpstr>
      <vt:lpstr>Summary and Lessons learned</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Prediction using Tableau and SAS</dc:title>
  <dc:creator>user</dc:creator>
  <cp:lastModifiedBy>Priyanka Kunchakuri (pknchkri)</cp:lastModifiedBy>
  <cp:revision>11</cp:revision>
  <dcterms:created xsi:type="dcterms:W3CDTF">2022-12-04T07:47:48Z</dcterms:created>
  <dcterms:modified xsi:type="dcterms:W3CDTF">2022-12-08T00:01:14Z</dcterms:modified>
</cp:coreProperties>
</file>