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274" r:id="rId8"/>
    <p:sldId id="27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779E33-AE7E-466C-A170-D95728585730}"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276014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79E33-AE7E-466C-A170-D95728585730}"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385009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79E33-AE7E-466C-A170-D95728585730}"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2298530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79E33-AE7E-466C-A170-D95728585730}"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3326109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779E33-AE7E-466C-A170-D95728585730}"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31742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779E33-AE7E-466C-A170-D95728585730}"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267463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779E33-AE7E-466C-A170-D95728585730}" type="datetimeFigureOut">
              <a:rPr lang="en-US" smtClean="0"/>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251307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779E33-AE7E-466C-A170-D95728585730}" type="datetimeFigureOut">
              <a:rPr lang="en-US" smtClean="0"/>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176273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79E33-AE7E-466C-A170-D95728585730}" type="datetimeFigureOut">
              <a:rPr lang="en-US" smtClean="0"/>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166172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79E33-AE7E-466C-A170-D95728585730}"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407083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779E33-AE7E-466C-A170-D95728585730}"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53F13-3666-4B20-87F5-8FF0CB15B264}" type="slidenum">
              <a:rPr lang="en-US" smtClean="0"/>
              <a:t>‹#›</a:t>
            </a:fld>
            <a:endParaRPr lang="en-US"/>
          </a:p>
        </p:txBody>
      </p:sp>
    </p:spTree>
    <p:extLst>
      <p:ext uri="{BB962C8B-B14F-4D97-AF65-F5344CB8AC3E}">
        <p14:creationId xmlns:p14="http://schemas.microsoft.com/office/powerpoint/2010/main" val="3833757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79E33-AE7E-466C-A170-D95728585730}" type="datetimeFigureOut">
              <a:rPr lang="en-US" smtClean="0"/>
              <a:t>11/19/2023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53F13-3666-4B20-87F5-8FF0CB15B264}" type="slidenum">
              <a:rPr lang="en-US" smtClean="0"/>
              <a:t>‹#›</a:t>
            </a:fld>
            <a:endParaRPr lang="en-US"/>
          </a:p>
        </p:txBody>
      </p:sp>
    </p:spTree>
    <p:extLst>
      <p:ext uri="{BB962C8B-B14F-4D97-AF65-F5344CB8AC3E}">
        <p14:creationId xmlns:p14="http://schemas.microsoft.com/office/powerpoint/2010/main" val="2760221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A42A31-C68C-F971-BFBE-4DB295243566}"/>
              </a:ext>
            </a:extLst>
          </p:cNvPr>
          <p:cNvSpPr>
            <a:spLocks noGrp="1"/>
          </p:cNvSpPr>
          <p:nvPr>
            <p:ph type="ctrTitle"/>
          </p:nvPr>
        </p:nvSpPr>
        <p:spPr>
          <a:xfrm>
            <a:off x="1157288" y="312738"/>
            <a:ext cx="6858000" cy="1026370"/>
          </a:xfrm>
        </p:spPr>
        <p:txBody>
          <a:bodyPr>
            <a:normAutofit fontScale="90000"/>
          </a:bodyPr>
          <a:lstStyle/>
          <a:p>
            <a:pPr>
              <a:lnSpc>
                <a:spcPts val="4000"/>
              </a:lnSpc>
              <a:spcAft>
                <a:spcPts val="800"/>
              </a:spcAft>
            </a:pPr>
            <a:r>
              <a:rPr lang="en-US" sz="2700" b="1" dirty="0" smtClean="0"/>
              <a:t>Assignment - 01</a:t>
            </a:r>
            <a:r>
              <a:rPr lang="en-US" dirty="0"/>
              <a:t/>
            </a:r>
            <a:br>
              <a:rPr lang="en-US" dirty="0"/>
            </a:br>
            <a:r>
              <a:rPr lang="en-US" sz="4400" b="1" dirty="0"/>
              <a:t>The state of Environment </a:t>
            </a:r>
            <a:r>
              <a:rPr lang="en-US" sz="4400" b="1" dirty="0" smtClean="0"/>
              <a:t>in </a:t>
            </a:r>
            <a:r>
              <a:rPr lang="en-US" sz="4400" b="1" dirty="0" smtClean="0"/>
              <a:t>Lakkavalli</a:t>
            </a:r>
            <a:r>
              <a:rPr lang="en-US" sz="4400" b="1" dirty="0"/>
              <a:t>.</a:t>
            </a:r>
            <a:endParaRPr lang="en-IN" b="1" dirty="0"/>
          </a:p>
        </p:txBody>
      </p:sp>
      <p:sp>
        <p:nvSpPr>
          <p:cNvPr id="3" name="Subtitle 2">
            <a:extLst>
              <a:ext uri="{FF2B5EF4-FFF2-40B4-BE49-F238E27FC236}">
                <a16:creationId xmlns:a16="http://schemas.microsoft.com/office/drawing/2014/main" xmlns="" id="{73D71155-11BC-7382-745F-3AF10B52F498}"/>
              </a:ext>
            </a:extLst>
          </p:cNvPr>
          <p:cNvSpPr>
            <a:spLocks noGrp="1"/>
          </p:cNvSpPr>
          <p:nvPr>
            <p:ph type="subTitle" idx="1"/>
          </p:nvPr>
        </p:nvSpPr>
        <p:spPr>
          <a:xfrm>
            <a:off x="1094015" y="4663201"/>
            <a:ext cx="6858000" cy="1655762"/>
          </a:xfrm>
        </p:spPr>
        <p:txBody>
          <a:bodyPr>
            <a:normAutofit fontScale="62500" lnSpcReduction="20000"/>
          </a:bodyPr>
          <a:lstStyle/>
          <a:p>
            <a:r>
              <a:rPr lang="en-US" dirty="0">
                <a:solidFill>
                  <a:srgbClr val="002060"/>
                </a:solidFill>
              </a:rPr>
              <a:t>Submitted in partial fulfillment of the course requirements for Environmental Studies (BSDCH ZC225)</a:t>
            </a:r>
          </a:p>
          <a:p>
            <a:r>
              <a:rPr lang="en-US" dirty="0">
                <a:solidFill>
                  <a:srgbClr val="002060"/>
                </a:solidFill>
              </a:rPr>
              <a:t>to Birla Institute of Technology and Science</a:t>
            </a:r>
          </a:p>
          <a:p>
            <a:r>
              <a:rPr lang="en-US" dirty="0">
                <a:solidFill>
                  <a:srgbClr val="002060"/>
                </a:solidFill>
              </a:rPr>
              <a:t>by </a:t>
            </a:r>
            <a:r>
              <a:rPr lang="en-US" dirty="0" smtClean="0">
                <a:solidFill>
                  <a:srgbClr val="002060"/>
                </a:solidFill>
              </a:rPr>
              <a:t>[</a:t>
            </a:r>
            <a:r>
              <a:rPr lang="en-US" b="1" dirty="0" err="1" smtClean="0">
                <a:solidFill>
                  <a:srgbClr val="002060"/>
                </a:solidFill>
              </a:rPr>
              <a:t>Prathik</a:t>
            </a:r>
            <a:r>
              <a:rPr lang="en-US" b="1" dirty="0" smtClean="0">
                <a:solidFill>
                  <a:srgbClr val="002060"/>
                </a:solidFill>
              </a:rPr>
              <a:t> T P</a:t>
            </a:r>
            <a:r>
              <a:rPr lang="en-US" b="1" dirty="0">
                <a:solidFill>
                  <a:srgbClr val="002060"/>
                </a:solidFill>
              </a:rPr>
              <a:t>, 202217b3639@wilp.bits-pilani.ac.in, </a:t>
            </a:r>
            <a:r>
              <a:rPr lang="en-US" b="1" dirty="0" smtClean="0">
                <a:solidFill>
                  <a:srgbClr val="002060"/>
                </a:solidFill>
              </a:rPr>
              <a:t>Section-E</a:t>
            </a:r>
            <a:r>
              <a:rPr lang="en-US" dirty="0" smtClean="0">
                <a:solidFill>
                  <a:srgbClr val="002060"/>
                </a:solidFill>
              </a:rPr>
              <a:t>]</a:t>
            </a:r>
            <a:endParaRPr lang="en-US" dirty="0">
              <a:solidFill>
                <a:srgbClr val="002060"/>
              </a:solidFill>
            </a:endParaRPr>
          </a:p>
          <a:p>
            <a:r>
              <a:rPr lang="en-US" dirty="0">
                <a:solidFill>
                  <a:srgbClr val="002060"/>
                </a:solidFill>
              </a:rPr>
              <a:t>Under the guidance of </a:t>
            </a:r>
            <a:r>
              <a:rPr lang="en-US" dirty="0" smtClean="0">
                <a:solidFill>
                  <a:srgbClr val="002060"/>
                </a:solidFill>
              </a:rPr>
              <a:t>[</a:t>
            </a:r>
            <a:r>
              <a:rPr lang="en-US" b="1" dirty="0">
                <a:solidFill>
                  <a:srgbClr val="002060"/>
                </a:solidFill>
              </a:rPr>
              <a:t>Prof. </a:t>
            </a:r>
            <a:r>
              <a:rPr lang="en-US" b="1" dirty="0" err="1">
                <a:solidFill>
                  <a:srgbClr val="002060"/>
                </a:solidFill>
              </a:rPr>
              <a:t>Dr</a:t>
            </a:r>
            <a:r>
              <a:rPr lang="en-US" b="1" dirty="0">
                <a:solidFill>
                  <a:srgbClr val="002060"/>
                </a:solidFill>
              </a:rPr>
              <a:t> </a:t>
            </a:r>
            <a:r>
              <a:rPr lang="en-US" b="1" dirty="0" err="1">
                <a:solidFill>
                  <a:srgbClr val="002060"/>
                </a:solidFill>
              </a:rPr>
              <a:t>Ritu</a:t>
            </a:r>
            <a:r>
              <a:rPr lang="en-US" b="1" dirty="0">
                <a:solidFill>
                  <a:srgbClr val="002060"/>
                </a:solidFill>
              </a:rPr>
              <a:t> Singh </a:t>
            </a:r>
            <a:r>
              <a:rPr lang="en-US" b="1" dirty="0" smtClean="0">
                <a:solidFill>
                  <a:srgbClr val="002060"/>
                </a:solidFill>
              </a:rPr>
              <a:t>Rajput</a:t>
            </a:r>
            <a:r>
              <a:rPr lang="en-US" dirty="0" smtClean="0">
                <a:solidFill>
                  <a:srgbClr val="002060"/>
                </a:solidFill>
              </a:rPr>
              <a:t>]</a:t>
            </a:r>
            <a:endParaRPr lang="en-IN" dirty="0">
              <a:solidFill>
                <a:srgbClr val="002060"/>
              </a:solidFill>
            </a:endParaRPr>
          </a:p>
        </p:txBody>
      </p:sp>
      <p:pic>
        <p:nvPicPr>
          <p:cNvPr id="4" name="Picture 2" descr="Book of Rev Chap:13 Verse:18: Travelogue - Bhad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4" y="1651571"/>
            <a:ext cx="2147888" cy="28479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hadra Dam, Chikmagal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1731" y="1651571"/>
            <a:ext cx="4093369" cy="284797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Map of Tunga–Bhadra Basin and gauge locations (source: Google Earth... |  Download Scientific Diagram"/>
          <p:cNvSpPr>
            <a:spLocks noChangeAspect="1" noChangeArrowheads="1"/>
          </p:cNvSpPr>
          <p:nvPr/>
        </p:nvSpPr>
        <p:spPr bwMode="auto">
          <a:xfrm>
            <a:off x="116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Map of Tunga–Bhadra Basin and gauge locations (source: Google Earth... |  Download Scientific Diagram"/>
          <p:cNvSpPr>
            <a:spLocks noChangeAspect="1" noChangeArrowheads="1"/>
          </p:cNvSpPr>
          <p:nvPr/>
        </p:nvSpPr>
        <p:spPr bwMode="auto">
          <a:xfrm>
            <a:off x="230981" y="793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Tungabhadra River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8931" y="1651571"/>
            <a:ext cx="22479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37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446A2-92F1-6AEC-D6C9-4F6AF032C582}"/>
              </a:ext>
            </a:extLst>
          </p:cNvPr>
          <p:cNvSpPr>
            <a:spLocks noGrp="1"/>
          </p:cNvSpPr>
          <p:nvPr>
            <p:ph type="title"/>
          </p:nvPr>
        </p:nvSpPr>
        <p:spPr/>
        <p:txBody>
          <a:bodyPr/>
          <a:lstStyle/>
          <a:p>
            <a:r>
              <a:rPr lang="en-US" dirty="0"/>
              <a:t>Contents</a:t>
            </a:r>
            <a:endParaRPr lang="en-IN" dirty="0"/>
          </a:p>
        </p:txBody>
      </p:sp>
      <p:graphicFrame>
        <p:nvGraphicFramePr>
          <p:cNvPr id="7" name="Content Placeholder 6">
            <a:extLst>
              <a:ext uri="{FF2B5EF4-FFF2-40B4-BE49-F238E27FC236}">
                <a16:creationId xmlns:a16="http://schemas.microsoft.com/office/drawing/2014/main" xmlns="" id="{600DD4F3-6305-67C6-9E27-0CC4B935E928}"/>
              </a:ext>
            </a:extLst>
          </p:cNvPr>
          <p:cNvGraphicFramePr>
            <a:graphicFrameLocks noGrp="1"/>
          </p:cNvGraphicFramePr>
          <p:nvPr>
            <p:ph idx="1"/>
            <p:extLst>
              <p:ext uri="{D42A27DB-BD31-4B8C-83A1-F6EECF244321}">
                <p14:modId xmlns:p14="http://schemas.microsoft.com/office/powerpoint/2010/main" val="3712108475"/>
              </p:ext>
            </p:extLst>
          </p:nvPr>
        </p:nvGraphicFramePr>
        <p:xfrm>
          <a:off x="628653" y="1564368"/>
          <a:ext cx="7886698" cy="5394960"/>
        </p:xfrm>
        <a:graphic>
          <a:graphicData uri="http://schemas.openxmlformats.org/drawingml/2006/table">
            <a:tbl>
              <a:tblPr firstRow="1" bandRow="1">
                <a:tableStyleId>{5C22544A-7EE6-4342-B048-85BDC9FD1C3A}</a:tableStyleId>
              </a:tblPr>
              <a:tblGrid>
                <a:gridCol w="790655">
                  <a:extLst>
                    <a:ext uri="{9D8B030D-6E8A-4147-A177-3AD203B41FA5}">
                      <a16:colId xmlns:a16="http://schemas.microsoft.com/office/drawing/2014/main" xmlns="" val="805112940"/>
                    </a:ext>
                  </a:extLst>
                </a:gridCol>
                <a:gridCol w="5218044">
                  <a:extLst>
                    <a:ext uri="{9D8B030D-6E8A-4147-A177-3AD203B41FA5}">
                      <a16:colId xmlns:a16="http://schemas.microsoft.com/office/drawing/2014/main" xmlns="" val="2617550864"/>
                    </a:ext>
                  </a:extLst>
                </a:gridCol>
                <a:gridCol w="1877999">
                  <a:extLst>
                    <a:ext uri="{9D8B030D-6E8A-4147-A177-3AD203B41FA5}">
                      <a16:colId xmlns:a16="http://schemas.microsoft.com/office/drawing/2014/main" xmlns="" val="1231997391"/>
                    </a:ext>
                  </a:extLst>
                </a:gridCol>
              </a:tblGrid>
              <a:tr h="370840">
                <a:tc>
                  <a:txBody>
                    <a:bodyPr/>
                    <a:lstStyle/>
                    <a:p>
                      <a:endParaRPr lang="en-IN" sz="2400" dirty="0"/>
                    </a:p>
                  </a:txBody>
                  <a:tcPr marL="68580" marR="68580"/>
                </a:tc>
                <a:tc>
                  <a:txBody>
                    <a:bodyPr/>
                    <a:lstStyle/>
                    <a:p>
                      <a:r>
                        <a:rPr lang="en-US" sz="2400" dirty="0"/>
                        <a:t>Content</a:t>
                      </a:r>
                      <a:endParaRPr lang="en-IN" sz="2400" dirty="0"/>
                    </a:p>
                  </a:txBody>
                  <a:tcPr marL="68580" marR="68580"/>
                </a:tc>
                <a:tc>
                  <a:txBody>
                    <a:bodyPr/>
                    <a:lstStyle/>
                    <a:p>
                      <a:r>
                        <a:rPr lang="en-US" sz="2400" dirty="0"/>
                        <a:t>Page Number</a:t>
                      </a:r>
                      <a:endParaRPr lang="en-IN" sz="2400" dirty="0"/>
                    </a:p>
                  </a:txBody>
                  <a:tcPr marL="68580" marR="68580"/>
                </a:tc>
                <a:extLst>
                  <a:ext uri="{0D108BD9-81ED-4DB2-BD59-A6C34878D82A}">
                    <a16:rowId xmlns:a16="http://schemas.microsoft.com/office/drawing/2014/main" xmlns="" val="1551959419"/>
                  </a:ext>
                </a:extLst>
              </a:tr>
              <a:tr h="370840">
                <a:tc>
                  <a:txBody>
                    <a:bodyPr/>
                    <a:lstStyle/>
                    <a:p>
                      <a:r>
                        <a:rPr lang="en-US" sz="2400" dirty="0"/>
                        <a:t>1</a:t>
                      </a:r>
                      <a:endParaRPr lang="en-IN" sz="2400" dirty="0"/>
                    </a:p>
                  </a:txBody>
                  <a:tcPr marL="68580" marR="68580"/>
                </a:tc>
                <a:tc>
                  <a:txBody>
                    <a:bodyPr/>
                    <a:lstStyle/>
                    <a:p>
                      <a:r>
                        <a:rPr lang="en-US" sz="2400" dirty="0"/>
                        <a:t>Introduction</a:t>
                      </a:r>
                      <a:endParaRPr lang="en-IN" sz="2400" dirty="0"/>
                    </a:p>
                  </a:txBody>
                  <a:tcPr marL="68580" marR="68580"/>
                </a:tc>
                <a:tc>
                  <a:txBody>
                    <a:bodyPr/>
                    <a:lstStyle/>
                    <a:p>
                      <a:endParaRPr lang="en-IN" sz="2400"/>
                    </a:p>
                  </a:txBody>
                  <a:tcPr marL="68580" marR="68580"/>
                </a:tc>
                <a:extLst>
                  <a:ext uri="{0D108BD9-81ED-4DB2-BD59-A6C34878D82A}">
                    <a16:rowId xmlns:a16="http://schemas.microsoft.com/office/drawing/2014/main" xmlns="" val="4092361863"/>
                  </a:ext>
                </a:extLst>
              </a:tr>
              <a:tr h="370840">
                <a:tc>
                  <a:txBody>
                    <a:bodyPr/>
                    <a:lstStyle/>
                    <a:p>
                      <a:r>
                        <a:rPr lang="en-US" sz="2400" dirty="0"/>
                        <a:t>2</a:t>
                      </a:r>
                      <a:endParaRPr lang="en-IN" sz="2400" dirty="0"/>
                    </a:p>
                  </a:txBody>
                  <a:tcPr marL="68580" marR="68580"/>
                </a:tc>
                <a:tc>
                  <a:txBody>
                    <a:bodyPr/>
                    <a:lstStyle/>
                    <a:p>
                      <a:r>
                        <a:rPr lang="en-US" sz="2400" dirty="0"/>
                        <a:t>Climate, Water and Soil</a:t>
                      </a:r>
                      <a:endParaRPr lang="en-IN" sz="2400" dirty="0"/>
                    </a:p>
                  </a:txBody>
                  <a:tcPr marL="68580" marR="68580"/>
                </a:tc>
                <a:tc>
                  <a:txBody>
                    <a:bodyPr/>
                    <a:lstStyle/>
                    <a:p>
                      <a:endParaRPr lang="en-IN" sz="2400"/>
                    </a:p>
                  </a:txBody>
                  <a:tcPr marL="68580" marR="68580"/>
                </a:tc>
                <a:extLst>
                  <a:ext uri="{0D108BD9-81ED-4DB2-BD59-A6C34878D82A}">
                    <a16:rowId xmlns:a16="http://schemas.microsoft.com/office/drawing/2014/main" xmlns="" val="1101406649"/>
                  </a:ext>
                </a:extLst>
              </a:tr>
              <a:tr h="370840">
                <a:tc>
                  <a:txBody>
                    <a:bodyPr/>
                    <a:lstStyle/>
                    <a:p>
                      <a:r>
                        <a:rPr lang="en-US" sz="2400" dirty="0"/>
                        <a:t>3</a:t>
                      </a:r>
                      <a:endParaRPr lang="en-IN" sz="2400" dirty="0"/>
                    </a:p>
                  </a:txBody>
                  <a:tcPr marL="68580" marR="68580"/>
                </a:tc>
                <a:tc>
                  <a:txBody>
                    <a:bodyPr/>
                    <a:lstStyle/>
                    <a:p>
                      <a:r>
                        <a:rPr lang="en-US" sz="2400" dirty="0"/>
                        <a:t>Native, Endemic and Invasive Species</a:t>
                      </a:r>
                      <a:endParaRPr lang="en-IN" sz="2400" dirty="0"/>
                    </a:p>
                  </a:txBody>
                  <a:tcPr marL="68580" marR="68580"/>
                </a:tc>
                <a:tc>
                  <a:txBody>
                    <a:bodyPr/>
                    <a:lstStyle/>
                    <a:p>
                      <a:endParaRPr lang="en-IN" sz="2400"/>
                    </a:p>
                  </a:txBody>
                  <a:tcPr marL="68580" marR="68580"/>
                </a:tc>
                <a:extLst>
                  <a:ext uri="{0D108BD9-81ED-4DB2-BD59-A6C34878D82A}">
                    <a16:rowId xmlns:a16="http://schemas.microsoft.com/office/drawing/2014/main" xmlns="" val="2178680212"/>
                  </a:ext>
                </a:extLst>
              </a:tr>
              <a:tr h="370840">
                <a:tc>
                  <a:txBody>
                    <a:bodyPr/>
                    <a:lstStyle/>
                    <a:p>
                      <a:r>
                        <a:rPr lang="en-US" sz="2400" dirty="0"/>
                        <a:t>4</a:t>
                      </a:r>
                      <a:endParaRPr lang="en-IN" sz="2400" dirty="0"/>
                    </a:p>
                  </a:txBody>
                  <a:tcPr marL="68580" marR="68580"/>
                </a:tc>
                <a:tc>
                  <a:txBody>
                    <a:bodyPr/>
                    <a:lstStyle/>
                    <a:p>
                      <a:r>
                        <a:rPr lang="en-US" sz="2400" dirty="0"/>
                        <a:t>Agriculture, Horticulture and Animal Husbandry</a:t>
                      </a:r>
                      <a:endParaRPr lang="en-IN" sz="2400" dirty="0"/>
                    </a:p>
                  </a:txBody>
                  <a:tcPr marL="68580" marR="68580"/>
                </a:tc>
                <a:tc>
                  <a:txBody>
                    <a:bodyPr/>
                    <a:lstStyle/>
                    <a:p>
                      <a:endParaRPr lang="en-IN" sz="2400"/>
                    </a:p>
                  </a:txBody>
                  <a:tcPr marL="68580" marR="68580"/>
                </a:tc>
                <a:extLst>
                  <a:ext uri="{0D108BD9-81ED-4DB2-BD59-A6C34878D82A}">
                    <a16:rowId xmlns:a16="http://schemas.microsoft.com/office/drawing/2014/main" xmlns="" val="1750714051"/>
                  </a:ext>
                </a:extLst>
              </a:tr>
              <a:tr h="370840">
                <a:tc>
                  <a:txBody>
                    <a:bodyPr/>
                    <a:lstStyle/>
                    <a:p>
                      <a:r>
                        <a:rPr lang="en-US" sz="2400" dirty="0"/>
                        <a:t>5</a:t>
                      </a:r>
                      <a:endParaRPr lang="en-IN" sz="2400" dirty="0"/>
                    </a:p>
                  </a:txBody>
                  <a:tcPr marL="68580" marR="68580"/>
                </a:tc>
                <a:tc>
                  <a:txBody>
                    <a:bodyPr/>
                    <a:lstStyle/>
                    <a:p>
                      <a:r>
                        <a:rPr lang="en-US" sz="2400" dirty="0"/>
                        <a:t>Industry</a:t>
                      </a:r>
                      <a:endParaRPr lang="en-IN" sz="2400" dirty="0"/>
                    </a:p>
                  </a:txBody>
                  <a:tcPr marL="68580" marR="68580"/>
                </a:tc>
                <a:tc>
                  <a:txBody>
                    <a:bodyPr/>
                    <a:lstStyle/>
                    <a:p>
                      <a:endParaRPr lang="en-IN" sz="2400"/>
                    </a:p>
                  </a:txBody>
                  <a:tcPr marL="68580" marR="68580"/>
                </a:tc>
                <a:extLst>
                  <a:ext uri="{0D108BD9-81ED-4DB2-BD59-A6C34878D82A}">
                    <a16:rowId xmlns:a16="http://schemas.microsoft.com/office/drawing/2014/main" xmlns="" val="1473128161"/>
                  </a:ext>
                </a:extLst>
              </a:tr>
              <a:tr h="370840">
                <a:tc>
                  <a:txBody>
                    <a:bodyPr/>
                    <a:lstStyle/>
                    <a:p>
                      <a:r>
                        <a:rPr lang="en-US" sz="2400" dirty="0"/>
                        <a:t>6</a:t>
                      </a:r>
                      <a:endParaRPr lang="en-IN" sz="2400" dirty="0"/>
                    </a:p>
                  </a:txBody>
                  <a:tcPr marL="68580" marR="68580"/>
                </a:tc>
                <a:tc>
                  <a:txBody>
                    <a:bodyPr/>
                    <a:lstStyle/>
                    <a:p>
                      <a:r>
                        <a:rPr lang="en-US" sz="2400" dirty="0"/>
                        <a:t>Health and Wellbeing</a:t>
                      </a:r>
                      <a:endParaRPr lang="en-IN" sz="2400" dirty="0"/>
                    </a:p>
                  </a:txBody>
                  <a:tcPr marL="68580" marR="68580"/>
                </a:tc>
                <a:tc>
                  <a:txBody>
                    <a:bodyPr/>
                    <a:lstStyle/>
                    <a:p>
                      <a:endParaRPr lang="en-IN" sz="2400"/>
                    </a:p>
                  </a:txBody>
                  <a:tcPr marL="68580" marR="68580"/>
                </a:tc>
                <a:extLst>
                  <a:ext uri="{0D108BD9-81ED-4DB2-BD59-A6C34878D82A}">
                    <a16:rowId xmlns:a16="http://schemas.microsoft.com/office/drawing/2014/main" xmlns="" val="3568078566"/>
                  </a:ext>
                </a:extLst>
              </a:tr>
              <a:tr h="370840">
                <a:tc>
                  <a:txBody>
                    <a:bodyPr/>
                    <a:lstStyle/>
                    <a:p>
                      <a:r>
                        <a:rPr lang="en-US" sz="2400" dirty="0"/>
                        <a:t>7</a:t>
                      </a:r>
                      <a:endParaRPr lang="en-IN" sz="2400" dirty="0"/>
                    </a:p>
                  </a:txBody>
                  <a:tcPr marL="68580" marR="68580"/>
                </a:tc>
                <a:tc>
                  <a:txBody>
                    <a:bodyPr/>
                    <a:lstStyle/>
                    <a:p>
                      <a:r>
                        <a:rPr lang="en-US" sz="2400" dirty="0"/>
                        <a:t>Literacy</a:t>
                      </a:r>
                      <a:endParaRPr lang="en-IN" sz="2400" dirty="0"/>
                    </a:p>
                  </a:txBody>
                  <a:tcPr marL="68580" marR="68580"/>
                </a:tc>
                <a:tc>
                  <a:txBody>
                    <a:bodyPr/>
                    <a:lstStyle/>
                    <a:p>
                      <a:endParaRPr lang="en-IN" sz="2400"/>
                    </a:p>
                  </a:txBody>
                  <a:tcPr marL="68580" marR="68580"/>
                </a:tc>
                <a:extLst>
                  <a:ext uri="{0D108BD9-81ED-4DB2-BD59-A6C34878D82A}">
                    <a16:rowId xmlns:a16="http://schemas.microsoft.com/office/drawing/2014/main" xmlns="" val="3839253921"/>
                  </a:ext>
                </a:extLst>
              </a:tr>
              <a:tr h="370840">
                <a:tc>
                  <a:txBody>
                    <a:bodyPr/>
                    <a:lstStyle/>
                    <a:p>
                      <a:r>
                        <a:rPr lang="en-US" sz="2400" dirty="0"/>
                        <a:t>8</a:t>
                      </a:r>
                      <a:endParaRPr lang="en-IN" sz="2400" dirty="0"/>
                    </a:p>
                  </a:txBody>
                  <a:tcPr marL="68580" marR="68580"/>
                </a:tc>
                <a:tc>
                  <a:txBody>
                    <a:bodyPr/>
                    <a:lstStyle/>
                    <a:p>
                      <a:r>
                        <a:rPr lang="en-US" sz="2400" dirty="0"/>
                        <a:t>Case Study 1</a:t>
                      </a:r>
                      <a:endParaRPr lang="en-IN" sz="2400" dirty="0"/>
                    </a:p>
                  </a:txBody>
                  <a:tcPr marL="68580" marR="68580"/>
                </a:tc>
                <a:tc>
                  <a:txBody>
                    <a:bodyPr/>
                    <a:lstStyle/>
                    <a:p>
                      <a:endParaRPr lang="en-IN" sz="2400"/>
                    </a:p>
                  </a:txBody>
                  <a:tcPr marL="68580" marR="68580"/>
                </a:tc>
                <a:extLst>
                  <a:ext uri="{0D108BD9-81ED-4DB2-BD59-A6C34878D82A}">
                    <a16:rowId xmlns:a16="http://schemas.microsoft.com/office/drawing/2014/main" xmlns="" val="225989034"/>
                  </a:ext>
                </a:extLst>
              </a:tr>
              <a:tr h="370840">
                <a:tc>
                  <a:txBody>
                    <a:bodyPr/>
                    <a:lstStyle/>
                    <a:p>
                      <a:r>
                        <a:rPr lang="en-US" sz="2400" dirty="0"/>
                        <a:t>9</a:t>
                      </a:r>
                      <a:endParaRPr lang="en-IN" sz="2400" dirty="0"/>
                    </a:p>
                  </a:txBody>
                  <a:tcPr marL="68580" marR="68580"/>
                </a:tc>
                <a:tc>
                  <a:txBody>
                    <a:bodyPr/>
                    <a:lstStyle/>
                    <a:p>
                      <a:r>
                        <a:rPr lang="en-US" sz="2400" dirty="0"/>
                        <a:t>Case Study 2</a:t>
                      </a:r>
                      <a:endParaRPr lang="en-IN" sz="2400" dirty="0"/>
                    </a:p>
                  </a:txBody>
                  <a:tcPr marL="68580" marR="68580"/>
                </a:tc>
                <a:tc>
                  <a:txBody>
                    <a:bodyPr/>
                    <a:lstStyle/>
                    <a:p>
                      <a:endParaRPr lang="en-IN" sz="2400"/>
                    </a:p>
                  </a:txBody>
                  <a:tcPr marL="68580" marR="68580"/>
                </a:tc>
                <a:extLst>
                  <a:ext uri="{0D108BD9-81ED-4DB2-BD59-A6C34878D82A}">
                    <a16:rowId xmlns:a16="http://schemas.microsoft.com/office/drawing/2014/main" xmlns="" val="2279061568"/>
                  </a:ext>
                </a:extLst>
              </a:tr>
              <a:tr h="370840">
                <a:tc>
                  <a:txBody>
                    <a:bodyPr/>
                    <a:lstStyle/>
                    <a:p>
                      <a:r>
                        <a:rPr lang="en-US" sz="2400" dirty="0"/>
                        <a:t>10</a:t>
                      </a:r>
                      <a:endParaRPr lang="en-IN" sz="2400" dirty="0"/>
                    </a:p>
                  </a:txBody>
                  <a:tcPr marL="68580" marR="68580"/>
                </a:tc>
                <a:tc>
                  <a:txBody>
                    <a:bodyPr/>
                    <a:lstStyle/>
                    <a:p>
                      <a:r>
                        <a:rPr lang="en-US" sz="2400" dirty="0"/>
                        <a:t>Case Study 3</a:t>
                      </a:r>
                      <a:endParaRPr lang="en-IN" sz="2400" dirty="0"/>
                    </a:p>
                  </a:txBody>
                  <a:tcPr marL="68580" marR="68580"/>
                </a:tc>
                <a:tc>
                  <a:txBody>
                    <a:bodyPr/>
                    <a:lstStyle/>
                    <a:p>
                      <a:endParaRPr lang="en-IN" sz="2400" dirty="0"/>
                    </a:p>
                  </a:txBody>
                  <a:tcPr marL="68580" marR="68580"/>
                </a:tc>
                <a:extLst>
                  <a:ext uri="{0D108BD9-81ED-4DB2-BD59-A6C34878D82A}">
                    <a16:rowId xmlns:a16="http://schemas.microsoft.com/office/drawing/2014/main" xmlns="" val="1414411351"/>
                  </a:ext>
                </a:extLst>
              </a:tr>
            </a:tbl>
          </a:graphicData>
        </a:graphic>
      </p:graphicFrame>
    </p:spTree>
    <p:extLst>
      <p:ext uri="{BB962C8B-B14F-4D97-AF65-F5344CB8AC3E}">
        <p14:creationId xmlns:p14="http://schemas.microsoft.com/office/powerpoint/2010/main" val="233990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3089E-7F65-06B7-8898-1432B3F1523F}"/>
              </a:ext>
            </a:extLst>
          </p:cNvPr>
          <p:cNvSpPr>
            <a:spLocks noGrp="1"/>
          </p:cNvSpPr>
          <p:nvPr>
            <p:ph type="title"/>
          </p:nvPr>
        </p:nvSpPr>
        <p:spPr>
          <a:xfrm>
            <a:off x="457200" y="152400"/>
            <a:ext cx="8229600" cy="685800"/>
          </a:xfrm>
        </p:spPr>
        <p:txBody>
          <a:bodyPr>
            <a:normAutofit/>
          </a:bodyPr>
          <a:lstStyle/>
          <a:p>
            <a:r>
              <a:rPr lang="en-US" sz="3600" u="sng" dirty="0" smtClean="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3600" u="sng" dirty="0"/>
          </a:p>
        </p:txBody>
      </p:sp>
      <p:sp>
        <p:nvSpPr>
          <p:cNvPr id="3" name="Content Placeholder 2">
            <a:extLst>
              <a:ext uri="{FF2B5EF4-FFF2-40B4-BE49-F238E27FC236}">
                <a16:creationId xmlns:a16="http://schemas.microsoft.com/office/drawing/2014/main" xmlns="" id="{5012AD57-C691-812B-94A7-3DCE9E6BCBEB}"/>
              </a:ext>
            </a:extLst>
          </p:cNvPr>
          <p:cNvSpPr>
            <a:spLocks noGrp="1"/>
          </p:cNvSpPr>
          <p:nvPr>
            <p:ph idx="1"/>
          </p:nvPr>
        </p:nvSpPr>
        <p:spPr/>
        <p:txBody>
          <a:bodyPr>
            <a:normAutofit/>
          </a:bodyPr>
          <a:lstStyle/>
          <a:p>
            <a:pPr marL="0" indent="0" algn="just">
              <a:lnSpc>
                <a:spcPts val="3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 am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 20</a:t>
            </a:r>
            <a:r>
              <a:rPr lang="en-US" sz="2000" b="1" dirty="0" smtClean="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year old native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of</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Lakkavalli</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in Chickmanglore district of </a:t>
            </a:r>
            <a:r>
              <a:rPr lang="en-US" sz="2000" b="1"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Karnataka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state. I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am currently employed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at HCL and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work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from Chennai location. I am from a middle class family background. I born and brought-up from a place where it’s fully surrounded with forest, nature and full of greenery. From my childhood I have much interest in farming, Gardening and plantation. In my family all my relations are having farming background and whenever I get time I’ll go and spend those precious time with nature because it gives some kind of  calmness, refreshes mind and gives mental peace. As I spent most of my life time with nature I am much concerned about caring the nature, planting more plants and spreading the awareness of the nature to the upcoming generation.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109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12F2F-B0A2-AE50-4FF7-FFE032DC765D}"/>
              </a:ext>
            </a:extLst>
          </p:cNvPr>
          <p:cNvSpPr>
            <a:spLocks noGrp="1"/>
          </p:cNvSpPr>
          <p:nvPr>
            <p:ph type="title"/>
          </p:nvPr>
        </p:nvSpPr>
        <p:spPr>
          <a:xfrm>
            <a:off x="457200" y="152400"/>
            <a:ext cx="8229600" cy="914400"/>
          </a:xfrm>
        </p:spPr>
        <p:txBody>
          <a:bodyPr>
            <a:normAutofit fontScale="90000"/>
          </a:bodyPr>
          <a:lstStyle/>
          <a:p>
            <a:r>
              <a:rPr lang="en-IN" sz="3200" b="1" u="sng" dirty="0" smtClean="0">
                <a:effectLst/>
                <a:latin typeface="Times New Roman" pitchFamily="18" charset="0"/>
                <a:ea typeface="Calibri" panose="020F0502020204030204" pitchFamily="34" charset="0"/>
                <a:cs typeface="Times New Roman" pitchFamily="18" charset="0"/>
              </a:rPr>
              <a:t>CLIMATE, SOIL AND WATER RESOURCES</a:t>
            </a:r>
            <a:r>
              <a:rPr lang="en-IN" sz="4400" dirty="0">
                <a:effectLst/>
                <a:latin typeface="Calibri" panose="020F0502020204030204" pitchFamily="34" charset="0"/>
                <a:ea typeface="Calibri" panose="020F0502020204030204" pitchFamily="34" charset="0"/>
                <a:cs typeface="Times New Roman" panose="02020603050405020304" pitchFamily="18" charset="0"/>
              </a:rPr>
              <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3086B7B2-FD05-296D-B44A-C88E0EB1CA4D}"/>
              </a:ext>
            </a:extLst>
          </p:cNvPr>
          <p:cNvSpPr>
            <a:spLocks noGrp="1"/>
          </p:cNvSpPr>
          <p:nvPr>
            <p:ph idx="1"/>
          </p:nvPr>
        </p:nvSpPr>
        <p:spPr>
          <a:xfrm>
            <a:off x="457200" y="838200"/>
            <a:ext cx="8229600" cy="5791200"/>
          </a:xfrm>
        </p:spPr>
        <p:txBody>
          <a:bodyPr>
            <a:noAutofit/>
          </a:bodyPr>
          <a:lstStyle/>
          <a:p>
            <a:pPr indent="0" algn="just">
              <a:lnSpc>
                <a:spcPct val="107000"/>
              </a:lnSpc>
              <a:spcAft>
                <a:spcPts val="800"/>
              </a:spcAft>
              <a:buNone/>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Lakkavalli belongs to the western Ghats of Karnataka which is a rich heritage in forest land and water resources. Climate will changes accordingly to the climate seasons. In rainy season will get more rain as it lays in the western Ghats of Karnataka and in winter it’ll be too cold as it’s covere</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d with more trees and forest and in summer there won’t be much sunny days because our native is surrounded by more trees and forests. Talking about the soil, almost all the part of our land is covered with black soil and it’s rich in minerals which helps trees to get stable and much people will do the coconut farming. </a:t>
            </a:r>
            <a:r>
              <a:rPr lang="en-US" sz="2000" dirty="0"/>
              <a:t>The major soil type in the district comprises of red loamy &amp; sandy soil.</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In my native people will grow more coconut which is also called as </a:t>
            </a:r>
            <a:r>
              <a:rPr lang="en-US" sz="2000" b="1" u="sng"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BROWN DIAMOND</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We have plenty of water resources as we will get more rain in the rainy season. Along with that we also have </a:t>
            </a:r>
            <a:r>
              <a:rPr lang="en-US" sz="2000" b="1" u="sng" dirty="0" smtClean="0">
                <a:solidFill>
                  <a:srgbClr val="00B050"/>
                </a:solidFill>
                <a:latin typeface="Times New Roman" panose="02020603050405020304" pitchFamily="18" charset="0"/>
                <a:ea typeface="Calibri" panose="020F0502020204030204" pitchFamily="34" charset="0"/>
                <a:cs typeface="Times New Roman" panose="02020603050405020304" pitchFamily="18" charset="0"/>
              </a:rPr>
              <a:t>BHADRA DAM</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where two – three complete district is depend on this water. We also generate electricity with the help of turbines which are adopted in the dam. The generated electricity will flows across Karnataka. This helps so many farmers to yield their crops without any water dependency from another state.</a:t>
            </a:r>
            <a:endParaRPr lang="en-US"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spcAft>
                <a:spcPts val="800"/>
              </a:spcAft>
              <a:buNone/>
            </a:pPr>
            <a:endParaRPr lang="en-US" sz="2000" b="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spcAft>
                <a:spcPts val="800"/>
              </a:spcAft>
              <a:buNone/>
            </a:pPr>
            <a:endParaRPr lang="en-US" sz="2000" b="1" dirty="0" smtClean="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07000"/>
              </a:lnSpc>
              <a:spcAft>
                <a:spcPts val="800"/>
              </a:spcAft>
              <a:buNone/>
            </a:pPr>
            <a:endParaRPr lang="en-US" sz="2000" b="1" dirty="0">
              <a:solidFill>
                <a:srgbClr val="3333FF"/>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38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2856B-6618-0C7D-FFCF-9BAB21AD7C7C}"/>
              </a:ext>
            </a:extLst>
          </p:cNvPr>
          <p:cNvSpPr>
            <a:spLocks noGrp="1"/>
          </p:cNvSpPr>
          <p:nvPr>
            <p:ph type="title"/>
          </p:nvPr>
        </p:nvSpPr>
        <p:spPr>
          <a:xfrm>
            <a:off x="457200" y="152400"/>
            <a:ext cx="8229600" cy="838200"/>
          </a:xfrm>
        </p:spPr>
        <p:txBody>
          <a:bodyPr>
            <a:normAutofit fontScale="90000"/>
          </a:bodyPr>
          <a:lstStyle/>
          <a:p>
            <a:r>
              <a:rPr lang="en-US" sz="3600" b="1" dirty="0">
                <a:effectLst/>
                <a:latin typeface="Times New Roman" panose="02020603050405020304" pitchFamily="18" charset="0"/>
                <a:ea typeface="Calibri" panose="020F0502020204030204" pitchFamily="34" charset="0"/>
              </a:rPr>
              <a:t>Native Species, Endemic Species and Invasive Species</a:t>
            </a:r>
            <a:endParaRPr lang="en-IN" sz="7200" dirty="0"/>
          </a:p>
        </p:txBody>
      </p:sp>
      <p:sp>
        <p:nvSpPr>
          <p:cNvPr id="3" name="Content Placeholder 2">
            <a:extLst>
              <a:ext uri="{FF2B5EF4-FFF2-40B4-BE49-F238E27FC236}">
                <a16:creationId xmlns:a16="http://schemas.microsoft.com/office/drawing/2014/main" xmlns="" id="{3B718552-BD93-21A1-E8C0-7F4DAA94D119}"/>
              </a:ext>
            </a:extLst>
          </p:cNvPr>
          <p:cNvSpPr>
            <a:spLocks noGrp="1"/>
          </p:cNvSpPr>
          <p:nvPr>
            <p:ph idx="1"/>
          </p:nvPr>
        </p:nvSpPr>
        <p:spPr>
          <a:xfrm>
            <a:off x="457200" y="1219200"/>
            <a:ext cx="8229600" cy="5257800"/>
          </a:xfrm>
        </p:spPr>
        <p:txBody>
          <a:bodyPr>
            <a:normAutofit/>
          </a:bodyPr>
          <a:lstStyle/>
          <a:p>
            <a:pPr marL="0" indent="0">
              <a:buNone/>
            </a:pPr>
            <a:r>
              <a:rPr lang="en-US" sz="2000" b="1" u="sng" dirty="0" smtClean="0">
                <a:effectLst/>
                <a:latin typeface="Times New Roman" panose="02020603050405020304" pitchFamily="18" charset="0"/>
                <a:ea typeface="Calibri" panose="020F0502020204030204" pitchFamily="34" charset="0"/>
              </a:rPr>
              <a:t>Native Species </a:t>
            </a:r>
            <a:r>
              <a:rPr lang="en-US" sz="2000" b="1" dirty="0" smtClean="0">
                <a:effectLst/>
                <a:latin typeface="Times New Roman" panose="02020603050405020304" pitchFamily="18" charset="0"/>
                <a:ea typeface="Calibri" panose="020F0502020204030204" pitchFamily="34" charset="0"/>
              </a:rPr>
              <a:t>- </a:t>
            </a:r>
            <a:r>
              <a:rPr lang="en-US" sz="2000" dirty="0" err="1" smtClean="0">
                <a:latin typeface="Times New Roman" panose="02020603050405020304" pitchFamily="18" charset="0"/>
                <a:cs typeface="Times New Roman" panose="02020603050405020304" pitchFamily="18" charset="0"/>
              </a:rPr>
              <a:t>Bhadra</a:t>
            </a:r>
            <a:r>
              <a:rPr lang="en-US" sz="2000" dirty="0" smtClean="0">
                <a:latin typeface="Times New Roman" panose="02020603050405020304" pitchFamily="18" charset="0"/>
                <a:cs typeface="Times New Roman" panose="02020603050405020304" pitchFamily="18" charset="0"/>
              </a:rPr>
              <a:t> Tiger Reserve is home to about 40 species of large mammals, of which most are endangered. Tiger, Leopard, Leopard cat, Dholes, Indian Civet, ungulates like Gaur, </a:t>
            </a:r>
            <a:r>
              <a:rPr lang="en-US" sz="2000" dirty="0" err="1" smtClean="0">
                <a:latin typeface="Times New Roman" panose="02020603050405020304" pitchFamily="18" charset="0"/>
                <a:cs typeface="Times New Roman" panose="02020603050405020304" pitchFamily="18" charset="0"/>
              </a:rPr>
              <a:t>Sambar</a:t>
            </a:r>
            <a:r>
              <a:rPr lang="en-US" sz="2000" dirty="0" smtClean="0">
                <a:latin typeface="Times New Roman" panose="02020603050405020304" pitchFamily="18" charset="0"/>
                <a:cs typeface="Times New Roman" panose="02020603050405020304" pitchFamily="18" charset="0"/>
              </a:rPr>
              <a:t> and Barking Deer are common. Birdlife in the reserve is abundant, and around 250 species of avifauna have been identified.</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2000" b="1" u="sng" dirty="0" smtClean="0">
                <a:effectLst/>
                <a:latin typeface="Times New Roman" panose="02020603050405020304" pitchFamily="18" charset="0"/>
                <a:ea typeface="Calibri" panose="020F0502020204030204" pitchFamily="34" charset="0"/>
              </a:rPr>
              <a:t>Endemic Species </a:t>
            </a:r>
            <a:r>
              <a:rPr lang="en-US" sz="2000" b="1" dirty="0" smtClean="0">
                <a:effectLst/>
                <a:latin typeface="Times New Roman" panose="02020603050405020304" pitchFamily="18" charset="0"/>
                <a:ea typeface="Calibri" panose="020F0502020204030204" pitchFamily="34" charset="0"/>
              </a:rPr>
              <a:t>- </a:t>
            </a:r>
            <a:r>
              <a:rPr lang="en-US" sz="2000" dirty="0" err="1" smtClean="0">
                <a:effectLst/>
                <a:latin typeface="Times New Roman" panose="02020603050405020304" pitchFamily="18" charset="0"/>
                <a:ea typeface="Calibri" panose="020F0502020204030204" pitchFamily="34" charset="0"/>
              </a:rPr>
              <a:t>Bhadra</a:t>
            </a:r>
            <a:r>
              <a:rPr lang="en-US" sz="2000" dirty="0" smtClean="0">
                <a:effectLst/>
                <a:latin typeface="Times New Roman" panose="02020603050405020304" pitchFamily="18" charset="0"/>
                <a:ea typeface="Calibri" panose="020F0502020204030204" pitchFamily="34" charset="0"/>
              </a:rPr>
              <a:t> Tiger Reserve is home to about 40 species of large mammals, of which most are endangered. Tiger, Leopard, Leopard cat, Dholes, Indian Civet, ungulates like Gaur, </a:t>
            </a:r>
            <a:r>
              <a:rPr lang="en-US" sz="2000" dirty="0" err="1" smtClean="0">
                <a:effectLst/>
                <a:latin typeface="Times New Roman" panose="02020603050405020304" pitchFamily="18" charset="0"/>
                <a:ea typeface="Calibri" panose="020F0502020204030204" pitchFamily="34" charset="0"/>
              </a:rPr>
              <a:t>Sambar</a:t>
            </a:r>
            <a:r>
              <a:rPr lang="en-US" sz="2000" dirty="0" smtClean="0">
                <a:effectLst/>
                <a:latin typeface="Times New Roman" panose="02020603050405020304" pitchFamily="18" charset="0"/>
                <a:ea typeface="Calibri" panose="020F0502020204030204" pitchFamily="34" charset="0"/>
              </a:rPr>
              <a:t> and Barking Deer are common..</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2000" b="1" u="sng" dirty="0" smtClean="0">
                <a:effectLst/>
                <a:latin typeface="Times New Roman" panose="02020603050405020304" pitchFamily="18" charset="0"/>
                <a:ea typeface="Calibri" panose="020F0502020204030204" pitchFamily="34" charset="0"/>
              </a:rPr>
              <a:t>Invasive Species </a:t>
            </a:r>
            <a:r>
              <a:rPr lang="en-US" sz="2000" b="1" dirty="0" smtClean="0">
                <a:effectLst/>
                <a:latin typeface="Times New Roman" panose="02020603050405020304" pitchFamily="18" charset="0"/>
                <a:ea typeface="Calibri" panose="020F0502020204030204" pitchFamily="34" charset="0"/>
              </a:rPr>
              <a:t>- </a:t>
            </a:r>
            <a:r>
              <a:rPr lang="en-US" sz="2000" dirty="0" err="1" smtClean="0">
                <a:effectLst/>
                <a:latin typeface="Times New Roman" panose="02020603050405020304" pitchFamily="18" charset="0"/>
                <a:ea typeface="Calibri" panose="020F0502020204030204" pitchFamily="34" charset="0"/>
              </a:rPr>
              <a:t>Bhadra</a:t>
            </a:r>
            <a:r>
              <a:rPr lang="en-US" sz="2000" dirty="0" smtClean="0">
                <a:effectLst/>
                <a:latin typeface="Times New Roman" panose="02020603050405020304" pitchFamily="18" charset="0"/>
                <a:ea typeface="Calibri" panose="020F0502020204030204" pitchFamily="34" charset="0"/>
              </a:rPr>
              <a:t> Tiger Reserve is home to about 40 species of large mammals, of which most are endangered. Tiger, Leopard, Leopard cat, Dholes, Indian Civet, ungulates like Gaur, </a:t>
            </a:r>
            <a:r>
              <a:rPr lang="en-US" sz="2000" dirty="0" err="1" smtClean="0">
                <a:effectLst/>
                <a:latin typeface="Times New Roman" panose="02020603050405020304" pitchFamily="18" charset="0"/>
                <a:ea typeface="Calibri" panose="020F0502020204030204" pitchFamily="34" charset="0"/>
              </a:rPr>
              <a:t>Sambar</a:t>
            </a:r>
            <a:r>
              <a:rPr lang="en-US" sz="2000" dirty="0" smtClean="0">
                <a:effectLst/>
                <a:latin typeface="Times New Roman" panose="02020603050405020304" pitchFamily="18" charset="0"/>
                <a:ea typeface="Calibri" panose="020F0502020204030204" pitchFamily="34" charset="0"/>
              </a:rPr>
              <a:t> and Barking Deer are common. Birdlife in the reserve is abundant, and around 250 species of avifauna have been identified.</a:t>
            </a:r>
            <a:endParaRPr lang="en-US"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8646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D0AE9-EB06-98FD-456B-5331C158D6F7}"/>
              </a:ext>
            </a:extLst>
          </p:cNvPr>
          <p:cNvSpPr>
            <a:spLocks noGrp="1"/>
          </p:cNvSpPr>
          <p:nvPr>
            <p:ph type="title"/>
          </p:nvPr>
        </p:nvSpPr>
        <p:spPr>
          <a:xfrm>
            <a:off x="457200" y="76200"/>
            <a:ext cx="8229600" cy="609600"/>
          </a:xfrm>
        </p:spPr>
        <p:txBody>
          <a:bodyPr>
            <a:no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Agriculture, Horticulture, Animal Husbandry</a:t>
            </a:r>
            <a:endParaRPr lang="en-IN" sz="3200" dirty="0"/>
          </a:p>
        </p:txBody>
      </p:sp>
      <p:sp>
        <p:nvSpPr>
          <p:cNvPr id="3" name="Content Placeholder 2">
            <a:extLst>
              <a:ext uri="{FF2B5EF4-FFF2-40B4-BE49-F238E27FC236}">
                <a16:creationId xmlns:a16="http://schemas.microsoft.com/office/drawing/2014/main" xmlns="" id="{C935E27D-C129-625E-7953-65B7525F333F}"/>
              </a:ext>
            </a:extLst>
          </p:cNvPr>
          <p:cNvSpPr>
            <a:spLocks noGrp="1"/>
          </p:cNvSpPr>
          <p:nvPr>
            <p:ph idx="1"/>
          </p:nvPr>
        </p:nvSpPr>
        <p:spPr>
          <a:xfrm>
            <a:off x="152400" y="762000"/>
            <a:ext cx="8839200" cy="5943600"/>
          </a:xfrm>
        </p:spPr>
        <p:txBody>
          <a:bodyPr>
            <a:normAutofit lnSpcReduction="10000"/>
          </a:bodyPr>
          <a:lstStyle/>
          <a:p>
            <a:pPr marL="0" indent="0">
              <a:buNone/>
            </a:pPr>
            <a:r>
              <a:rPr lang="en-IN" sz="2400" b="1" u="sng" dirty="0" smtClean="0">
                <a:latin typeface="Times New Roman" panose="02020603050405020304" pitchFamily="18" charset="0"/>
                <a:cs typeface="Times New Roman" panose="02020603050405020304" pitchFamily="18" charset="0"/>
              </a:rPr>
              <a:t>Agriculture</a:t>
            </a:r>
            <a:r>
              <a:rPr lang="en-IN" sz="2400" dirty="0" smtClean="0">
                <a:latin typeface="Times New Roman" panose="02020603050405020304" pitchFamily="18" charset="0"/>
                <a:cs typeface="Times New Roman" panose="02020603050405020304" pitchFamily="18" charset="0"/>
              </a:rPr>
              <a:t> - My </a:t>
            </a:r>
            <a:r>
              <a:rPr lang="en-US" sz="2400" dirty="0" smtClean="0"/>
              <a:t>District </a:t>
            </a:r>
            <a:r>
              <a:rPr lang="en-US" sz="2400" dirty="0"/>
              <a:t>is famous for its coffee cultivation and is known as the coffee land of </a:t>
            </a:r>
            <a:r>
              <a:rPr lang="en-US" sz="2400" dirty="0" smtClean="0"/>
              <a:t>Karnataka. Along with this we do have coconut farming also. </a:t>
            </a:r>
            <a:r>
              <a:rPr lang="en-US" sz="2400" dirty="0" err="1" smtClean="0"/>
              <a:t>Chikmagalur</a:t>
            </a:r>
            <a:r>
              <a:rPr lang="en-US" sz="2400" dirty="0" smtClean="0"/>
              <a:t> is one of the highest producers of coffee in the country, and the lifestyle and culture of </a:t>
            </a:r>
            <a:r>
              <a:rPr lang="en-US" sz="2400" dirty="0" err="1" smtClean="0"/>
              <a:t>Chikmagalur</a:t>
            </a:r>
            <a:r>
              <a:rPr lang="en-US" sz="2400" dirty="0" smtClean="0"/>
              <a:t> has evolved around this agrarian aspect.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IN" sz="2400" b="1" u="sng" dirty="0" smtClean="0">
                <a:latin typeface="Times New Roman" panose="02020603050405020304" pitchFamily="18" charset="0"/>
                <a:cs typeface="Times New Roman" panose="02020603050405020304" pitchFamily="18" charset="0"/>
              </a:rPr>
              <a:t>Horticulture</a:t>
            </a:r>
            <a:r>
              <a:rPr lang="en-IN" sz="2400"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Oil seeds like groundnut, </a:t>
            </a:r>
            <a:r>
              <a:rPr lang="en-US" sz="2400" dirty="0" err="1" smtClean="0">
                <a:latin typeface="Times New Roman" panose="02020603050405020304" pitchFamily="18" charset="0"/>
                <a:cs typeface="Times New Roman" panose="02020603050405020304" pitchFamily="18" charset="0"/>
              </a:rPr>
              <a:t>sesamum</a:t>
            </a:r>
            <a:r>
              <a:rPr lang="en-US" sz="2400" dirty="0" smtClean="0">
                <a:latin typeface="Times New Roman" panose="02020603050405020304" pitchFamily="18" charset="0"/>
                <a:cs typeface="Times New Roman" panose="02020603050405020304" pitchFamily="18" charset="0"/>
              </a:rPr>
              <a:t>, sunflower, castor and commercial crops like sugarcane, cotton, and tobacco are also grown here. </a:t>
            </a:r>
            <a:r>
              <a:rPr lang="en-US" sz="2400" dirty="0" err="1" smtClean="0">
                <a:latin typeface="Times New Roman" panose="02020603050405020304" pitchFamily="18" charset="0"/>
                <a:cs typeface="Times New Roman" panose="02020603050405020304" pitchFamily="18" charset="0"/>
              </a:rPr>
              <a:t>Chikmagalur</a:t>
            </a:r>
            <a:r>
              <a:rPr lang="en-US" sz="2400" dirty="0" smtClean="0">
                <a:latin typeface="Times New Roman" panose="02020603050405020304" pitchFamily="18" charset="0"/>
                <a:cs typeface="Times New Roman" panose="02020603050405020304" pitchFamily="18" charset="0"/>
              </a:rPr>
              <a:t> is the second largest coffee producing district in India, after </a:t>
            </a:r>
            <a:r>
              <a:rPr lang="en-US" sz="2400" dirty="0" err="1" smtClean="0">
                <a:latin typeface="Times New Roman" panose="02020603050405020304" pitchFamily="18" charset="0"/>
                <a:cs typeface="Times New Roman" panose="02020603050405020304" pitchFamily="18" charset="0"/>
              </a:rPr>
              <a:t>Kodagu</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u="sng" dirty="0" smtClean="0">
                <a:latin typeface="Times New Roman" panose="02020603050405020304" pitchFamily="18" charset="0"/>
                <a:cs typeface="Times New Roman" panose="02020603050405020304" pitchFamily="18" charset="0"/>
              </a:rPr>
              <a:t>Animal</a:t>
            </a:r>
            <a:r>
              <a:rPr lang="en-US" sz="2400" u="sng" dirty="0" smtClean="0">
                <a:latin typeface="Times New Roman" panose="02020603050405020304" pitchFamily="18" charset="0"/>
                <a:cs typeface="Times New Roman" panose="02020603050405020304" pitchFamily="18" charset="0"/>
              </a:rPr>
              <a:t> </a:t>
            </a:r>
            <a:r>
              <a:rPr lang="en-US" sz="2400" b="1" u="sng" dirty="0" smtClean="0">
                <a:effectLst/>
                <a:latin typeface="Times New Roman" panose="02020603050405020304" pitchFamily="18" charset="0"/>
                <a:ea typeface="Calibri" panose="020F0502020204030204" pitchFamily="34" charset="0"/>
                <a:cs typeface="Times New Roman" panose="02020603050405020304" pitchFamily="18" charset="0"/>
              </a:rPr>
              <a:t>Husbandry </a:t>
            </a:r>
            <a:r>
              <a:rPr lang="en-US" sz="24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In my village most of the people will do the cattle farming as we can use the cow dung as fertilizers to yield crops. The Karnataka Government has also introduced many schemes for this planning which will help farmers also to get some </a:t>
            </a:r>
            <a:r>
              <a:rPr lang="en-US" sz="2400" dirty="0" err="1" smtClean="0">
                <a:effectLst/>
                <a:latin typeface="Times New Roman" panose="02020603050405020304" pitchFamily="18" charset="0"/>
                <a:ea typeface="Calibri" panose="020F0502020204030204" pitchFamily="34" charset="0"/>
                <a:cs typeface="Times New Roman" panose="02020603050405020304" pitchFamily="18" charset="0"/>
              </a:rPr>
              <a:t>benifites</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We do produce some quantity of milk from various types of cows.</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5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79DAA2-0A74-841E-83AD-FE420D814F4F}"/>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Health and Wellbeing</a:t>
            </a:r>
            <a:endParaRPr lang="en-IN" dirty="0"/>
          </a:p>
        </p:txBody>
      </p:sp>
      <p:sp>
        <p:nvSpPr>
          <p:cNvPr id="3" name="Content Placeholder 2">
            <a:extLst>
              <a:ext uri="{FF2B5EF4-FFF2-40B4-BE49-F238E27FC236}">
                <a16:creationId xmlns:a16="http://schemas.microsoft.com/office/drawing/2014/main" xmlns="" id="{9ACC4E00-0FF0-680C-BA3F-677B8A92E9F4}"/>
              </a:ext>
            </a:extLst>
          </p:cNvPr>
          <p:cNvSpPr>
            <a:spLocks noGrp="1"/>
          </p:cNvSpPr>
          <p:nvPr>
            <p:ph idx="1"/>
          </p:nvPr>
        </p:nvSpPr>
        <p:spPr/>
        <p:txBody>
          <a:bodyPr>
            <a:normAutofit/>
          </a:bodyPr>
          <a:lstStyle/>
          <a:p>
            <a:pPr marL="0" indent="0">
              <a:lnSpc>
                <a:spcPts val="3800"/>
              </a:lnSpc>
              <a:buNone/>
            </a:pPr>
            <a:r>
              <a:rPr lang="en-US" sz="2000" i="1" dirty="0" smtClean="0">
                <a:latin typeface="Times New Roman" panose="02020603050405020304" pitchFamily="18" charset="0"/>
                <a:cs typeface="Times New Roman" panose="02020603050405020304" pitchFamily="18" charset="0"/>
              </a:rPr>
              <a:t>In my village or district all are healthy and active as they do farming activities and we are living our lives with nature. </a:t>
            </a:r>
            <a:r>
              <a:rPr lang="en-US" sz="2000" i="1" dirty="0" smtClean="0">
                <a:latin typeface="Times New Roman" panose="02020603050405020304" pitchFamily="18" charset="0"/>
                <a:cs typeface="Times New Roman" panose="02020603050405020304" pitchFamily="18" charset="0"/>
              </a:rPr>
              <a:t>We don’t face any much health issues in our village.</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11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ACDA7-1C29-3882-1655-DE00852A64F9}"/>
              </a:ext>
            </a:extLst>
          </p:cNvPr>
          <p:cNvSpPr>
            <a:spLocks noGrp="1"/>
          </p:cNvSpPr>
          <p:nvPr>
            <p:ph type="title"/>
          </p:nvPr>
        </p:nvSpPr>
        <p:spPr/>
        <p:txBody>
          <a:bodyPr/>
          <a:lstStyle/>
          <a:p>
            <a:r>
              <a:rPr lang="en-US" sz="4400" b="1" u="sng" dirty="0">
                <a:effectLst/>
                <a:latin typeface="Times New Roman" panose="02020603050405020304" pitchFamily="18" charset="0"/>
                <a:ea typeface="Calibri" panose="020F0502020204030204" pitchFamily="34" charset="0"/>
                <a:cs typeface="Times New Roman" panose="02020603050405020304" pitchFamily="18" charset="0"/>
              </a:rPr>
              <a:t>Case Study 1</a:t>
            </a:r>
            <a:endParaRPr lang="en-IN" u="sng" dirty="0"/>
          </a:p>
        </p:txBody>
      </p:sp>
      <p:sp>
        <p:nvSpPr>
          <p:cNvPr id="3" name="Content Placeholder 2">
            <a:extLst>
              <a:ext uri="{FF2B5EF4-FFF2-40B4-BE49-F238E27FC236}">
                <a16:creationId xmlns:a16="http://schemas.microsoft.com/office/drawing/2014/main" xmlns="" id="{E5247F8D-DC2C-ECEA-115C-B9828F2A7BAC}"/>
              </a:ext>
            </a:extLst>
          </p:cNvPr>
          <p:cNvSpPr>
            <a:spLocks noGrp="1"/>
          </p:cNvSpPr>
          <p:nvPr>
            <p:ph idx="1"/>
          </p:nvPr>
        </p:nvSpPr>
        <p:spPr/>
        <p:txBody>
          <a:bodyPr>
            <a:normAutofit/>
          </a:bodyPr>
          <a:lstStyle/>
          <a:p>
            <a:pPr algn="just">
              <a:lnSpc>
                <a:spcPct val="107000"/>
              </a:lnSpc>
              <a:spcAft>
                <a:spcPts val="800"/>
              </a:spcAft>
            </a:pPr>
            <a:r>
              <a:rPr lang="en-IN" sz="2800" dirty="0" smtClean="0">
                <a:latin typeface="Calibri" panose="020F0502020204030204" pitchFamily="34" charset="0"/>
                <a:ea typeface="Calibri" panose="020F0502020204030204" pitchFamily="34" charset="0"/>
                <a:cs typeface="Times New Roman" panose="02020603050405020304" pitchFamily="18" charset="0"/>
              </a:rPr>
              <a:t>As we are having the </a:t>
            </a:r>
            <a:r>
              <a:rPr lang="en-IN" sz="2800" dirty="0" err="1">
                <a:latin typeface="Calibri" panose="020F0502020204030204" pitchFamily="34" charset="0"/>
                <a:ea typeface="Calibri" panose="020F0502020204030204" pitchFamily="34" charset="0"/>
                <a:cs typeface="Times New Roman" panose="02020603050405020304" pitchFamily="18" charset="0"/>
              </a:rPr>
              <a:t>B</a:t>
            </a:r>
            <a:r>
              <a:rPr lang="en-IN" sz="2800" dirty="0" err="1" smtClean="0">
                <a:latin typeface="Calibri" panose="020F0502020204030204" pitchFamily="34" charset="0"/>
                <a:ea typeface="Calibri" panose="020F0502020204030204" pitchFamily="34" charset="0"/>
                <a:cs typeface="Times New Roman" panose="02020603050405020304" pitchFamily="18" charset="0"/>
              </a:rPr>
              <a:t>hadra</a:t>
            </a:r>
            <a:r>
              <a:rPr lang="en-IN" sz="2800" dirty="0" smtClean="0">
                <a:latin typeface="Calibri" panose="020F0502020204030204" pitchFamily="34" charset="0"/>
                <a:ea typeface="Calibri" panose="020F0502020204030204" pitchFamily="34" charset="0"/>
                <a:cs typeface="Times New Roman" panose="02020603050405020304" pitchFamily="18" charset="0"/>
              </a:rPr>
              <a:t> wildlife sanctuary, we are seeing much usage of plastics which is harming the nature. So Karnataka government should implement some kind of policies for this. Apart from this we are good in taking care of the nature and wild animals which are present in our village surroundings.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6834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659</Words>
  <Application>Microsoft Office PowerPoint</Application>
  <PresentationFormat>On-screen Show (4:3)</PresentationFormat>
  <Paragraphs>50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Assignment - 01 The state of Environment in Lakkavalli.</vt:lpstr>
      <vt:lpstr>Contents</vt:lpstr>
      <vt:lpstr>INTRODUCTION</vt:lpstr>
      <vt:lpstr>CLIMATE, SOIL AND WATER RESOURCES </vt:lpstr>
      <vt:lpstr>Native Species, Endemic Species and Invasive Species</vt:lpstr>
      <vt:lpstr>Agriculture, Horticulture, Animal Husbandry</vt:lpstr>
      <vt:lpstr>Health and Wellbeing</vt:lpstr>
      <vt:lpstr>Case Study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- 01 The state of Environment in Lakkavalli.</dc:title>
  <dc:creator>Windows User</dc:creator>
  <cp:lastModifiedBy>Windows User</cp:lastModifiedBy>
  <cp:revision>7</cp:revision>
  <dcterms:created xsi:type="dcterms:W3CDTF">2023-11-19T17:14:10Z</dcterms:created>
  <dcterms:modified xsi:type="dcterms:W3CDTF">2023-11-19T18:19:25Z</dcterms:modified>
</cp:coreProperties>
</file>