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th\OneDrive\Desktop\prathi%20excel.xlsx" TargetMode="Externa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chartUserShapes" Target="../drawings/drawing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[prathi excel.xlsx]Sheet1!PivotTable3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31-4328-9514-4BE8162EEA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31-4328-9514-4BE8162EEA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31-4328-9514-4BE8162EEA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31-4328-9514-4BE8162EEA9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B31-4328-9514-4BE8162EEA9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B31-4328-9514-4BE8162EEA9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B31-4328-9514-4BE8162EEA9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B31-4328-9514-4BE8162EEA9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B31-4328-9514-4BE8162EEA9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B31-4328-9514-4BE8162EEA98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1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B31-4328-9514-4BE8162EEA9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7B31-4328-9514-4BE8162EEA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7B31-4328-9514-4BE8162EEA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7B31-4328-9514-4BE8162EEA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7B31-4328-9514-4BE8162EEA9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7B31-4328-9514-4BE8162EEA9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7B31-4328-9514-4BE8162EEA9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7B31-4328-9514-4BE8162EEA9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7B31-4328-9514-4BE8162EEA9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7B31-4328-9514-4BE8162EEA9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7B31-4328-9514-4BE8162EEA98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</c:v>
                </c:pt>
                <c:pt idx="1">
                  <c:v>12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5</c:v>
                </c:pt>
                <c:pt idx="6">
                  <c:v>7</c:v>
                </c:pt>
                <c:pt idx="7">
                  <c:v>10</c:v>
                </c:pt>
                <c:pt idx="8">
                  <c:v>9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7B31-4328-9514-4BE8162EEA98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7B31-4328-9514-4BE8162EEA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7B31-4328-9514-4BE8162EEA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7B31-4328-9514-4BE8162EEA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7B31-4328-9514-4BE8162EEA9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7B31-4328-9514-4BE8162EEA9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7B31-4328-9514-4BE8162EEA9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7B31-4328-9514-4BE8162EEA9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7B31-4328-9514-4BE8162EEA9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7B31-4328-9514-4BE8162EEA9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7B31-4328-9514-4BE8162EEA98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12</c:v>
                </c:pt>
                <c:pt idx="3">
                  <c:v>8</c:v>
                </c:pt>
                <c:pt idx="4">
                  <c:v>7</c:v>
                </c:pt>
                <c:pt idx="5">
                  <c:v>8</c:v>
                </c:pt>
                <c:pt idx="6">
                  <c:v>8</c:v>
                </c:pt>
                <c:pt idx="7">
                  <c:v>11</c:v>
                </c:pt>
                <c:pt idx="8">
                  <c:v>9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7B31-4328-9514-4BE8162EEA98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7B31-4328-9514-4BE8162EEA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7B31-4328-9514-4BE8162EEA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7B31-4328-9514-4BE8162EEA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7B31-4328-9514-4BE8162EEA9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7B31-4328-9514-4BE8162EEA9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7B31-4328-9514-4BE8162EEA9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7B31-4328-9514-4BE8162EEA9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7B31-4328-9514-4BE8162EEA9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7B31-4328-9514-4BE8162EEA9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7B31-4328-9514-4BE8162EEA98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7B31-4328-9514-4BE8162EE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0.43407</cdr:x>
      <cdr:y>0.39474</cdr:y>
    </cdr:from>
    <cdr:to>
      <cdr:x>0.56593</cdr:x>
      <cdr:y>0.60526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84FAFEB-C4C3-6726-2C10-9745F70B14DE}"/>
            </a:ext>
          </a:extLst>
        </cdr:cNvPr>
        <cdr:cNvSpPr txBox="1"/>
      </cdr:nvSpPr>
      <cdr:spPr>
        <a:xfrm xmlns:a="http://schemas.openxmlformats.org/drawingml/2006/main">
          <a:off x="3009900" y="17145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19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888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57084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3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2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9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9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3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6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1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18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04813" y="612112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59292" y="265742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zh-CN" altLang="en-US" sz="2400" dirty="0"/>
              <a:t> </a:t>
            </a:r>
            <a:r>
              <a:rPr lang="en-US" altLang="zh-CN" sz="2400" dirty="0"/>
              <a:t>PRATHIKSHA</a:t>
            </a:r>
            <a:endParaRPr lang="en-AU" sz="2400" dirty="0"/>
          </a:p>
          <a:p>
            <a:r>
              <a:rPr lang="en-US" sz="2400" dirty="0"/>
              <a:t>REGISTER NO:</a:t>
            </a:r>
            <a:r>
              <a:rPr lang="zh-CN" altLang="en-US" sz="2400" dirty="0"/>
              <a:t> </a:t>
            </a:r>
            <a:r>
              <a:rPr lang="en-US" altLang="zh-CN" sz="2400" dirty="0"/>
              <a:t>312201324(autumn110312201376)</a:t>
            </a:r>
          </a:p>
          <a:p>
            <a:r>
              <a:rPr lang="en-AU" altLang="zh-CN" sz="2400" dirty="0"/>
              <a:t>                      DD829EE7451AA9084C54272A5330E4CA</a:t>
            </a:r>
          </a:p>
          <a:p>
            <a:r>
              <a:rPr lang="en-US" sz="2400" dirty="0"/>
              <a:t>DEPARTMENT:</a:t>
            </a:r>
            <a:r>
              <a:rPr lang="en-US" altLang="zh-CN" sz="2400" dirty="0"/>
              <a:t>B</a:t>
            </a:r>
            <a:r>
              <a:rPr lang="zh-CN" altLang="en-US" sz="2400" dirty="0"/>
              <a:t> </a:t>
            </a:r>
            <a:r>
              <a:rPr lang="en-US" altLang="zh-CN" sz="2400" dirty="0"/>
              <a:t>com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zh-CN" altLang="en-US" sz="2400" dirty="0"/>
              <a:t> </a:t>
            </a:r>
            <a:r>
              <a:rPr lang="en-US" altLang="zh-CN" sz="2400" dirty="0"/>
              <a:t>:DRBCCC HINDU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=IFS(Z2&gt;=5,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,Z2&gt;=4,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,Z2&gt;=3,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MED”,TRUE,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LOW”)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formula is used for performance level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23590-EBAA-408A-8C6D-8D0C27B3B149}"/>
              </a:ext>
            </a:extLst>
          </p:cNvPr>
          <p:cNvSpPr txBox="1"/>
          <p:nvPr/>
        </p:nvSpPr>
        <p:spPr>
          <a:xfrm>
            <a:off x="739775" y="1352461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Cleaning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data :</a:t>
            </a:r>
            <a:r>
              <a:rPr lang="en-US" altLang="zh-CN" sz="2400" dirty="0"/>
              <a:t> </a:t>
            </a:r>
            <a:r>
              <a:rPr lang="en-US" sz="2400" dirty="0"/>
              <a:t>Cleaning the data involves transforming the raw data into a format that's easier to work with. For the Excel file you provided, the data appears to be a pivot table with some extraneous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AF346-E85C-D976-F4B5-A28EB75825CC}"/>
              </a:ext>
            </a:extLst>
          </p:cNvPr>
          <p:cNvSpPr txBox="1"/>
          <p:nvPr/>
        </p:nvSpPr>
        <p:spPr>
          <a:xfrm>
            <a:off x="739775" y="340213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Header Rows: The first two rows (</a:t>
            </a:r>
            <a:r>
              <a:rPr lang="en-US" sz="2400" dirty="0" err="1"/>
              <a:t>NaN</a:t>
            </a:r>
            <a:r>
              <a:rPr lang="en-US" sz="2400" dirty="0"/>
              <a:t>, Count of Title, etc.) are not part of the main data and can be </a:t>
            </a:r>
            <a:r>
              <a:rPr lang="en-US" sz="2400" dirty="0" err="1"/>
              <a:t>removed.Blank</a:t>
            </a:r>
            <a:r>
              <a:rPr lang="en-US" sz="2400" dirty="0"/>
              <a:t> Rows/Columns: Any rows or columns that are entirely blank or contain non-essential information (like grand totals) should be removed.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3F75-F8F0-E80C-57D2-9FF25A335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025" y="508444"/>
            <a:ext cx="5800851" cy="443198"/>
          </a:xfrm>
        </p:spPr>
        <p:txBody>
          <a:bodyPr/>
          <a:lstStyle/>
          <a:p>
            <a:r>
              <a:rPr lang="en-US" altLang="zh-CN" dirty="0"/>
              <a:t>Modeling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97F25-D448-76AD-0352-94FE646303F5}"/>
              </a:ext>
            </a:extLst>
          </p:cNvPr>
          <p:cNvSpPr txBox="1"/>
          <p:nvPr/>
        </p:nvSpPr>
        <p:spPr>
          <a:xfrm>
            <a:off x="881062" y="1322338"/>
            <a:ext cx="105370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Extract Relevant </a:t>
            </a:r>
            <a:r>
              <a:rPr lang="en-US" sz="2400" dirty="0" err="1"/>
              <a:t>Data:Row</a:t>
            </a:r>
            <a:r>
              <a:rPr lang="en-US" sz="2400" dirty="0"/>
              <a:t> Labels: The row with "Row Labels" indicates the department or category names. This row will be used as the main labels for your </a:t>
            </a:r>
            <a:r>
              <a:rPr lang="en-US" sz="2400" dirty="0" err="1"/>
              <a:t>data.Column</a:t>
            </a:r>
            <a:r>
              <a:rPr lang="en-US" sz="2400" dirty="0"/>
              <a:t> Labels: The columns labeled "HIGH," "LOW," "MED," and "VERY HIGH" represent different categories. These should be used as column </a:t>
            </a:r>
            <a:r>
              <a:rPr lang="en-US" sz="2400" dirty="0" err="1"/>
              <a:t>headers.Data</a:t>
            </a:r>
            <a:r>
              <a:rPr lang="en-US" sz="2400" dirty="0"/>
              <a:t> Rows: The rows following the "Row Labels" contain the actual data you need—counts corresponding to each department/category.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EEB35-10E2-77B3-9BC1-8296FF610A67}"/>
              </a:ext>
            </a:extLst>
          </p:cNvPr>
          <p:cNvSpPr txBox="1"/>
          <p:nvPr/>
        </p:nvSpPr>
        <p:spPr>
          <a:xfrm>
            <a:off x="881061" y="3630662"/>
            <a:ext cx="83105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Create a </a:t>
            </a:r>
            <a:r>
              <a:rPr lang="en-US" sz="2000" dirty="0" err="1"/>
              <a:t>DataFrame</a:t>
            </a:r>
            <a:r>
              <a:rPr lang="en-US" sz="2000" dirty="0"/>
              <a:t>: Use the cleaned data to create a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dirty="0" err="1"/>
              <a:t>where:The</a:t>
            </a:r>
            <a:r>
              <a:rPr lang="en-US" sz="2000" dirty="0"/>
              <a:t> first column contains the department or category names (from "Row Labels").The subsequent columns contain counts under each category ("HIGH," "LOW," "MED," "VERY HIGH").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06B2A-8CF9-E13F-AADD-8AD9FFC2064B}"/>
              </a:ext>
            </a:extLst>
          </p:cNvPr>
          <p:cNvSpPr txBox="1"/>
          <p:nvPr/>
        </p:nvSpPr>
        <p:spPr>
          <a:xfrm>
            <a:off x="1012031" y="495410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 </a:t>
            </a:r>
            <a:r>
              <a:rPr lang="en-US" sz="2000" dirty="0"/>
              <a:t>Create a </a:t>
            </a:r>
            <a:r>
              <a:rPr lang="en-US" sz="2000" dirty="0" err="1"/>
              <a:t>Table:Organize</a:t>
            </a:r>
            <a:r>
              <a:rPr lang="en-US" sz="2000" dirty="0"/>
              <a:t> the data into a clean table: The table should have clear column names like "Department" (from Row Labels) and each of the categories (e.g., "HIGH," "LOW," "MED," "VERY HIGH") with their respective counts.</a:t>
            </a:r>
          </a:p>
        </p:txBody>
      </p:sp>
    </p:spTree>
    <p:extLst>
      <p:ext uri="{BB962C8B-B14F-4D97-AF65-F5344CB8AC3E}">
        <p14:creationId xmlns:p14="http://schemas.microsoft.com/office/powerpoint/2010/main" val="34092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09C59F-127C-D4DB-148F-60A36F73C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97" y="1797696"/>
            <a:ext cx="6434932" cy="40157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8819581-0DD7-7A1D-7D77-BD82B32438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015060"/>
              </p:ext>
            </p:extLst>
          </p:nvPr>
        </p:nvGraphicFramePr>
        <p:xfrm>
          <a:off x="2514600" y="1371600"/>
          <a:ext cx="6934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4D2D57-454B-8F9C-0327-62DDA20203FA}"/>
              </a:ext>
            </a:extLst>
          </p:cNvPr>
          <p:cNvSpPr txBox="1"/>
          <p:nvPr/>
        </p:nvSpPr>
        <p:spPr>
          <a:xfrm>
            <a:off x="1066800" y="9144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PIECHART :</a:t>
            </a:r>
          </a:p>
        </p:txBody>
      </p:sp>
    </p:spTree>
    <p:extLst>
      <p:ext uri="{BB962C8B-B14F-4D97-AF65-F5344CB8AC3E}">
        <p14:creationId xmlns:p14="http://schemas.microsoft.com/office/powerpoint/2010/main" val="412811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990CE-A0A1-09AF-D51D-2EE3D846E5D4}"/>
              </a:ext>
            </a:extLst>
          </p:cNvPr>
          <p:cNvSpPr txBox="1"/>
          <p:nvPr/>
        </p:nvSpPr>
        <p:spPr>
          <a:xfrm>
            <a:off x="2869406" y="2967335"/>
            <a:ext cx="62745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/>
              <a:t>The dataset provided is a rich source of information that can be leveraged to drive significant improvements in employee performance, retention, and diversity within the organization.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grpFill/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grpFill/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B26481-2F0E-5B82-CF45-C985514C2973}"/>
              </a:ext>
            </a:extLst>
          </p:cNvPr>
          <p:cNvSpPr txBox="1"/>
          <p:nvPr/>
        </p:nvSpPr>
        <p:spPr>
          <a:xfrm>
            <a:off x="834072" y="1565357"/>
            <a:ext cx="646445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/>
              <a:t>Performance Analysis</a:t>
            </a:r>
            <a:r>
              <a:rPr lang="en-AU" sz="2000" dirty="0"/>
              <a:t>: "How does the performance level vary across different business units and job titles? Is there any correlation between certain demographics (e.g., gender, race) and performance levels?"</a:t>
            </a:r>
          </a:p>
          <a:p>
            <a:r>
              <a:rPr lang="en-AU" sz="2000" b="1" dirty="0"/>
              <a:t>Employee Retention</a:t>
            </a:r>
            <a:r>
              <a:rPr lang="en-AU" sz="2000" dirty="0"/>
              <a:t>: "What factors are most predictive of employee turnover, and how do start dates, performance scores, or business units influence employee exit dates?"</a:t>
            </a:r>
          </a:p>
          <a:p>
            <a:r>
              <a:rPr lang="en-AU" sz="2000" b="1" dirty="0"/>
              <a:t>Diversity and Inclusion</a:t>
            </a:r>
            <a:r>
              <a:rPr lang="en-AU" sz="2000" dirty="0"/>
              <a:t>: "What is the distribution of gender, race, and marital status across different performance levels, job functions, and business units?"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FC839-2017-C6D0-F2CB-BC9FD2E99DBF}"/>
              </a:ext>
            </a:extLst>
          </p:cNvPr>
          <p:cNvSpPr txBox="1"/>
          <p:nvPr/>
        </p:nvSpPr>
        <p:spPr>
          <a:xfrm>
            <a:off x="676275" y="495994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/>
              <a:t>Workforce Planning</a:t>
            </a:r>
            <a:r>
              <a:rPr lang="en-AU" sz="2000" dirty="0"/>
              <a:t>: "How can the organization optimize its workforce by </a:t>
            </a:r>
            <a:r>
              <a:rPr lang="en-AU" sz="2000" dirty="0" err="1"/>
              <a:t>analyzing</a:t>
            </a:r>
            <a:r>
              <a:rPr lang="en-AU" sz="2000" dirty="0"/>
              <a:t> the distribution of high performers across various business units and job functions?"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3A5B78-1A52-D2FA-34EA-F60E197ECC39}"/>
              </a:ext>
            </a:extLst>
          </p:cNvPr>
          <p:cNvSpPr txBox="1"/>
          <p:nvPr/>
        </p:nvSpPr>
        <p:spPr>
          <a:xfrm>
            <a:off x="571499" y="2019299"/>
            <a:ext cx="48101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/>
              <a:t>To conduct a comprehensive analysis of employee performance, retention, and diversity metrics to provide actionable insights that can improve organizational efficiency, employee satisfaction, and diversity inclusion within the company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100E04-AEB7-8479-0B63-9B1DB97B4EB2}"/>
              </a:ext>
            </a:extLst>
          </p:cNvPr>
          <p:cNvSpPr txBox="1"/>
          <p:nvPr/>
        </p:nvSpPr>
        <p:spPr>
          <a:xfrm>
            <a:off x="561975" y="195155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/>
              <a:t>Human Resources (HR) Department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33936-04A3-3D6E-2E2B-DEF671E235AA}"/>
              </a:ext>
            </a:extLst>
          </p:cNvPr>
          <p:cNvSpPr txBox="1"/>
          <p:nvPr/>
        </p:nvSpPr>
        <p:spPr>
          <a:xfrm>
            <a:off x="520699" y="2361251"/>
            <a:ext cx="5372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/>
              <a:t>Management and Leadership Team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56952-44A7-2838-0D3E-3B70513C8C69}"/>
              </a:ext>
            </a:extLst>
          </p:cNvPr>
          <p:cNvSpPr txBox="1"/>
          <p:nvPr/>
        </p:nvSpPr>
        <p:spPr>
          <a:xfrm>
            <a:off x="699452" y="30725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/>
              <a:t>Diversity and Inclusion Team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77903-A981-0B3F-4743-D41B2BE7107C}"/>
              </a:ext>
            </a:extLst>
          </p:cNvPr>
          <p:cNvSpPr txBox="1"/>
          <p:nvPr/>
        </p:nvSpPr>
        <p:spPr>
          <a:xfrm>
            <a:off x="404812" y="359032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/>
              <a:t>Departmental Managers and Team Leads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413303-E88A-D21D-146D-B8E2EFBFF735}"/>
              </a:ext>
            </a:extLst>
          </p:cNvPr>
          <p:cNvSpPr txBox="1"/>
          <p:nvPr/>
        </p:nvSpPr>
        <p:spPr>
          <a:xfrm>
            <a:off x="2695574" y="2012890"/>
            <a:ext cx="5233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Data Integration and Cleaning</a:t>
            </a:r>
            <a:r>
              <a:rPr lang="en-A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Consolidate and clean data from various sources, ensuring consistency and accuracy.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1A54F-F520-9F94-4558-86B87E028B7B}"/>
              </a:ext>
            </a:extLst>
          </p:cNvPr>
          <p:cNvSpPr txBox="1"/>
          <p:nvPr/>
        </p:nvSpPr>
        <p:spPr>
          <a:xfrm>
            <a:off x="2695574" y="29794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Performance Analytics Dashboard</a:t>
            </a:r>
            <a:r>
              <a:rPr lang="en-A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Develop an interactive dashboard that allows users to view performance metrics across different business units, job functions, and demographic groups.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A68C58-A67D-DDD7-EEA2-157A02496B79}"/>
              </a:ext>
            </a:extLst>
          </p:cNvPr>
          <p:cNvSpPr txBox="1"/>
          <p:nvPr/>
        </p:nvSpPr>
        <p:spPr>
          <a:xfrm>
            <a:off x="2695574" y="421763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Retention Prediction Model</a:t>
            </a:r>
            <a:r>
              <a:rPr lang="en-A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Build a predictive model to identify employees at risk of leaving the organization.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61F58-FD9B-A7D4-B859-B3ED332AA566}"/>
              </a:ext>
            </a:extLst>
          </p:cNvPr>
          <p:cNvSpPr txBox="1"/>
          <p:nvPr/>
        </p:nvSpPr>
        <p:spPr>
          <a:xfrm>
            <a:off x="2381250" y="525881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Diversity and Inclusion Reporting</a:t>
            </a:r>
            <a:r>
              <a:rPr lang="en-A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Create reports that highlight the distribution of employees across various demographic categories, such as gender, race, and marital status.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C03D-C4BF-F0A1-5F0C-027AB595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 proposition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8178B-696F-B052-6772-D5178854FDA9}"/>
              </a:ext>
            </a:extLst>
          </p:cNvPr>
          <p:cNvSpPr txBox="1"/>
          <p:nvPr/>
        </p:nvSpPr>
        <p:spPr>
          <a:xfrm>
            <a:off x="2107406" y="19516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Improved Employee Retention</a:t>
            </a:r>
            <a:r>
              <a:rPr lang="en-A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By identifying the key factors leading to employee turnover, the organization can implement targeted retention strategies, reducing the costs and disruption associated with high turnover rates.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E4DDC-9A8A-3CFC-200D-F46B751FB711}"/>
              </a:ext>
            </a:extLst>
          </p:cNvPr>
          <p:cNvSpPr txBox="1"/>
          <p:nvPr/>
        </p:nvSpPr>
        <p:spPr>
          <a:xfrm>
            <a:off x="2037472" y="36428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Enhanced Performance Management</a:t>
            </a:r>
            <a:r>
              <a:rPr lang="en-A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The insights gained from the performance analytics dashboard will help managers identify top performers and areas needing improvement, enabling more effective performance management and employee development.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91518-FC13-B83C-E4AF-4EBE1A3ADCB5}"/>
              </a:ext>
            </a:extLst>
          </p:cNvPr>
          <p:cNvSpPr txBox="1"/>
          <p:nvPr/>
        </p:nvSpPr>
        <p:spPr>
          <a:xfrm>
            <a:off x="2037472" y="523875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Increased Organizational Efficiency</a:t>
            </a:r>
            <a:r>
              <a:rPr lang="en-A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By optimizing workforce allocation based on data-driven insights, the organization can ensure that the right talent is in the right roles, leading to improved overall productivity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264539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C3A93-823F-D228-0F5A-3381F0BD75D6}"/>
              </a:ext>
            </a:extLst>
          </p:cNvPr>
          <p:cNvSpPr txBox="1"/>
          <p:nvPr/>
        </p:nvSpPr>
        <p:spPr>
          <a:xfrm>
            <a:off x="1202532" y="1913276"/>
            <a:ext cx="64531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 err="1"/>
              <a:t>EmpID</a:t>
            </a:r>
            <a:r>
              <a:rPr lang="en-AU" dirty="0"/>
              <a:t>: Unique identifier for each employee</a:t>
            </a:r>
          </a:p>
          <a:p>
            <a:r>
              <a:rPr lang="en-AU" b="1" dirty="0" err="1"/>
              <a:t>FirstName</a:t>
            </a:r>
            <a:r>
              <a:rPr lang="en-AU" dirty="0"/>
              <a:t>: Employee's first name</a:t>
            </a:r>
          </a:p>
          <a:p>
            <a:r>
              <a:rPr lang="en-AU" b="1" dirty="0" err="1"/>
              <a:t>LastName</a:t>
            </a:r>
            <a:r>
              <a:rPr lang="en-AU" dirty="0"/>
              <a:t>: Employee's last name</a:t>
            </a:r>
          </a:p>
          <a:p>
            <a:r>
              <a:rPr lang="en-AU" b="1" dirty="0"/>
              <a:t>DOB</a:t>
            </a:r>
            <a:r>
              <a:rPr lang="en-AU" dirty="0"/>
              <a:t>: Date of birth, used to calculate the employee's age</a:t>
            </a:r>
          </a:p>
          <a:p>
            <a:r>
              <a:rPr lang="en-AU" b="1" dirty="0" err="1"/>
              <a:t>GenderCode</a:t>
            </a:r>
            <a:r>
              <a:rPr lang="en-AU" dirty="0"/>
              <a:t>: Gender of the employee (e.g., Male, Female)</a:t>
            </a:r>
          </a:p>
          <a:p>
            <a:r>
              <a:rPr lang="en-AU" dirty="0"/>
              <a:t>.</a:t>
            </a:r>
            <a:r>
              <a:rPr lang="en-AU" b="1" dirty="0" err="1"/>
              <a:t>RaceDesc</a:t>
            </a:r>
            <a:r>
              <a:rPr lang="en-AU" dirty="0"/>
              <a:t>: Race or ethnicity of the employee (e.g., Asian, White, Hispanic)</a:t>
            </a:r>
          </a:p>
          <a:p>
            <a:r>
              <a:rPr lang="en-AU" dirty="0"/>
              <a:t>.</a:t>
            </a:r>
            <a:r>
              <a:rPr lang="en-AU" b="1" dirty="0" err="1"/>
              <a:t>MaritalDesc</a:t>
            </a:r>
            <a:r>
              <a:rPr lang="en-AU" dirty="0"/>
              <a:t>: Marital status of the employee (e.g., Single, Married, Divorced).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4BA03-FAD3-7346-3278-54F4E4015CBD}"/>
              </a:ext>
            </a:extLst>
          </p:cNvPr>
          <p:cNvSpPr txBox="1"/>
          <p:nvPr/>
        </p:nvSpPr>
        <p:spPr>
          <a:xfrm>
            <a:off x="1845469" y="531615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This dataset is crucial for providing insights that can inform HR strategies, improve organizational effectiveness, and ensure a diverse and inclusive workplace.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182</TotalTime>
  <Words>943</Words>
  <Application>Microsoft Office PowerPoint</Application>
  <PresentationFormat>Widescreen</PresentationFormat>
  <Paragraphs>84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Integral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Value proposition </vt:lpstr>
      <vt:lpstr>Dataset Description</vt:lpstr>
      <vt:lpstr>THE "WOW" IN OUR SOLUTION</vt:lpstr>
      <vt:lpstr>PowerPoint Presentation</vt:lpstr>
      <vt:lpstr>Modeling 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19</cp:revision>
  <dcterms:created xsi:type="dcterms:W3CDTF">2024-03-29T15:07:22Z</dcterms:created>
  <dcterms:modified xsi:type="dcterms:W3CDTF">2024-09-04T08:31:45Z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