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8" r:id="rId3"/>
    <p:sldId id="257" r:id="rId4"/>
    <p:sldId id="261" r:id="rId5"/>
    <p:sldId id="277" r:id="rId6"/>
    <p:sldId id="269" r:id="rId7"/>
    <p:sldId id="272" r:id="rId8"/>
    <p:sldId id="271" r:id="rId9"/>
    <p:sldId id="258" r:id="rId10"/>
    <p:sldId id="262" r:id="rId11"/>
    <p:sldId id="264" r:id="rId12"/>
    <p:sldId id="265" r:id="rId13"/>
    <p:sldId id="273" r:id="rId14"/>
    <p:sldId id="266" r:id="rId15"/>
    <p:sldId id="274" r:id="rId16"/>
    <p:sldId id="275" r:id="rId17"/>
    <p:sldId id="263" r:id="rId18"/>
    <p:sldId id="267" r:id="rId19"/>
    <p:sldId id="259" r:id="rId20"/>
    <p:sldId id="270"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039BDD-6F30-484F-B5AF-B49E31A44959}" type="datetimeFigureOut">
              <a:rPr lang="en-US" smtClean="0"/>
              <a:t>4/23/2022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F95762-BA3F-41C1-9AA8-D0CB5A87A995}" type="slidenum">
              <a:rPr lang="en-US" smtClean="0"/>
              <a:t>‹#›</a:t>
            </a:fld>
            <a:endParaRPr lang="en-US"/>
          </a:p>
        </p:txBody>
      </p:sp>
    </p:spTree>
    <p:extLst>
      <p:ext uri="{BB962C8B-B14F-4D97-AF65-F5344CB8AC3E}">
        <p14:creationId xmlns:p14="http://schemas.microsoft.com/office/powerpoint/2010/main" val="1773422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253215-1391-4AE9-A3A3-5734272297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32EFD6D-5544-498F-8243-BA864C0FD3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AF52C0C-B1FA-4899-B640-2E704F972463}"/>
              </a:ext>
            </a:extLst>
          </p:cNvPr>
          <p:cNvSpPr>
            <a:spLocks noGrp="1"/>
          </p:cNvSpPr>
          <p:nvPr>
            <p:ph type="dt" sz="half" idx="10"/>
          </p:nvPr>
        </p:nvSpPr>
        <p:spPr/>
        <p:txBody>
          <a:bodyPr/>
          <a:lstStyle/>
          <a:p>
            <a:fld id="{CD757C38-BF9D-4297-B0AF-5204D9E9ACF5}" type="datetimeFigureOut">
              <a:rPr lang="en-US" smtClean="0"/>
              <a:t>4/23/2022</a:t>
            </a:fld>
            <a:endParaRPr lang="en-US"/>
          </a:p>
        </p:txBody>
      </p:sp>
      <p:sp>
        <p:nvSpPr>
          <p:cNvPr id="5" name="Footer Placeholder 4">
            <a:extLst>
              <a:ext uri="{FF2B5EF4-FFF2-40B4-BE49-F238E27FC236}">
                <a16:creationId xmlns="" xmlns:a16="http://schemas.microsoft.com/office/drawing/2014/main" id="{00AB9085-9237-4288-AA49-E726BA0D5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BBA0B0C-5394-4D81-9F07-74A8EFDF505C}"/>
              </a:ext>
            </a:extLst>
          </p:cNvPr>
          <p:cNvSpPr>
            <a:spLocks noGrp="1"/>
          </p:cNvSpPr>
          <p:nvPr>
            <p:ph type="sldNum" sz="quarter" idx="12"/>
          </p:nvPr>
        </p:nvSpPr>
        <p:spPr/>
        <p:txBody>
          <a:bodyPr/>
          <a:lstStyle/>
          <a:p>
            <a:fld id="{87E80913-7222-4AD0-8F2A-A72D0033070C}" type="slidenum">
              <a:rPr lang="en-US" smtClean="0"/>
              <a:t>‹#›</a:t>
            </a:fld>
            <a:endParaRPr lang="en-US"/>
          </a:p>
        </p:txBody>
      </p:sp>
    </p:spTree>
    <p:extLst>
      <p:ext uri="{BB962C8B-B14F-4D97-AF65-F5344CB8AC3E}">
        <p14:creationId xmlns:p14="http://schemas.microsoft.com/office/powerpoint/2010/main" val="82211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3ADF34-898F-478F-9034-EC992BCEAA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F736783-B09E-4810-A66B-EED475E48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1BA7B2B-725B-4CA3-BE5D-1566B1993EAD}"/>
              </a:ext>
            </a:extLst>
          </p:cNvPr>
          <p:cNvSpPr>
            <a:spLocks noGrp="1"/>
          </p:cNvSpPr>
          <p:nvPr>
            <p:ph type="dt" sz="half" idx="10"/>
          </p:nvPr>
        </p:nvSpPr>
        <p:spPr/>
        <p:txBody>
          <a:bodyPr/>
          <a:lstStyle/>
          <a:p>
            <a:fld id="{CD757C38-BF9D-4297-B0AF-5204D9E9ACF5}" type="datetimeFigureOut">
              <a:rPr lang="en-US" smtClean="0"/>
              <a:t>4/23/2022</a:t>
            </a:fld>
            <a:endParaRPr lang="en-US"/>
          </a:p>
        </p:txBody>
      </p:sp>
      <p:sp>
        <p:nvSpPr>
          <p:cNvPr id="5" name="Footer Placeholder 4">
            <a:extLst>
              <a:ext uri="{FF2B5EF4-FFF2-40B4-BE49-F238E27FC236}">
                <a16:creationId xmlns="" xmlns:a16="http://schemas.microsoft.com/office/drawing/2014/main" id="{8C3803AF-2F53-4056-ABA5-E730ADE6F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BAC3878-DD3B-43F2-B78F-519A8617E799}"/>
              </a:ext>
            </a:extLst>
          </p:cNvPr>
          <p:cNvSpPr>
            <a:spLocks noGrp="1"/>
          </p:cNvSpPr>
          <p:nvPr>
            <p:ph type="sldNum" sz="quarter" idx="12"/>
          </p:nvPr>
        </p:nvSpPr>
        <p:spPr/>
        <p:txBody>
          <a:bodyPr/>
          <a:lstStyle/>
          <a:p>
            <a:fld id="{87E80913-7222-4AD0-8F2A-A72D0033070C}" type="slidenum">
              <a:rPr lang="en-US" smtClean="0"/>
              <a:t>‹#›</a:t>
            </a:fld>
            <a:endParaRPr lang="en-US"/>
          </a:p>
        </p:txBody>
      </p:sp>
    </p:spTree>
    <p:extLst>
      <p:ext uri="{BB962C8B-B14F-4D97-AF65-F5344CB8AC3E}">
        <p14:creationId xmlns:p14="http://schemas.microsoft.com/office/powerpoint/2010/main" val="115577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8926203-C5F4-4B99-AA48-E7A7B2AE77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7F75E98-7701-4707-A180-A9CC3A9071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65D551-FBC5-4E33-A9C5-9A72B70E25EC}"/>
              </a:ext>
            </a:extLst>
          </p:cNvPr>
          <p:cNvSpPr>
            <a:spLocks noGrp="1"/>
          </p:cNvSpPr>
          <p:nvPr>
            <p:ph type="dt" sz="half" idx="10"/>
          </p:nvPr>
        </p:nvSpPr>
        <p:spPr/>
        <p:txBody>
          <a:bodyPr/>
          <a:lstStyle/>
          <a:p>
            <a:fld id="{CD757C38-BF9D-4297-B0AF-5204D9E9ACF5}" type="datetimeFigureOut">
              <a:rPr lang="en-US" smtClean="0"/>
              <a:t>4/23/2022</a:t>
            </a:fld>
            <a:endParaRPr lang="en-US"/>
          </a:p>
        </p:txBody>
      </p:sp>
      <p:sp>
        <p:nvSpPr>
          <p:cNvPr id="5" name="Footer Placeholder 4">
            <a:extLst>
              <a:ext uri="{FF2B5EF4-FFF2-40B4-BE49-F238E27FC236}">
                <a16:creationId xmlns="" xmlns:a16="http://schemas.microsoft.com/office/drawing/2014/main" id="{FD3C69CB-CA1D-4A15-BA45-50FE940DF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010F7B4-8204-4FE5-A358-149C549A4F8C}"/>
              </a:ext>
            </a:extLst>
          </p:cNvPr>
          <p:cNvSpPr>
            <a:spLocks noGrp="1"/>
          </p:cNvSpPr>
          <p:nvPr>
            <p:ph type="sldNum" sz="quarter" idx="12"/>
          </p:nvPr>
        </p:nvSpPr>
        <p:spPr/>
        <p:txBody>
          <a:bodyPr/>
          <a:lstStyle/>
          <a:p>
            <a:fld id="{87E80913-7222-4AD0-8F2A-A72D0033070C}" type="slidenum">
              <a:rPr lang="en-US" smtClean="0"/>
              <a:t>‹#›</a:t>
            </a:fld>
            <a:endParaRPr lang="en-US"/>
          </a:p>
        </p:txBody>
      </p:sp>
    </p:spTree>
    <p:extLst>
      <p:ext uri="{BB962C8B-B14F-4D97-AF65-F5344CB8AC3E}">
        <p14:creationId xmlns:p14="http://schemas.microsoft.com/office/powerpoint/2010/main" val="245146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09A81B-517F-4270-89CE-412181699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D46B75B-7AD5-444A-80F5-F6652D7E77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7663106-F628-41CA-B52A-1DF9F7AAEFA3}"/>
              </a:ext>
            </a:extLst>
          </p:cNvPr>
          <p:cNvSpPr>
            <a:spLocks noGrp="1"/>
          </p:cNvSpPr>
          <p:nvPr>
            <p:ph type="dt" sz="half" idx="10"/>
          </p:nvPr>
        </p:nvSpPr>
        <p:spPr/>
        <p:txBody>
          <a:bodyPr/>
          <a:lstStyle/>
          <a:p>
            <a:fld id="{CD757C38-BF9D-4297-B0AF-5204D9E9ACF5}" type="datetimeFigureOut">
              <a:rPr lang="en-US" smtClean="0"/>
              <a:t>4/23/2022</a:t>
            </a:fld>
            <a:endParaRPr lang="en-US"/>
          </a:p>
        </p:txBody>
      </p:sp>
      <p:sp>
        <p:nvSpPr>
          <p:cNvPr id="5" name="Footer Placeholder 4">
            <a:extLst>
              <a:ext uri="{FF2B5EF4-FFF2-40B4-BE49-F238E27FC236}">
                <a16:creationId xmlns="" xmlns:a16="http://schemas.microsoft.com/office/drawing/2014/main" id="{B3728D77-D34E-43F9-82F3-6C21E0FB3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05F81F1-43F3-42EE-827F-A16E1370F510}"/>
              </a:ext>
            </a:extLst>
          </p:cNvPr>
          <p:cNvSpPr>
            <a:spLocks noGrp="1"/>
          </p:cNvSpPr>
          <p:nvPr>
            <p:ph type="sldNum" sz="quarter" idx="12"/>
          </p:nvPr>
        </p:nvSpPr>
        <p:spPr/>
        <p:txBody>
          <a:bodyPr/>
          <a:lstStyle/>
          <a:p>
            <a:fld id="{87E80913-7222-4AD0-8F2A-A72D0033070C}" type="slidenum">
              <a:rPr lang="en-US" smtClean="0"/>
              <a:t>‹#›</a:t>
            </a:fld>
            <a:endParaRPr lang="en-US"/>
          </a:p>
        </p:txBody>
      </p:sp>
    </p:spTree>
    <p:extLst>
      <p:ext uri="{BB962C8B-B14F-4D97-AF65-F5344CB8AC3E}">
        <p14:creationId xmlns:p14="http://schemas.microsoft.com/office/powerpoint/2010/main" val="131105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E09F61-07D0-466A-97B7-31A626D808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DCE2C52-06BD-47AD-849E-33FBAC1D52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365B115-B951-4AF3-809A-2DCCD36A4715}"/>
              </a:ext>
            </a:extLst>
          </p:cNvPr>
          <p:cNvSpPr>
            <a:spLocks noGrp="1"/>
          </p:cNvSpPr>
          <p:nvPr>
            <p:ph type="dt" sz="half" idx="10"/>
          </p:nvPr>
        </p:nvSpPr>
        <p:spPr/>
        <p:txBody>
          <a:bodyPr/>
          <a:lstStyle/>
          <a:p>
            <a:fld id="{CD757C38-BF9D-4297-B0AF-5204D9E9ACF5}" type="datetimeFigureOut">
              <a:rPr lang="en-US" smtClean="0"/>
              <a:t>4/23/2022</a:t>
            </a:fld>
            <a:endParaRPr lang="en-US"/>
          </a:p>
        </p:txBody>
      </p:sp>
      <p:sp>
        <p:nvSpPr>
          <p:cNvPr id="5" name="Footer Placeholder 4">
            <a:extLst>
              <a:ext uri="{FF2B5EF4-FFF2-40B4-BE49-F238E27FC236}">
                <a16:creationId xmlns="" xmlns:a16="http://schemas.microsoft.com/office/drawing/2014/main" id="{CC0201F3-BE7A-4140-A62E-7C1818B51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9F59681-EA56-432A-AFB8-11A60A7F70CE}"/>
              </a:ext>
            </a:extLst>
          </p:cNvPr>
          <p:cNvSpPr>
            <a:spLocks noGrp="1"/>
          </p:cNvSpPr>
          <p:nvPr>
            <p:ph type="sldNum" sz="quarter" idx="12"/>
          </p:nvPr>
        </p:nvSpPr>
        <p:spPr/>
        <p:txBody>
          <a:bodyPr/>
          <a:lstStyle/>
          <a:p>
            <a:fld id="{87E80913-7222-4AD0-8F2A-A72D0033070C}" type="slidenum">
              <a:rPr lang="en-US" smtClean="0"/>
              <a:t>‹#›</a:t>
            </a:fld>
            <a:endParaRPr lang="en-US"/>
          </a:p>
        </p:txBody>
      </p:sp>
    </p:spTree>
    <p:extLst>
      <p:ext uri="{BB962C8B-B14F-4D97-AF65-F5344CB8AC3E}">
        <p14:creationId xmlns:p14="http://schemas.microsoft.com/office/powerpoint/2010/main" val="327648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9EDCCB-B46A-4EA7-8D94-869454A00A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EB70696-877F-4373-8475-B79A6BB35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5C214F9-4993-43BB-8800-6C9FBA344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C591635-76C8-4FBE-93AD-25D81448EAB7}"/>
              </a:ext>
            </a:extLst>
          </p:cNvPr>
          <p:cNvSpPr>
            <a:spLocks noGrp="1"/>
          </p:cNvSpPr>
          <p:nvPr>
            <p:ph type="dt" sz="half" idx="10"/>
          </p:nvPr>
        </p:nvSpPr>
        <p:spPr/>
        <p:txBody>
          <a:bodyPr/>
          <a:lstStyle/>
          <a:p>
            <a:fld id="{CD757C38-BF9D-4297-B0AF-5204D9E9ACF5}" type="datetimeFigureOut">
              <a:rPr lang="en-US" smtClean="0"/>
              <a:t>4/23/2022</a:t>
            </a:fld>
            <a:endParaRPr lang="en-US"/>
          </a:p>
        </p:txBody>
      </p:sp>
      <p:sp>
        <p:nvSpPr>
          <p:cNvPr id="6" name="Footer Placeholder 5">
            <a:extLst>
              <a:ext uri="{FF2B5EF4-FFF2-40B4-BE49-F238E27FC236}">
                <a16:creationId xmlns="" xmlns:a16="http://schemas.microsoft.com/office/drawing/2014/main" id="{AF3392A2-36DC-47DD-AC05-7FA8328B8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4A8043E-12EE-4282-8665-3EB1D09DC24A}"/>
              </a:ext>
            </a:extLst>
          </p:cNvPr>
          <p:cNvSpPr>
            <a:spLocks noGrp="1"/>
          </p:cNvSpPr>
          <p:nvPr>
            <p:ph type="sldNum" sz="quarter" idx="12"/>
          </p:nvPr>
        </p:nvSpPr>
        <p:spPr/>
        <p:txBody>
          <a:bodyPr/>
          <a:lstStyle/>
          <a:p>
            <a:fld id="{87E80913-7222-4AD0-8F2A-A72D0033070C}" type="slidenum">
              <a:rPr lang="en-US" smtClean="0"/>
              <a:t>‹#›</a:t>
            </a:fld>
            <a:endParaRPr lang="en-US"/>
          </a:p>
        </p:txBody>
      </p:sp>
    </p:spTree>
    <p:extLst>
      <p:ext uri="{BB962C8B-B14F-4D97-AF65-F5344CB8AC3E}">
        <p14:creationId xmlns:p14="http://schemas.microsoft.com/office/powerpoint/2010/main" val="42725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DB832-9F90-408B-AE47-C62F896363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4C73156-6D43-4B61-B020-D4975A757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87B9512-7F6C-4695-8688-D311D3568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A30F5BE-4FBD-4C92-90DB-D4DCB30A5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19AF017-7B1F-4D8B-A0B4-626D3B49A0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649C2DF-C0F9-4728-8320-CF902F149C85}"/>
              </a:ext>
            </a:extLst>
          </p:cNvPr>
          <p:cNvSpPr>
            <a:spLocks noGrp="1"/>
          </p:cNvSpPr>
          <p:nvPr>
            <p:ph type="dt" sz="half" idx="10"/>
          </p:nvPr>
        </p:nvSpPr>
        <p:spPr/>
        <p:txBody>
          <a:bodyPr/>
          <a:lstStyle/>
          <a:p>
            <a:fld id="{CD757C38-BF9D-4297-B0AF-5204D9E9ACF5}" type="datetimeFigureOut">
              <a:rPr lang="en-US" smtClean="0"/>
              <a:t>4/23/2022</a:t>
            </a:fld>
            <a:endParaRPr lang="en-US"/>
          </a:p>
        </p:txBody>
      </p:sp>
      <p:sp>
        <p:nvSpPr>
          <p:cNvPr id="8" name="Footer Placeholder 7">
            <a:extLst>
              <a:ext uri="{FF2B5EF4-FFF2-40B4-BE49-F238E27FC236}">
                <a16:creationId xmlns="" xmlns:a16="http://schemas.microsoft.com/office/drawing/2014/main" id="{80DE2A12-157C-461A-A32B-5FEDF7D3E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D70FBD3-C530-4C85-BA8E-773EA741482E}"/>
              </a:ext>
            </a:extLst>
          </p:cNvPr>
          <p:cNvSpPr>
            <a:spLocks noGrp="1"/>
          </p:cNvSpPr>
          <p:nvPr>
            <p:ph type="sldNum" sz="quarter" idx="12"/>
          </p:nvPr>
        </p:nvSpPr>
        <p:spPr/>
        <p:txBody>
          <a:bodyPr/>
          <a:lstStyle/>
          <a:p>
            <a:fld id="{87E80913-7222-4AD0-8F2A-A72D0033070C}" type="slidenum">
              <a:rPr lang="en-US" smtClean="0"/>
              <a:t>‹#›</a:t>
            </a:fld>
            <a:endParaRPr lang="en-US"/>
          </a:p>
        </p:txBody>
      </p:sp>
    </p:spTree>
    <p:extLst>
      <p:ext uri="{BB962C8B-B14F-4D97-AF65-F5344CB8AC3E}">
        <p14:creationId xmlns:p14="http://schemas.microsoft.com/office/powerpoint/2010/main" val="76983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0671CA-206B-4EE9-AC63-546CBDCA70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F685BE78-2452-447D-B000-11A66284781A}"/>
              </a:ext>
            </a:extLst>
          </p:cNvPr>
          <p:cNvSpPr>
            <a:spLocks noGrp="1"/>
          </p:cNvSpPr>
          <p:nvPr>
            <p:ph type="dt" sz="half" idx="10"/>
          </p:nvPr>
        </p:nvSpPr>
        <p:spPr/>
        <p:txBody>
          <a:bodyPr/>
          <a:lstStyle/>
          <a:p>
            <a:fld id="{CD757C38-BF9D-4297-B0AF-5204D9E9ACF5}" type="datetimeFigureOut">
              <a:rPr lang="en-US" smtClean="0"/>
              <a:t>4/23/2022</a:t>
            </a:fld>
            <a:endParaRPr lang="en-US"/>
          </a:p>
        </p:txBody>
      </p:sp>
      <p:sp>
        <p:nvSpPr>
          <p:cNvPr id="4" name="Footer Placeholder 3">
            <a:extLst>
              <a:ext uri="{FF2B5EF4-FFF2-40B4-BE49-F238E27FC236}">
                <a16:creationId xmlns="" xmlns:a16="http://schemas.microsoft.com/office/drawing/2014/main" id="{D99ACC5D-B444-4EB6-80EE-36FAE0CDE5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685EE13-720F-414F-A979-A4DECD7314DF}"/>
              </a:ext>
            </a:extLst>
          </p:cNvPr>
          <p:cNvSpPr>
            <a:spLocks noGrp="1"/>
          </p:cNvSpPr>
          <p:nvPr>
            <p:ph type="sldNum" sz="quarter" idx="12"/>
          </p:nvPr>
        </p:nvSpPr>
        <p:spPr/>
        <p:txBody>
          <a:bodyPr/>
          <a:lstStyle/>
          <a:p>
            <a:fld id="{87E80913-7222-4AD0-8F2A-A72D0033070C}" type="slidenum">
              <a:rPr lang="en-US" smtClean="0"/>
              <a:t>‹#›</a:t>
            </a:fld>
            <a:endParaRPr lang="en-US"/>
          </a:p>
        </p:txBody>
      </p:sp>
    </p:spTree>
    <p:extLst>
      <p:ext uri="{BB962C8B-B14F-4D97-AF65-F5344CB8AC3E}">
        <p14:creationId xmlns:p14="http://schemas.microsoft.com/office/powerpoint/2010/main" val="46960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B731C5D-E74A-4FF3-98A5-C09EBE140433}"/>
              </a:ext>
            </a:extLst>
          </p:cNvPr>
          <p:cNvSpPr>
            <a:spLocks noGrp="1"/>
          </p:cNvSpPr>
          <p:nvPr>
            <p:ph type="dt" sz="half" idx="10"/>
          </p:nvPr>
        </p:nvSpPr>
        <p:spPr/>
        <p:txBody>
          <a:bodyPr/>
          <a:lstStyle/>
          <a:p>
            <a:fld id="{CD757C38-BF9D-4297-B0AF-5204D9E9ACF5}" type="datetimeFigureOut">
              <a:rPr lang="en-US" smtClean="0"/>
              <a:t>4/23/2022</a:t>
            </a:fld>
            <a:endParaRPr lang="en-US"/>
          </a:p>
        </p:txBody>
      </p:sp>
      <p:sp>
        <p:nvSpPr>
          <p:cNvPr id="3" name="Footer Placeholder 2">
            <a:extLst>
              <a:ext uri="{FF2B5EF4-FFF2-40B4-BE49-F238E27FC236}">
                <a16:creationId xmlns="" xmlns:a16="http://schemas.microsoft.com/office/drawing/2014/main" id="{C95C137F-C496-44A3-90D6-7F22184745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35C3B3E-2CDF-46EE-8EEA-ED3E80C1C8EE}"/>
              </a:ext>
            </a:extLst>
          </p:cNvPr>
          <p:cNvSpPr>
            <a:spLocks noGrp="1"/>
          </p:cNvSpPr>
          <p:nvPr>
            <p:ph type="sldNum" sz="quarter" idx="12"/>
          </p:nvPr>
        </p:nvSpPr>
        <p:spPr/>
        <p:txBody>
          <a:bodyPr/>
          <a:lstStyle/>
          <a:p>
            <a:fld id="{87E80913-7222-4AD0-8F2A-A72D0033070C}" type="slidenum">
              <a:rPr lang="en-US" smtClean="0"/>
              <a:t>‹#›</a:t>
            </a:fld>
            <a:endParaRPr lang="en-US"/>
          </a:p>
        </p:txBody>
      </p:sp>
    </p:spTree>
    <p:extLst>
      <p:ext uri="{BB962C8B-B14F-4D97-AF65-F5344CB8AC3E}">
        <p14:creationId xmlns:p14="http://schemas.microsoft.com/office/powerpoint/2010/main" val="87188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F1DDD7-803C-47B5-97A7-4BFE9AF5D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79BD07E-1542-47AC-A3E8-6F70356B6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6CE2945-868B-49FA-8884-FB855B8D3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72EF502-2A58-4B6F-ADBF-B0A686F3A1D7}"/>
              </a:ext>
            </a:extLst>
          </p:cNvPr>
          <p:cNvSpPr>
            <a:spLocks noGrp="1"/>
          </p:cNvSpPr>
          <p:nvPr>
            <p:ph type="dt" sz="half" idx="10"/>
          </p:nvPr>
        </p:nvSpPr>
        <p:spPr/>
        <p:txBody>
          <a:bodyPr/>
          <a:lstStyle/>
          <a:p>
            <a:fld id="{CD757C38-BF9D-4297-B0AF-5204D9E9ACF5}" type="datetimeFigureOut">
              <a:rPr lang="en-US" smtClean="0"/>
              <a:t>4/23/2022</a:t>
            </a:fld>
            <a:endParaRPr lang="en-US"/>
          </a:p>
        </p:txBody>
      </p:sp>
      <p:sp>
        <p:nvSpPr>
          <p:cNvPr id="6" name="Footer Placeholder 5">
            <a:extLst>
              <a:ext uri="{FF2B5EF4-FFF2-40B4-BE49-F238E27FC236}">
                <a16:creationId xmlns="" xmlns:a16="http://schemas.microsoft.com/office/drawing/2014/main" id="{D89B05E1-256B-4EA8-A30B-15C38C3C5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9D9FA65-0DB7-42B3-86F2-360FAE4D16B8}"/>
              </a:ext>
            </a:extLst>
          </p:cNvPr>
          <p:cNvSpPr>
            <a:spLocks noGrp="1"/>
          </p:cNvSpPr>
          <p:nvPr>
            <p:ph type="sldNum" sz="quarter" idx="12"/>
          </p:nvPr>
        </p:nvSpPr>
        <p:spPr/>
        <p:txBody>
          <a:bodyPr/>
          <a:lstStyle/>
          <a:p>
            <a:fld id="{87E80913-7222-4AD0-8F2A-A72D0033070C}" type="slidenum">
              <a:rPr lang="en-US" smtClean="0"/>
              <a:t>‹#›</a:t>
            </a:fld>
            <a:endParaRPr lang="en-US"/>
          </a:p>
        </p:txBody>
      </p:sp>
    </p:spTree>
    <p:extLst>
      <p:ext uri="{BB962C8B-B14F-4D97-AF65-F5344CB8AC3E}">
        <p14:creationId xmlns:p14="http://schemas.microsoft.com/office/powerpoint/2010/main" val="204517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64CC6A-4794-4632-80D1-FD0683249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019CB26-1843-4F35-BA5D-8BBE0F44E9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9078A3C-A934-490C-82C5-47A95FE61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A8274B-A4D0-424F-B107-AAD714EB6979}"/>
              </a:ext>
            </a:extLst>
          </p:cNvPr>
          <p:cNvSpPr>
            <a:spLocks noGrp="1"/>
          </p:cNvSpPr>
          <p:nvPr>
            <p:ph type="dt" sz="half" idx="10"/>
          </p:nvPr>
        </p:nvSpPr>
        <p:spPr/>
        <p:txBody>
          <a:bodyPr/>
          <a:lstStyle/>
          <a:p>
            <a:fld id="{CD757C38-BF9D-4297-B0AF-5204D9E9ACF5}" type="datetimeFigureOut">
              <a:rPr lang="en-US" smtClean="0"/>
              <a:t>4/23/2022</a:t>
            </a:fld>
            <a:endParaRPr lang="en-US"/>
          </a:p>
        </p:txBody>
      </p:sp>
      <p:sp>
        <p:nvSpPr>
          <p:cNvPr id="6" name="Footer Placeholder 5">
            <a:extLst>
              <a:ext uri="{FF2B5EF4-FFF2-40B4-BE49-F238E27FC236}">
                <a16:creationId xmlns="" xmlns:a16="http://schemas.microsoft.com/office/drawing/2014/main" id="{F394AB6F-CA56-4C46-8C89-4EEB62178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3A788A1-91C8-41ED-A0FF-EE4B4940CC30}"/>
              </a:ext>
            </a:extLst>
          </p:cNvPr>
          <p:cNvSpPr>
            <a:spLocks noGrp="1"/>
          </p:cNvSpPr>
          <p:nvPr>
            <p:ph type="sldNum" sz="quarter" idx="12"/>
          </p:nvPr>
        </p:nvSpPr>
        <p:spPr/>
        <p:txBody>
          <a:bodyPr/>
          <a:lstStyle/>
          <a:p>
            <a:fld id="{87E80913-7222-4AD0-8F2A-A72D0033070C}" type="slidenum">
              <a:rPr lang="en-US" smtClean="0"/>
              <a:t>‹#›</a:t>
            </a:fld>
            <a:endParaRPr lang="en-US"/>
          </a:p>
        </p:txBody>
      </p:sp>
    </p:spTree>
    <p:extLst>
      <p:ext uri="{BB962C8B-B14F-4D97-AF65-F5344CB8AC3E}">
        <p14:creationId xmlns:p14="http://schemas.microsoft.com/office/powerpoint/2010/main" val="311204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8D60CED-9A99-456F-9A6D-3EAC4E77C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E558D55-65BB-4667-96EB-70BE49CE0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BB3EF90-4FD9-4379-9D43-815F345511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57C38-BF9D-4297-B0AF-5204D9E9ACF5}" type="datetimeFigureOut">
              <a:rPr lang="en-US" smtClean="0"/>
              <a:t>4/23/2022</a:t>
            </a:fld>
            <a:endParaRPr lang="en-US"/>
          </a:p>
        </p:txBody>
      </p:sp>
      <p:sp>
        <p:nvSpPr>
          <p:cNvPr id="5" name="Footer Placeholder 4">
            <a:extLst>
              <a:ext uri="{FF2B5EF4-FFF2-40B4-BE49-F238E27FC236}">
                <a16:creationId xmlns="" xmlns:a16="http://schemas.microsoft.com/office/drawing/2014/main" id="{8872A2B0-ECF4-4D13-BA58-221D579A5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14C8550-0E58-4BC3-8E2B-31B81FD5B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80913-7222-4AD0-8F2A-A72D0033070C}" type="slidenum">
              <a:rPr lang="en-US" smtClean="0"/>
              <a:t>‹#›</a:t>
            </a:fld>
            <a:endParaRPr lang="en-US"/>
          </a:p>
        </p:txBody>
      </p:sp>
    </p:spTree>
    <p:extLst>
      <p:ext uri="{BB962C8B-B14F-4D97-AF65-F5344CB8AC3E}">
        <p14:creationId xmlns:p14="http://schemas.microsoft.com/office/powerpoint/2010/main" val="277722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7A8A5E-6374-4C51-BBE3-A9CF553BADC8}"/>
              </a:ext>
            </a:extLst>
          </p:cNvPr>
          <p:cNvSpPr>
            <a:spLocks noGrp="1"/>
          </p:cNvSpPr>
          <p:nvPr>
            <p:ph type="ctrTitle"/>
          </p:nvPr>
        </p:nvSpPr>
        <p:spPr>
          <a:xfrm>
            <a:off x="1524000" y="2961126"/>
            <a:ext cx="9144000" cy="836720"/>
          </a:xfrm>
        </p:spPr>
        <p:txBody>
          <a:bodyPr>
            <a:normAutofit fontScale="90000"/>
          </a:bodyPr>
          <a:lstStyle/>
          <a:p>
            <a:r>
              <a:rPr lang="en-US" sz="3200" b="1" dirty="0">
                <a:solidFill>
                  <a:srgbClr val="0070C0"/>
                </a:solidFill>
                <a:latin typeface="Times New Roman"/>
                <a:ea typeface="Times New Roman"/>
                <a:cs typeface="Times New Roman"/>
                <a:sym typeface="Times New Roman"/>
              </a:rPr>
              <a:t>“</a:t>
            </a:r>
            <a:r>
              <a:rPr lang="en-US" sz="3200" b="1" dirty="0">
                <a:solidFill>
                  <a:schemeClr val="accent1"/>
                </a:solidFill>
                <a:latin typeface="Times New Roman" panose="02020603050405020304" pitchFamily="18" charset="0"/>
                <a:cs typeface="Times New Roman" panose="02020603050405020304" pitchFamily="18" charset="0"/>
              </a:rPr>
              <a:t>INTRUSION DETECTION OF IMBALANCED NETWORK TRAFFIC BASED ON MACHINE LEARNING AND DEEP LEARNING</a:t>
            </a:r>
            <a:r>
              <a:rPr lang="en-US" sz="3200" b="1" dirty="0">
                <a:solidFill>
                  <a:schemeClr val="accent1"/>
                </a:solidFill>
                <a:latin typeface="Times New Roman"/>
                <a:ea typeface="Times New Roman"/>
                <a:cs typeface="Times New Roman"/>
                <a:sym typeface="Times New Roman"/>
              </a:rPr>
              <a:t>”</a:t>
            </a:r>
            <a:endParaRPr lang="en-US"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CED36D01-8DCB-48BD-AB70-B0D3AB421C14}"/>
              </a:ext>
            </a:extLst>
          </p:cNvPr>
          <p:cNvSpPr>
            <a:spLocks noGrp="1"/>
          </p:cNvSpPr>
          <p:nvPr>
            <p:ph type="subTitle" idx="1"/>
          </p:nvPr>
        </p:nvSpPr>
        <p:spPr>
          <a:xfrm>
            <a:off x="1524000" y="4106940"/>
            <a:ext cx="9144000" cy="2159570"/>
          </a:xfrm>
        </p:spPr>
        <p:txBody>
          <a:bodyPr>
            <a:normAutofit fontScale="85000" lnSpcReduction="20000"/>
          </a:bodyPr>
          <a:lstStyle/>
          <a:p>
            <a:r>
              <a:rPr lang="en-US" sz="1900" b="1" dirty="0">
                <a:latin typeface="Times New Roman" panose="02020603050405020304" pitchFamily="18" charset="0"/>
                <a:cs typeface="Times New Roman" panose="02020603050405020304" pitchFamily="18" charset="0"/>
              </a:rPr>
              <a:t>By: </a:t>
            </a:r>
          </a:p>
          <a:p>
            <a:r>
              <a:rPr lang="en-US" sz="1900" dirty="0" smtClean="0">
                <a:latin typeface="Times New Roman" panose="02020603050405020304" pitchFamily="18" charset="0"/>
                <a:cs typeface="Times New Roman" panose="02020603050405020304" pitchFamily="18" charset="0"/>
              </a:rPr>
              <a:t>Prathiksha P H (1BI18CS114)</a:t>
            </a:r>
            <a:endParaRPr lang="en-US"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Under the Guidance </a:t>
            </a:r>
          </a:p>
          <a:p>
            <a:r>
              <a:rPr lang="en-IN" sz="1900" b="1" dirty="0">
                <a:latin typeface="Times New Roman" panose="02020603050405020304" pitchFamily="18" charset="0"/>
                <a:cs typeface="Times New Roman" panose="02020603050405020304" pitchFamily="18" charset="0"/>
              </a:rPr>
              <a:t>of </a:t>
            </a:r>
          </a:p>
          <a:p>
            <a:r>
              <a:rPr lang="en-IN" sz="1900" dirty="0" err="1" smtClean="0">
                <a:latin typeface="Times New Roman" panose="02020603050405020304" pitchFamily="18" charset="0"/>
                <a:cs typeface="Times New Roman" panose="02020603050405020304" pitchFamily="18" charset="0"/>
              </a:rPr>
              <a:t>Dr.</a:t>
            </a:r>
            <a:r>
              <a:rPr lang="en-IN" sz="1900" dirty="0" smtClean="0">
                <a:latin typeface="Times New Roman" panose="02020603050405020304" pitchFamily="18" charset="0"/>
                <a:cs typeface="Times New Roman" panose="02020603050405020304" pitchFamily="18" charset="0"/>
              </a:rPr>
              <a:t> Maya </a:t>
            </a:r>
            <a:r>
              <a:rPr lang="en-IN" sz="1900" dirty="0" smtClean="0">
                <a:latin typeface="Times New Roman" panose="02020603050405020304" pitchFamily="18" charset="0"/>
                <a:cs typeface="Times New Roman" panose="02020603050405020304" pitchFamily="18" charset="0"/>
              </a:rPr>
              <a:t>B  S</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Assistant Professor</a:t>
            </a:r>
          </a:p>
          <a:p>
            <a:r>
              <a:rPr lang="en-IN" sz="1900" dirty="0">
                <a:latin typeface="Times New Roman" panose="02020603050405020304" pitchFamily="18" charset="0"/>
                <a:cs typeface="Times New Roman" panose="02020603050405020304" pitchFamily="18" charset="0"/>
              </a:rPr>
              <a:t>Dept. of CSE</a:t>
            </a:r>
          </a:p>
          <a:p>
            <a:endParaRPr lang="en-US" sz="16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 xmlns:a16="http://schemas.microsoft.com/office/drawing/2014/main" id="{AD6C1AF2-8B84-4E81-A2F8-CD343046A110}"/>
              </a:ext>
            </a:extLst>
          </p:cNvPr>
          <p:cNvSpPr txBox="1">
            <a:spLocks/>
          </p:cNvSpPr>
          <p:nvPr/>
        </p:nvSpPr>
        <p:spPr>
          <a:xfrm>
            <a:off x="631064" y="173529"/>
            <a:ext cx="10568189" cy="20158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BANGALORE INSTITUTE OF TECHNOLOGY</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K. R. Road, V. V. </a:t>
            </a:r>
            <a:r>
              <a:rPr lang="en-IN" sz="1600" dirty="0" err="1">
                <a:latin typeface="Times New Roman" panose="02020603050405020304" pitchFamily="18" charset="0"/>
                <a:cs typeface="Times New Roman" panose="02020603050405020304" pitchFamily="18" charset="0"/>
              </a:rPr>
              <a:t>Pura</a:t>
            </a:r>
            <a:r>
              <a:rPr lang="en-IN" sz="1600" dirty="0">
                <a:latin typeface="Times New Roman" panose="02020603050405020304" pitchFamily="18" charset="0"/>
                <a:cs typeface="Times New Roman" panose="02020603050405020304" pitchFamily="18" charset="0"/>
              </a:rPr>
              <a:t>, Bengaluru – 560004</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Department of Computer Science and Engineering</a:t>
            </a:r>
          </a:p>
        </p:txBody>
      </p:sp>
      <p:pic>
        <p:nvPicPr>
          <p:cNvPr id="5" name="Picture 4" descr="Description: C:\Users\Abhilash\Desktop\thumbnail.aspx.jpg">
            <a:extLst>
              <a:ext uri="{FF2B5EF4-FFF2-40B4-BE49-F238E27FC236}">
                <a16:creationId xmlns="" xmlns:a16="http://schemas.microsoft.com/office/drawing/2014/main" id="{7722660A-95E9-4B9C-8D59-D504960E51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91150" y="1042548"/>
            <a:ext cx="704850" cy="824865"/>
          </a:xfrm>
          <a:prstGeom prst="rect">
            <a:avLst/>
          </a:prstGeom>
          <a:noFill/>
          <a:ln>
            <a:noFill/>
          </a:ln>
        </p:spPr>
      </p:pic>
    </p:spTree>
    <p:extLst>
      <p:ext uri="{BB962C8B-B14F-4D97-AF65-F5344CB8AC3E}">
        <p14:creationId xmlns:p14="http://schemas.microsoft.com/office/powerpoint/2010/main" val="36370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71D12-DE8B-4DCA-B3B2-70B504AD2CF6}"/>
              </a:ext>
            </a:extLst>
          </p:cNvPr>
          <p:cNvSpPr>
            <a:spLocks noGrp="1"/>
          </p:cNvSpPr>
          <p:nvPr>
            <p:ph type="title"/>
          </p:nvPr>
        </p:nvSpPr>
        <p:spPr>
          <a:xfrm>
            <a:off x="838200" y="18256"/>
            <a:ext cx="10515600" cy="816246"/>
          </a:xfrm>
        </p:spPr>
        <p:txBody>
          <a:bodyPr>
            <a:normAutofit/>
          </a:bodyPr>
          <a:lstStyle/>
          <a:p>
            <a:pPr algn="ctr"/>
            <a:r>
              <a:rPr lang="en-US" sz="38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 xmlns:a16="http://schemas.microsoft.com/office/drawing/2014/main" id="{7752104F-7B1C-4CD3-8A89-3656D29C22A7}"/>
              </a:ext>
            </a:extLst>
          </p:cNvPr>
          <p:cNvSpPr>
            <a:spLocks noGrp="1"/>
          </p:cNvSpPr>
          <p:nvPr>
            <p:ph idx="1"/>
          </p:nvPr>
        </p:nvSpPr>
        <p:spPr>
          <a:xfrm>
            <a:off x="878774" y="926274"/>
            <a:ext cx="10475026" cy="5250689"/>
          </a:xfrm>
        </p:spPr>
        <p:txBody>
          <a:bodyPr>
            <a:noAutofit/>
          </a:bodyPr>
          <a:lstStyle/>
          <a:p>
            <a:pPr algn="just">
              <a:lnSpc>
                <a:spcPct val="150000"/>
              </a:lnSpc>
              <a:buClrTx/>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use the classic NSL-KDD and the up-to-date CSECIC-IDS2018 as benchmark datasets and conduct detailed analysis and data cleaning.</a:t>
            </a:r>
          </a:p>
          <a:p>
            <a:pPr algn="just">
              <a:lnSpc>
                <a:spcPct val="150000"/>
              </a:lnSpc>
              <a:buClrTx/>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work proposes a novel DSSTE algorithm, reducing the majority samples and augmenting the minority samples in the difficult set, tackling the class imbalance problem in intrusion detection so that the classifier learns the differences better in training. </a:t>
            </a:r>
            <a:endParaRPr lang="en-IN" sz="2000" dirty="0">
              <a:latin typeface="Times New Roman" panose="02020603050405020304" pitchFamily="18" charset="0"/>
              <a:cs typeface="Times New Roman" panose="02020603050405020304" pitchFamily="18" charset="0"/>
            </a:endParaRPr>
          </a:p>
          <a:p>
            <a:pPr algn="just">
              <a:lnSpc>
                <a:spcPct val="150000"/>
              </a:lnSpc>
              <a:buClrTx/>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The classification model uses Random Forest (RF), Support Vector Machine (SVM),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Long and Short Time Memory (LSTM), </a:t>
            </a:r>
            <a:r>
              <a:rPr lang="en-US" sz="2000" dirty="0" err="1">
                <a:latin typeface="Times New Roman" panose="02020603050405020304" pitchFamily="18" charset="0"/>
                <a:cs typeface="Times New Roman" panose="02020603050405020304" pitchFamily="18" charset="0"/>
              </a:rPr>
              <a:t>AlexNet</a:t>
            </a:r>
            <a:r>
              <a:rPr lang="en-US" sz="2000" dirty="0">
                <a:latin typeface="Times New Roman" panose="02020603050405020304" pitchFamily="18" charset="0"/>
                <a:cs typeface="Times New Roman" panose="02020603050405020304" pitchFamily="18" charset="0"/>
              </a:rPr>
              <a:t>, Mini-</a:t>
            </a:r>
            <a:r>
              <a:rPr lang="en-US" sz="2000" dirty="0" err="1">
                <a:latin typeface="Times New Roman" panose="02020603050405020304" pitchFamily="18" charset="0"/>
                <a:cs typeface="Times New Roman" panose="02020603050405020304" pitchFamily="18" charset="0"/>
              </a:rPr>
              <a:t>VGGNet</a:t>
            </a:r>
            <a:r>
              <a:rPr lang="en-US" sz="2000" dirty="0">
                <a:latin typeface="Times New Roman" panose="02020603050405020304" pitchFamily="18" charset="0"/>
                <a:cs typeface="Times New Roman" panose="02020603050405020304" pitchFamily="18" charset="0"/>
              </a:rPr>
              <a:t>. Comparing with other methods, we divide the experiment into 30 methods</a:t>
            </a:r>
            <a:endParaRPr lang="en-IN"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43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71D12-DE8B-4DCA-B3B2-70B504AD2CF6}"/>
              </a:ext>
            </a:extLst>
          </p:cNvPr>
          <p:cNvSpPr>
            <a:spLocks noGrp="1"/>
          </p:cNvSpPr>
          <p:nvPr>
            <p:ph type="title"/>
          </p:nvPr>
        </p:nvSpPr>
        <p:spPr>
          <a:xfrm>
            <a:off x="838200" y="18256"/>
            <a:ext cx="10515600" cy="816246"/>
          </a:xfrm>
        </p:spPr>
        <p:txBody>
          <a:bodyPr>
            <a:normAutofit/>
          </a:bodyPr>
          <a:lstStyle/>
          <a:p>
            <a:pPr algn="ctr"/>
            <a:r>
              <a:rPr lang="en-US" sz="3800" b="1" dirty="0">
                <a:latin typeface="Times New Roman" panose="02020603050405020304" pitchFamily="18" charset="0"/>
                <a:cs typeface="Times New Roman" panose="02020603050405020304" pitchFamily="18" charset="0"/>
              </a:rPr>
              <a:t>ARCHITECTURE</a:t>
            </a:r>
          </a:p>
        </p:txBody>
      </p:sp>
      <p:sp>
        <p:nvSpPr>
          <p:cNvPr id="3" name="Content Placeholder 2">
            <a:extLst>
              <a:ext uri="{FF2B5EF4-FFF2-40B4-BE49-F238E27FC236}">
                <a16:creationId xmlns="" xmlns:a16="http://schemas.microsoft.com/office/drawing/2014/main" id="{7752104F-7B1C-4CD3-8A89-3656D29C22A7}"/>
              </a:ext>
            </a:extLst>
          </p:cNvPr>
          <p:cNvSpPr>
            <a:spLocks noGrp="1"/>
          </p:cNvSpPr>
          <p:nvPr>
            <p:ph idx="1"/>
          </p:nvPr>
        </p:nvSpPr>
        <p:spPr>
          <a:xfrm>
            <a:off x="878774" y="926274"/>
            <a:ext cx="10475026" cy="5250689"/>
          </a:xfrm>
        </p:spPr>
        <p:txBody>
          <a:bodyPr>
            <a:noAutofit/>
          </a:bodyPr>
          <a:lstStyle/>
          <a:p>
            <a:pPr marL="457200" lvl="1" indent="0" algn="just">
              <a:buNone/>
            </a:pPr>
            <a:r>
              <a:rPr lang="en-US" sz="2000" dirty="0">
                <a:solidFill>
                  <a:srgbClr val="FF0000"/>
                </a:solidFill>
                <a:latin typeface="Times New Roman" panose="02020603050405020304" pitchFamily="18" charset="0"/>
                <a:cs typeface="Times New Roman" panose="02020603050405020304" pitchFamily="18" charset="0"/>
              </a:rPr>
              <a:t>Note: </a:t>
            </a:r>
          </a:p>
          <a:p>
            <a:pPr lvl="1" algn="just"/>
            <a:r>
              <a:rPr lang="en-US" sz="2000" dirty="0">
                <a:solidFill>
                  <a:srgbClr val="FF0000"/>
                </a:solidFill>
                <a:latin typeface="Times New Roman" panose="02020603050405020304" pitchFamily="18" charset="0"/>
                <a:cs typeface="Times New Roman" panose="02020603050405020304" pitchFamily="18" charset="0"/>
              </a:rPr>
              <a:t>Block diagram / main architecture </a:t>
            </a:r>
          </a:p>
          <a:p>
            <a:pPr lvl="1" algn="just"/>
            <a:r>
              <a:rPr lang="en-US" sz="2000" dirty="0">
                <a:solidFill>
                  <a:srgbClr val="FF0000"/>
                </a:solidFill>
                <a:latin typeface="Times New Roman" panose="02020603050405020304" pitchFamily="18" charset="0"/>
                <a:cs typeface="Times New Roman" panose="02020603050405020304" pitchFamily="18" charset="0"/>
              </a:rPr>
              <a:t>Module Descriptions, if any </a:t>
            </a:r>
          </a:p>
          <a:p>
            <a:pPr marL="457200" lvl="1" indent="0" algn="just">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52280" y="834502"/>
            <a:ext cx="9405595" cy="5310637"/>
          </a:xfrm>
          <a:prstGeom prst="rect">
            <a:avLst/>
          </a:prstGeom>
        </p:spPr>
      </p:pic>
    </p:spTree>
    <p:extLst>
      <p:ext uri="{BB962C8B-B14F-4D97-AF65-F5344CB8AC3E}">
        <p14:creationId xmlns:p14="http://schemas.microsoft.com/office/powerpoint/2010/main" val="161798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71D12-DE8B-4DCA-B3B2-70B504AD2CF6}"/>
              </a:ext>
            </a:extLst>
          </p:cNvPr>
          <p:cNvSpPr>
            <a:spLocks noGrp="1"/>
          </p:cNvSpPr>
          <p:nvPr>
            <p:ph type="title"/>
          </p:nvPr>
        </p:nvSpPr>
        <p:spPr>
          <a:xfrm>
            <a:off x="838200" y="18256"/>
            <a:ext cx="10515600" cy="816246"/>
          </a:xfrm>
        </p:spPr>
        <p:txBody>
          <a:bodyPr>
            <a:normAutofit/>
          </a:bodyPr>
          <a:lstStyle/>
          <a:p>
            <a:pPr algn="ctr"/>
            <a:r>
              <a:rPr lang="en-US" sz="3800" b="1" dirty="0">
                <a:latin typeface="Times New Roman" panose="02020603050405020304" pitchFamily="18" charset="0"/>
                <a:cs typeface="Times New Roman" panose="02020603050405020304" pitchFamily="18" charset="0"/>
              </a:rPr>
              <a:t>ALGORITHM / METHDOLOGY</a:t>
            </a:r>
          </a:p>
        </p:txBody>
      </p:sp>
      <p:sp>
        <p:nvSpPr>
          <p:cNvPr id="3" name="Content Placeholder 2">
            <a:extLst>
              <a:ext uri="{FF2B5EF4-FFF2-40B4-BE49-F238E27FC236}">
                <a16:creationId xmlns="" xmlns:a16="http://schemas.microsoft.com/office/drawing/2014/main" id="{7752104F-7B1C-4CD3-8A89-3656D29C22A7}"/>
              </a:ext>
            </a:extLst>
          </p:cNvPr>
          <p:cNvSpPr>
            <a:spLocks noGrp="1"/>
          </p:cNvSpPr>
          <p:nvPr>
            <p:ph idx="1"/>
          </p:nvPr>
        </p:nvSpPr>
        <p:spPr>
          <a:xfrm>
            <a:off x="878774" y="926274"/>
            <a:ext cx="10475026" cy="5250689"/>
          </a:xfrm>
        </p:spPr>
        <p:txBody>
          <a:bodyPr>
            <a:noAutofit/>
          </a:bodyPr>
          <a:lstStyle/>
          <a:p>
            <a:pPr marL="457200" lvl="1" indent="0" algn="just">
              <a:buNone/>
            </a:pPr>
            <a:r>
              <a:rPr lang="en-US" sz="2000" b="1" dirty="0" smtClean="0">
                <a:latin typeface="Times New Roman" panose="02020603050405020304" pitchFamily="18" charset="0"/>
                <a:cs typeface="Times New Roman" panose="02020603050405020304" pitchFamily="18" charset="0"/>
              </a:rPr>
              <a:t>DSSTE </a:t>
            </a:r>
            <a:r>
              <a:rPr lang="en-US" sz="2000" b="1" dirty="0">
                <a:latin typeface="Times New Roman" panose="02020603050405020304" pitchFamily="18" charset="0"/>
                <a:cs typeface="Times New Roman" panose="02020603050405020304" pitchFamily="18" charset="0"/>
              </a:rPr>
              <a:t>Algorithm Input</a:t>
            </a:r>
            <a:r>
              <a:rPr lang="en-US" sz="2000" dirty="0">
                <a:latin typeface="Times New Roman" panose="02020603050405020304" pitchFamily="18" charset="0"/>
                <a:cs typeface="Times New Roman" panose="02020603050405020304" pitchFamily="18" charset="0"/>
              </a:rPr>
              <a:t>: Imbalanced training set S, scaling factor </a:t>
            </a:r>
            <a:r>
              <a:rPr lang="en-US" sz="2000" dirty="0" smtClean="0">
                <a:latin typeface="Times New Roman" panose="02020603050405020304" pitchFamily="18" charset="0"/>
                <a:cs typeface="Times New Roman" panose="02020603050405020304" pitchFamily="18" charset="0"/>
              </a:rPr>
              <a:t>K</a:t>
            </a:r>
          </a:p>
          <a:p>
            <a:pPr marL="457200" lvl="1" indent="0" algn="just">
              <a:buNone/>
            </a:pP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New training set </a:t>
            </a:r>
            <a:r>
              <a:rPr lang="en-US" sz="2000" dirty="0" smtClean="0">
                <a:latin typeface="Times New Roman" panose="02020603050405020304" pitchFamily="18" charset="0"/>
                <a:cs typeface="Times New Roman" panose="02020603050405020304" pitchFamily="18" charset="0"/>
              </a:rPr>
              <a:t>SN</a:t>
            </a:r>
          </a:p>
          <a:p>
            <a:pPr marL="457200" lvl="1" indent="0" algn="just">
              <a:buNone/>
            </a:pPr>
            <a:r>
              <a:rPr lang="en-US" sz="2000" b="1" dirty="0" smtClean="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Step1</a:t>
            </a:r>
            <a:r>
              <a:rPr lang="en-US" sz="2000" dirty="0">
                <a:latin typeface="Times New Roman" panose="02020603050405020304" pitchFamily="18" charset="0"/>
                <a:cs typeface="Times New Roman" panose="02020603050405020304" pitchFamily="18" charset="0"/>
              </a:rPr>
              <a:t>: Distinguish easy set and difficult set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Take all samples from S and set it as SE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each sample ∈ SE do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Compute its K nearest neighbors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Remove whose most K nearest neighbor samples are of different classes from SE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end for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Easy set SE, difficult set SD = S − SE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 Step2: </a:t>
            </a:r>
            <a:r>
              <a:rPr lang="en-US" sz="2000" dirty="0">
                <a:latin typeface="Times New Roman" panose="02020603050405020304" pitchFamily="18" charset="0"/>
                <a:cs typeface="Times New Roman" panose="02020603050405020304" pitchFamily="18" charset="0"/>
              </a:rPr>
              <a:t>Compress the majority samples in difficult set by the cluster centroid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9</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Take all the majority samples from SD and set it as </a:t>
            </a:r>
            <a:r>
              <a:rPr lang="en-US" sz="2000" dirty="0" err="1">
                <a:latin typeface="Times New Roman" panose="02020603050405020304" pitchFamily="18" charset="0"/>
                <a:cs typeface="Times New Roman" panose="02020603050405020304" pitchFamily="18" charset="0"/>
              </a:rPr>
              <a:t>SMaj</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10</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KMeans</a:t>
            </a:r>
            <a:r>
              <a:rPr lang="en-US" sz="2000" dirty="0">
                <a:latin typeface="Times New Roman" panose="02020603050405020304" pitchFamily="18" charset="0"/>
                <a:cs typeface="Times New Roman" panose="02020603050405020304" pitchFamily="18" charset="0"/>
              </a:rPr>
              <a:t> algorithm with K cluster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11</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 the coordinates of the K cluster centroids replace the majority samples in </a:t>
            </a:r>
            <a:r>
              <a:rPr lang="en-US" sz="2000" dirty="0" err="1">
                <a:latin typeface="Times New Roman" panose="02020603050405020304" pitchFamily="18" charset="0"/>
                <a:cs typeface="Times New Roman" panose="02020603050405020304" pitchFamily="18" charset="0"/>
              </a:rPr>
              <a:t>SMaj</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12</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Compressed the majority samples set </a:t>
            </a:r>
            <a:r>
              <a:rPr lang="en-US" sz="2000" dirty="0" err="1">
                <a:latin typeface="Times New Roman" panose="02020603050405020304" pitchFamily="18" charset="0"/>
                <a:cs typeface="Times New Roman" panose="02020603050405020304" pitchFamily="18" charset="0"/>
              </a:rPr>
              <a:t>SMaj</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13</a:t>
            </a:r>
            <a:r>
              <a:rPr lang="en-US" sz="2000" b="1" dirty="0">
                <a:latin typeface="Times New Roman" panose="02020603050405020304" pitchFamily="18" charset="0"/>
                <a:cs typeface="Times New Roman" panose="02020603050405020304" pitchFamily="18" charset="0"/>
              </a:rPr>
              <a:t>: Step3: </a:t>
            </a:r>
            <a:r>
              <a:rPr lang="en-US" sz="2000" dirty="0">
                <a:latin typeface="Times New Roman" panose="02020603050405020304" pitchFamily="18" charset="0"/>
                <a:cs typeface="Times New Roman" panose="02020603050405020304" pitchFamily="18" charset="0"/>
              </a:rPr>
              <a:t>Zoom </a:t>
            </a:r>
            <a:r>
              <a:rPr lang="en-US" sz="2000" dirty="0" smtClean="0">
                <a:latin typeface="Times New Roman" panose="02020603050405020304" pitchFamily="18" charset="0"/>
                <a:cs typeface="Times New Roman" panose="02020603050405020304" pitchFamily="18" charset="0"/>
              </a:rPr>
              <a:t>augmentation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21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334851"/>
            <a:ext cx="10928797" cy="5842112"/>
          </a:xfrm>
        </p:spPr>
        <p:txBody>
          <a:bodyPr/>
          <a:lstStyle/>
          <a:p>
            <a:pPr marL="457200" lvl="1" indent="0" algn="just">
              <a:buNone/>
            </a:pPr>
            <a:r>
              <a:rPr lang="en-US" sz="2000" b="1" dirty="0">
                <a:latin typeface="Times New Roman" panose="02020603050405020304" pitchFamily="18" charset="0"/>
                <a:cs typeface="Times New Roman" panose="02020603050405020304" pitchFamily="18" charset="0"/>
              </a:rPr>
              <a:t>14:</a:t>
            </a:r>
            <a:r>
              <a:rPr lang="en-US" sz="2000" dirty="0">
                <a:latin typeface="Times New Roman" panose="02020603050405020304" pitchFamily="18" charset="0"/>
                <a:cs typeface="Times New Roman" panose="02020603050405020304" pitchFamily="18" charset="0"/>
              </a:rPr>
              <a:t> Take the minority samples from SD and set it as </a:t>
            </a:r>
            <a:r>
              <a:rPr lang="en-US" sz="2000" dirty="0" err="1">
                <a:latin typeface="Times New Roman" panose="02020603050405020304" pitchFamily="18" charset="0"/>
                <a:cs typeface="Times New Roman" panose="02020603050405020304" pitchFamily="18" charset="0"/>
              </a:rPr>
              <a:t>SMin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15</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Take the Discrete attributes from </a:t>
            </a:r>
            <a:r>
              <a:rPr lang="en-US" sz="2000" dirty="0" err="1">
                <a:latin typeface="Times New Roman" panose="02020603050405020304" pitchFamily="18" charset="0"/>
                <a:cs typeface="Times New Roman" panose="02020603050405020304" pitchFamily="18" charset="0"/>
              </a:rPr>
              <a:t>SMin</a:t>
            </a:r>
            <a:r>
              <a:rPr lang="en-US" sz="2000" dirty="0">
                <a:latin typeface="Times New Roman" panose="02020603050405020304" pitchFamily="18" charset="0"/>
                <a:cs typeface="Times New Roman" panose="02020603050405020304" pitchFamily="18" charset="0"/>
              </a:rPr>
              <a:t> and set it as XD </a:t>
            </a:r>
          </a:p>
          <a:p>
            <a:pPr marL="457200" lvl="1" indent="0" algn="just">
              <a:buNone/>
            </a:pPr>
            <a:r>
              <a:rPr lang="en-US" sz="2000" b="1" dirty="0" smtClean="0">
                <a:latin typeface="Times New Roman" panose="02020603050405020304" pitchFamily="18" charset="0"/>
                <a:cs typeface="Times New Roman" panose="02020603050405020304" pitchFamily="18" charset="0"/>
              </a:rPr>
              <a:t>16</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Take the Continuous attributes from </a:t>
            </a:r>
            <a:r>
              <a:rPr lang="en-US" sz="2000" dirty="0" err="1">
                <a:latin typeface="Times New Roman" panose="02020603050405020304" pitchFamily="18" charset="0"/>
                <a:cs typeface="Times New Roman" panose="02020603050405020304" pitchFamily="18" charset="0"/>
              </a:rPr>
              <a:t>SMin</a:t>
            </a:r>
            <a:r>
              <a:rPr lang="en-US" sz="2000" dirty="0">
                <a:latin typeface="Times New Roman" panose="02020603050405020304" pitchFamily="18" charset="0"/>
                <a:cs typeface="Times New Roman" panose="02020603050405020304" pitchFamily="18" charset="0"/>
              </a:rPr>
              <a:t> and set it as XC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17</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Take the Label attributes from </a:t>
            </a:r>
            <a:r>
              <a:rPr lang="en-US" sz="2000" dirty="0" err="1">
                <a:latin typeface="Times New Roman" panose="02020603050405020304" pitchFamily="18" charset="0"/>
                <a:cs typeface="Times New Roman" panose="02020603050405020304" pitchFamily="18" charset="0"/>
              </a:rPr>
              <a:t>SMin</a:t>
            </a:r>
            <a:r>
              <a:rPr lang="en-US" sz="2000" dirty="0">
                <a:latin typeface="Times New Roman" panose="02020603050405020304" pitchFamily="18" charset="0"/>
                <a:cs typeface="Times New Roman" panose="02020603050405020304" pitchFamily="18" charset="0"/>
              </a:rPr>
              <a:t> and set it as Y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18</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n ∈ range(K,K + number </a:t>
            </a:r>
            <a:r>
              <a:rPr lang="en-US" sz="2000" dirty="0" err="1">
                <a:latin typeface="Times New Roman" panose="02020603050405020304" pitchFamily="18" charset="0"/>
                <a:cs typeface="Times New Roman" panose="02020603050405020304" pitchFamily="18" charset="0"/>
              </a:rPr>
              <a:t>SMin.shape</a:t>
            </a:r>
            <a:r>
              <a:rPr lang="en-US" sz="2000" dirty="0">
                <a:latin typeface="Times New Roman" panose="02020603050405020304" pitchFamily="18" charset="0"/>
                <a:cs typeface="Times New Roman" panose="02020603050405020304" pitchFamily="18" charset="0"/>
              </a:rPr>
              <a:t>[0]) do // zoom range is [1 − 1 K , 1 + 1 K ],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SMin.shape</a:t>
            </a:r>
            <a:r>
              <a:rPr lang="en-US" sz="2000" dirty="0" smtClean="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is number of samples in </a:t>
            </a:r>
            <a:r>
              <a:rPr lang="en-US" sz="2000" dirty="0" err="1">
                <a:latin typeface="Times New Roman" panose="02020603050405020304" pitchFamily="18" charset="0"/>
                <a:cs typeface="Times New Roman" panose="02020603050405020304" pitchFamily="18" charset="0"/>
              </a:rPr>
              <a:t>SMin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19</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XD1 = XD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20</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XC1 = XC × (1 − 1 n )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21</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XD2 = XD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22</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XC2 = XC × (1 + 1 n )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23</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SZ append [</a:t>
            </a:r>
            <a:r>
              <a:rPr lang="en-US" sz="2000" dirty="0" err="1">
                <a:latin typeface="Times New Roman" panose="02020603050405020304" pitchFamily="18" charset="0"/>
                <a:cs typeface="Times New Roman" panose="02020603050405020304" pitchFamily="18" charset="0"/>
              </a:rPr>
              <a:t>concat</a:t>
            </a:r>
            <a:r>
              <a:rPr lang="en-US" sz="2000" dirty="0">
                <a:latin typeface="Times New Roman" panose="02020603050405020304" pitchFamily="18" charset="0"/>
                <a:cs typeface="Times New Roman" panose="02020603050405020304" pitchFamily="18" charset="0"/>
              </a:rPr>
              <a:t>(XD1, XC1, Y ), </a:t>
            </a:r>
            <a:r>
              <a:rPr lang="en-US" sz="2000" dirty="0" err="1">
                <a:latin typeface="Times New Roman" panose="02020603050405020304" pitchFamily="18" charset="0"/>
                <a:cs typeface="Times New Roman" panose="02020603050405020304" pitchFamily="18" charset="0"/>
              </a:rPr>
              <a:t>concat</a:t>
            </a:r>
            <a:r>
              <a:rPr lang="en-US" sz="2000" dirty="0">
                <a:latin typeface="Times New Roman" panose="02020603050405020304" pitchFamily="18" charset="0"/>
                <a:cs typeface="Times New Roman" panose="02020603050405020304" pitchFamily="18" charset="0"/>
              </a:rPr>
              <a:t>(XD2, XC2, Y )]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24</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end for </a:t>
            </a:r>
            <a:endParaRPr lang="en-US" sz="2000"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25</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New training set SN = SE + </a:t>
            </a:r>
            <a:r>
              <a:rPr lang="en-US" sz="2000" dirty="0" err="1">
                <a:latin typeface="Times New Roman" panose="02020603050405020304" pitchFamily="18" charset="0"/>
                <a:cs typeface="Times New Roman" panose="02020603050405020304" pitchFamily="18" charset="0"/>
              </a:rPr>
              <a:t>SMaj</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SMin</a:t>
            </a:r>
            <a:r>
              <a:rPr lang="en-US" sz="2000" dirty="0">
                <a:latin typeface="Times New Roman" panose="02020603050405020304" pitchFamily="18" charset="0"/>
                <a:cs typeface="Times New Roman" panose="02020603050405020304" pitchFamily="18" charset="0"/>
              </a:rPr>
              <a:t> + SZ</a:t>
            </a:r>
          </a:p>
        </p:txBody>
      </p:sp>
    </p:spTree>
    <p:extLst>
      <p:ext uri="{BB962C8B-B14F-4D97-AF65-F5344CB8AC3E}">
        <p14:creationId xmlns:p14="http://schemas.microsoft.com/office/powerpoint/2010/main" val="94119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71D12-DE8B-4DCA-B3B2-70B504AD2CF6}"/>
              </a:ext>
            </a:extLst>
          </p:cNvPr>
          <p:cNvSpPr>
            <a:spLocks noGrp="1"/>
          </p:cNvSpPr>
          <p:nvPr>
            <p:ph type="title"/>
          </p:nvPr>
        </p:nvSpPr>
        <p:spPr>
          <a:xfrm>
            <a:off x="838200" y="18256"/>
            <a:ext cx="10515600" cy="816246"/>
          </a:xfrm>
        </p:spPr>
        <p:txBody>
          <a:bodyPr>
            <a:normAutofit/>
          </a:bodyPr>
          <a:lstStyle/>
          <a:p>
            <a:pPr algn="ctr"/>
            <a:r>
              <a:rPr lang="en-US" sz="38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 xmlns:a16="http://schemas.microsoft.com/office/drawing/2014/main" id="{7752104F-7B1C-4CD3-8A89-3656D29C22A7}"/>
              </a:ext>
            </a:extLst>
          </p:cNvPr>
          <p:cNvSpPr>
            <a:spLocks noGrp="1"/>
          </p:cNvSpPr>
          <p:nvPr>
            <p:ph idx="1"/>
          </p:nvPr>
        </p:nvSpPr>
        <p:spPr>
          <a:xfrm>
            <a:off x="878774" y="926274"/>
            <a:ext cx="10475026" cy="5250689"/>
          </a:xfrm>
        </p:spPr>
        <p:txBody>
          <a:bodyPr>
            <a:noAutofit/>
          </a:bodyPr>
          <a:lstStyle/>
          <a:p>
            <a:pPr marL="457200" lvl="1" indent="0" algn="just">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14802" y="1156940"/>
            <a:ext cx="7362396" cy="4539711"/>
          </a:xfrm>
          <a:prstGeom prst="rect">
            <a:avLst/>
          </a:prstGeom>
        </p:spPr>
      </p:pic>
    </p:spTree>
    <p:extLst>
      <p:ext uri="{BB962C8B-B14F-4D97-AF65-F5344CB8AC3E}">
        <p14:creationId xmlns:p14="http://schemas.microsoft.com/office/powerpoint/2010/main" val="2426221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98500" y="260014"/>
            <a:ext cx="6580983" cy="6250255"/>
          </a:xfrm>
          <a:prstGeom prst="rect">
            <a:avLst/>
          </a:prstGeom>
        </p:spPr>
      </p:pic>
    </p:spTree>
    <p:extLst>
      <p:ext uri="{BB962C8B-B14F-4D97-AF65-F5344CB8AC3E}">
        <p14:creationId xmlns:p14="http://schemas.microsoft.com/office/powerpoint/2010/main" val="345979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09250" y="1506827"/>
            <a:ext cx="10956349" cy="3747753"/>
          </a:xfrm>
          <a:prstGeom prst="rect">
            <a:avLst/>
          </a:prstGeom>
        </p:spPr>
      </p:pic>
    </p:spTree>
    <p:extLst>
      <p:ext uri="{BB962C8B-B14F-4D97-AF65-F5344CB8AC3E}">
        <p14:creationId xmlns:p14="http://schemas.microsoft.com/office/powerpoint/2010/main" val="3192448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71D12-DE8B-4DCA-B3B2-70B504AD2CF6}"/>
              </a:ext>
            </a:extLst>
          </p:cNvPr>
          <p:cNvSpPr>
            <a:spLocks noGrp="1"/>
          </p:cNvSpPr>
          <p:nvPr>
            <p:ph type="title"/>
          </p:nvPr>
        </p:nvSpPr>
        <p:spPr>
          <a:xfrm>
            <a:off x="838200" y="18256"/>
            <a:ext cx="10515600" cy="816246"/>
          </a:xfrm>
        </p:spPr>
        <p:txBody>
          <a:bodyPr>
            <a:normAutofit/>
          </a:bodyPr>
          <a:lstStyle/>
          <a:p>
            <a:pPr algn="ctr"/>
            <a:r>
              <a:rPr lang="en-US" sz="38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 xmlns:a16="http://schemas.microsoft.com/office/drawing/2014/main" id="{7752104F-7B1C-4CD3-8A89-3656D29C22A7}"/>
              </a:ext>
            </a:extLst>
          </p:cNvPr>
          <p:cNvSpPr>
            <a:spLocks noGrp="1"/>
          </p:cNvSpPr>
          <p:nvPr>
            <p:ph idx="1"/>
          </p:nvPr>
        </p:nvSpPr>
        <p:spPr>
          <a:xfrm>
            <a:off x="878774" y="926274"/>
            <a:ext cx="10475026" cy="5250689"/>
          </a:xfrm>
        </p:spPr>
        <p:txBody>
          <a:bodyPr>
            <a:noAutofit/>
          </a:bodyPr>
          <a:lstStyle/>
          <a:p>
            <a:pPr lvl="0">
              <a:lnSpc>
                <a:spcPct val="150000"/>
              </a:lnSpc>
            </a:pPr>
            <a:r>
              <a:rPr lang="en-US" sz="2000" dirty="0">
                <a:latin typeface="Times New Roman" panose="02020603050405020304" pitchFamily="18" charset="0"/>
                <a:cs typeface="Times New Roman" panose="02020603050405020304" pitchFamily="18" charset="0"/>
              </a:rPr>
              <a:t>To prevent Intrusion in the network across the cyberspace.</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To provide privacy and security for the network system and to manage reputation managed protection.</a:t>
            </a:r>
            <a:endParaRPr lang="en-IN" sz="2000" dirty="0">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FF000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FF0000"/>
              </a:solidFill>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456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71D12-DE8B-4DCA-B3B2-70B504AD2CF6}"/>
              </a:ext>
            </a:extLst>
          </p:cNvPr>
          <p:cNvSpPr>
            <a:spLocks noGrp="1"/>
          </p:cNvSpPr>
          <p:nvPr>
            <p:ph type="title"/>
          </p:nvPr>
        </p:nvSpPr>
        <p:spPr>
          <a:xfrm>
            <a:off x="838200" y="18256"/>
            <a:ext cx="10515600" cy="816246"/>
          </a:xfrm>
        </p:spPr>
        <p:txBody>
          <a:bodyPr>
            <a:normAutofit/>
          </a:bodyPr>
          <a:lstStyle/>
          <a:p>
            <a:pPr algn="ctr"/>
            <a:r>
              <a:rPr lang="en-US" sz="3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 xmlns:a16="http://schemas.microsoft.com/office/drawing/2014/main" id="{7752104F-7B1C-4CD3-8A89-3656D29C22A7}"/>
              </a:ext>
            </a:extLst>
          </p:cNvPr>
          <p:cNvSpPr>
            <a:spLocks noGrp="1"/>
          </p:cNvSpPr>
          <p:nvPr>
            <p:ph idx="1"/>
          </p:nvPr>
        </p:nvSpPr>
        <p:spPr>
          <a:xfrm>
            <a:off x="878774" y="926274"/>
            <a:ext cx="10475026" cy="5250689"/>
          </a:xfrm>
        </p:spPr>
        <p:txBody>
          <a:bodyPr>
            <a:noAutofit/>
          </a:bodyPr>
          <a:lstStyle/>
          <a:p>
            <a:pPr marL="0" indent="0" algn="just">
              <a:buNone/>
            </a:pPr>
            <a:r>
              <a:rPr lang="en-US" sz="2400" dirty="0" smtClean="0">
                <a:latin typeface="Times New Roman" panose="02020603050405020304" pitchFamily="18" charset="0"/>
                <a:cs typeface="Times New Roman" panose="02020603050405020304" pitchFamily="18" charset="0"/>
              </a:rPr>
              <a:t>Summary:</a:t>
            </a:r>
          </a:p>
          <a:p>
            <a:pPr algn="just"/>
            <a:r>
              <a:rPr lang="en-US" sz="2000" dirty="0" smtClean="0">
                <a:latin typeface="Times New Roman" panose="02020603050405020304" pitchFamily="18" charset="0"/>
                <a:cs typeface="Times New Roman" panose="02020603050405020304" pitchFamily="18" charset="0"/>
              </a:rPr>
              <a:t>It is found </a:t>
            </a:r>
            <a:r>
              <a:rPr lang="en-US" sz="2000" dirty="0">
                <a:latin typeface="Times New Roman" panose="02020603050405020304" pitchFamily="18" charset="0"/>
                <a:cs typeface="Times New Roman" panose="02020603050405020304" pitchFamily="18" charset="0"/>
              </a:rPr>
              <a:t>that deep learning </a:t>
            </a:r>
            <a:r>
              <a:rPr lang="en-US" sz="2000" dirty="0" smtClean="0">
                <a:latin typeface="Times New Roman" panose="02020603050405020304" pitchFamily="18" charset="0"/>
                <a:cs typeface="Times New Roman" panose="02020603050405020304" pitchFamily="18" charset="0"/>
              </a:rPr>
              <a:t>performance </a:t>
            </a:r>
            <a:r>
              <a:rPr lang="en-US" sz="2000" dirty="0">
                <a:latin typeface="Times New Roman" panose="02020603050405020304" pitchFamily="18" charset="0"/>
                <a:cs typeface="Times New Roman" panose="02020603050405020304" pitchFamily="18" charset="0"/>
              </a:rPr>
              <a:t>is better than machine learning after sampling the imbalanced training set samples through the DSSTE </a:t>
            </a:r>
            <a:r>
              <a:rPr lang="en-US" sz="2000" dirty="0" smtClean="0">
                <a:latin typeface="Times New Roman" panose="02020603050405020304" pitchFamily="18" charset="0"/>
                <a:cs typeface="Times New Roman" panose="02020603050405020304" pitchFamily="18" charset="0"/>
              </a:rPr>
              <a:t>algorithm Hence the Paper considers to make use of mini </a:t>
            </a:r>
            <a:r>
              <a:rPr lang="en-US" sz="2000" dirty="0" err="1" smtClean="0">
                <a:latin typeface="Times New Roman" panose="02020603050405020304" pitchFamily="18" charset="0"/>
                <a:cs typeface="Times New Roman" panose="02020603050405020304" pitchFamily="18" charset="0"/>
              </a:rPr>
              <a:t>VGGnet</a:t>
            </a:r>
            <a:r>
              <a:rPr lang="en-US" sz="2000" dirty="0" smtClean="0">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Limitations:</a:t>
            </a:r>
          </a:p>
          <a:p>
            <a:pPr algn="just"/>
            <a:r>
              <a:rPr lang="en-US" sz="2000" dirty="0">
                <a:latin typeface="Times New Roman" panose="02020603050405020304" pitchFamily="18" charset="0"/>
                <a:cs typeface="Times New Roman" panose="02020603050405020304" pitchFamily="18" charset="0"/>
              </a:rPr>
              <a:t>Although the neural networks strengthen data </a:t>
            </a:r>
            <a:r>
              <a:rPr lang="en-US" sz="2000" dirty="0" smtClean="0">
                <a:latin typeface="Times New Roman" panose="02020603050405020304" pitchFamily="18" charset="0"/>
                <a:cs typeface="Times New Roman" panose="02020603050405020304" pitchFamily="18" charset="0"/>
              </a:rPr>
              <a:t>expression</a:t>
            </a:r>
            <a:r>
              <a:rPr lang="en-US" sz="2000" dirty="0">
                <a:latin typeface="Times New Roman" panose="02020603050405020304" pitchFamily="18" charset="0"/>
                <a:cs typeface="Times New Roman" panose="02020603050405020304" pitchFamily="18" charset="0"/>
              </a:rPr>
              <a:t>, the current public datasets have already extracted the data features in advance, which is more limited for deep </a:t>
            </a:r>
            <a:r>
              <a:rPr lang="en-US" sz="2000" dirty="0" err="1">
                <a:latin typeface="Times New Roman" panose="02020603050405020304" pitchFamily="18" charset="0"/>
                <a:cs typeface="Times New Roman" panose="02020603050405020304" pitchFamily="18" charset="0"/>
              </a:rPr>
              <a:t>learning</a:t>
            </a:r>
            <a:r>
              <a:rPr lang="en-US" sz="2000" dirty="0">
                <a:latin typeface="Times New Roman" panose="02020603050405020304" pitchFamily="18" charset="0"/>
                <a:cs typeface="Times New Roman" panose="02020603050405020304" pitchFamily="18" charset="0"/>
              </a:rPr>
              <a:t> to learn the preprocessed features and cannot take </a:t>
            </a:r>
            <a:r>
              <a:rPr lang="en-US" sz="2000" dirty="0" smtClean="0">
                <a:latin typeface="Times New Roman" panose="02020603050405020304" pitchFamily="18" charset="0"/>
                <a:cs typeface="Times New Roman" panose="02020603050405020304" pitchFamily="18" charset="0"/>
              </a:rPr>
              <a:t>advantage </a:t>
            </a:r>
            <a:r>
              <a:rPr lang="en-US" sz="2000" dirty="0">
                <a:latin typeface="Times New Roman" panose="02020603050405020304" pitchFamily="18" charset="0"/>
                <a:cs typeface="Times New Roman" panose="02020603050405020304" pitchFamily="18" charset="0"/>
              </a:rPr>
              <a:t>of its automatic feature </a:t>
            </a:r>
            <a:r>
              <a:rPr lang="en-US" sz="2000" dirty="0" smtClean="0">
                <a:latin typeface="Times New Roman" panose="02020603050405020304" pitchFamily="18" charset="0"/>
                <a:cs typeface="Times New Roman" panose="02020603050405020304" pitchFamily="18" charset="0"/>
              </a:rPr>
              <a:t>extraction</a:t>
            </a:r>
          </a:p>
          <a:p>
            <a:pPr marL="0" indent="0" algn="just">
              <a:buNone/>
            </a:pPr>
            <a:r>
              <a:rPr lang="en-US" sz="2400" dirty="0" smtClean="0">
                <a:latin typeface="Times New Roman" panose="02020603050405020304" pitchFamily="18" charset="0"/>
                <a:cs typeface="Times New Roman" panose="02020603050405020304" pitchFamily="18" charset="0"/>
              </a:rPr>
              <a:t>Future Enhancements:</a:t>
            </a:r>
          </a:p>
          <a:p>
            <a:pPr algn="just"/>
            <a:r>
              <a:rPr lang="en-US" sz="2000" dirty="0">
                <a:latin typeface="Times New Roman" panose="02020603050405020304" pitchFamily="18" charset="0"/>
                <a:cs typeface="Times New Roman" panose="02020603050405020304" pitchFamily="18" charset="0"/>
              </a:rPr>
              <a:t>. Therefore, in the next step, we plan to directly use the deep learning model for feature extraction and model training on the original network traffic data, performance the advantages of deep learning in feature extraction, reduce the impact of imbalanced data and achieve more accurate classification</a:t>
            </a:r>
            <a:endParaRPr lang="en-US" sz="2000" dirty="0">
              <a:solidFill>
                <a:srgbClr val="FF000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FF0000"/>
              </a:solidFill>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17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9C80E8-8AA3-4339-8F5B-017DC2D10803}"/>
              </a:ext>
            </a:extLst>
          </p:cNvPr>
          <p:cNvSpPr>
            <a:spLocks noGrp="1"/>
          </p:cNvSpPr>
          <p:nvPr>
            <p:ph type="title"/>
          </p:nvPr>
        </p:nvSpPr>
        <p:spPr>
          <a:xfrm>
            <a:off x="838200" y="0"/>
            <a:ext cx="10515600" cy="638052"/>
          </a:xfrm>
        </p:spPr>
        <p:txBody>
          <a:bodyPr>
            <a:normAutofit/>
          </a:bodyPr>
          <a:lstStyle/>
          <a:p>
            <a:pPr algn="ctr"/>
            <a:r>
              <a:rPr lang="en-US" sz="3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 xmlns:a16="http://schemas.microsoft.com/office/drawing/2014/main" id="{DF31451E-FEA3-4620-90AB-F35E11D023FA}"/>
              </a:ext>
            </a:extLst>
          </p:cNvPr>
          <p:cNvSpPr>
            <a:spLocks noGrp="1"/>
          </p:cNvSpPr>
          <p:nvPr>
            <p:ph idx="1"/>
          </p:nvPr>
        </p:nvSpPr>
        <p:spPr>
          <a:xfrm>
            <a:off x="722789" y="849082"/>
            <a:ext cx="11215925" cy="5649372"/>
          </a:xfrm>
        </p:spPr>
        <p:txBody>
          <a:bodyPr>
            <a:noAutofit/>
          </a:bodyPr>
          <a:lstStyle/>
          <a:p>
            <a:pPr marL="365760" lvl="0" indent="-256032" algn="just">
              <a:lnSpc>
                <a:spcPct val="150000"/>
              </a:lnSpc>
              <a:spcBef>
                <a:spcPts val="400"/>
              </a:spcBef>
              <a:buSzPts val="1836"/>
              <a:buNone/>
            </a:pPr>
            <a:r>
              <a:rPr lang="en-IN" sz="2000" dirty="0">
                <a:latin typeface="Times New Roman" panose="02020603050405020304" pitchFamily="18" charset="0"/>
                <a:cs typeface="Times New Roman" panose="02020603050405020304" pitchFamily="18" charset="0"/>
              </a:rPr>
              <a:t>[1]A. </a:t>
            </a:r>
            <a:r>
              <a:rPr lang="en-IN" sz="2000" dirty="0" err="1">
                <a:latin typeface="Times New Roman" panose="02020603050405020304" pitchFamily="18" charset="0"/>
                <a:cs typeface="Times New Roman" panose="02020603050405020304" pitchFamily="18" charset="0"/>
              </a:rPr>
              <a:t>Javaid</a:t>
            </a:r>
            <a:r>
              <a:rPr lang="en-IN" sz="2000" dirty="0">
                <a:latin typeface="Times New Roman" panose="02020603050405020304" pitchFamily="18" charset="0"/>
                <a:cs typeface="Times New Roman" panose="02020603050405020304" pitchFamily="18" charset="0"/>
              </a:rPr>
              <a:t>, Q. </a:t>
            </a:r>
            <a:r>
              <a:rPr lang="en-IN" sz="2000" dirty="0" err="1">
                <a:latin typeface="Times New Roman" panose="02020603050405020304" pitchFamily="18" charset="0"/>
                <a:cs typeface="Times New Roman" panose="02020603050405020304" pitchFamily="18" charset="0"/>
              </a:rPr>
              <a:t>Niyaz</a:t>
            </a:r>
            <a:r>
              <a:rPr lang="en-IN" sz="2000" dirty="0">
                <a:latin typeface="Times New Roman" panose="02020603050405020304" pitchFamily="18" charset="0"/>
                <a:cs typeface="Times New Roman" panose="02020603050405020304" pitchFamily="18" charset="0"/>
              </a:rPr>
              <a:t>, W. Sun, and M. </a:t>
            </a:r>
            <a:r>
              <a:rPr lang="en-IN" sz="2000" dirty="0" err="1">
                <a:latin typeface="Times New Roman" panose="02020603050405020304" pitchFamily="18" charset="0"/>
                <a:cs typeface="Times New Roman" panose="02020603050405020304" pitchFamily="18" charset="0"/>
              </a:rPr>
              <a:t>Alam</a:t>
            </a:r>
            <a:r>
              <a:rPr lang="en-IN" sz="2000" dirty="0">
                <a:latin typeface="Times New Roman" panose="02020603050405020304" pitchFamily="18" charset="0"/>
                <a:cs typeface="Times New Roman" panose="02020603050405020304" pitchFamily="18" charset="0"/>
              </a:rPr>
              <a:t>, ‘‘A deep learning </a:t>
            </a:r>
            <a:r>
              <a:rPr lang="en-IN" sz="2000" dirty="0" smtClean="0">
                <a:latin typeface="Times New Roman" panose="02020603050405020304" pitchFamily="18" charset="0"/>
                <a:cs typeface="Times New Roman" panose="02020603050405020304" pitchFamily="18" charset="0"/>
              </a:rPr>
              <a:t>approach for </a:t>
            </a:r>
            <a:r>
              <a:rPr lang="en-IN" sz="2000" dirty="0">
                <a:latin typeface="Times New Roman" panose="02020603050405020304" pitchFamily="18" charset="0"/>
                <a:cs typeface="Times New Roman" panose="02020603050405020304" pitchFamily="18" charset="0"/>
              </a:rPr>
              <a:t>network intrusion </a:t>
            </a:r>
            <a:r>
              <a:rPr lang="en-IN" sz="2000" dirty="0" smtClean="0">
                <a:latin typeface="Times New Roman" panose="02020603050405020304" pitchFamily="18" charset="0"/>
                <a:cs typeface="Times New Roman" panose="02020603050405020304" pitchFamily="18" charset="0"/>
              </a:rPr>
              <a:t>detection system</a:t>
            </a:r>
            <a:r>
              <a:rPr lang="en-IN" sz="2000" dirty="0">
                <a:latin typeface="Times New Roman" panose="02020603050405020304" pitchFamily="18" charset="0"/>
                <a:cs typeface="Times New Roman" panose="02020603050405020304" pitchFamily="18" charset="0"/>
              </a:rPr>
              <a:t>,’’ in Proc. 9th EAI Int. </a:t>
            </a:r>
            <a:r>
              <a:rPr lang="en-IN" sz="2000" dirty="0" smtClean="0">
                <a:latin typeface="Times New Roman" panose="02020603050405020304" pitchFamily="18" charset="0"/>
                <a:cs typeface="Times New Roman" panose="02020603050405020304" pitchFamily="18" charset="0"/>
              </a:rPr>
              <a:t>Conf. </a:t>
            </a:r>
            <a:r>
              <a:rPr lang="en-IN" sz="2000" dirty="0" err="1" smtClean="0">
                <a:latin typeface="Times New Roman" panose="02020603050405020304" pitchFamily="18" charset="0"/>
                <a:cs typeface="Times New Roman" panose="02020603050405020304" pitchFamily="18" charset="0"/>
              </a:rPr>
              <a:t>Bioinspired</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Inf. </a:t>
            </a:r>
            <a:r>
              <a:rPr lang="en-IN" sz="2000" dirty="0" err="1">
                <a:latin typeface="Times New Roman" panose="02020603050405020304" pitchFamily="18" charset="0"/>
                <a:cs typeface="Times New Roman" panose="02020603050405020304" pitchFamily="18" charset="0"/>
              </a:rPr>
              <a:t>Commun</a:t>
            </a:r>
            <a:r>
              <a:rPr lang="en-IN" sz="2000" dirty="0">
                <a:latin typeface="Times New Roman" panose="02020603050405020304" pitchFamily="18" charset="0"/>
                <a:cs typeface="Times New Roman" panose="02020603050405020304" pitchFamily="18" charset="0"/>
              </a:rPr>
              <a:t>. Technol. (Formerly BIONETICS), </a:t>
            </a:r>
            <a:r>
              <a:rPr lang="en-IN" sz="2000" dirty="0" smtClean="0">
                <a:latin typeface="Times New Roman" panose="02020603050405020304" pitchFamily="18" charset="0"/>
                <a:cs typeface="Times New Roman" panose="02020603050405020304" pitchFamily="18" charset="0"/>
              </a:rPr>
              <a:t>2016, pp. 21–26</a:t>
            </a:r>
            <a:r>
              <a:rPr lang="en-IN" sz="2000" dirty="0">
                <a:latin typeface="Times New Roman" panose="02020603050405020304" pitchFamily="18" charset="0"/>
                <a:cs typeface="Times New Roman" panose="02020603050405020304" pitchFamily="18" charset="0"/>
              </a:rPr>
              <a:t>.</a:t>
            </a:r>
          </a:p>
          <a:p>
            <a:pPr marL="365760" lvl="0" indent="-256032" algn="just">
              <a:lnSpc>
                <a:spcPct val="150000"/>
              </a:lnSpc>
              <a:spcBef>
                <a:spcPts val="400"/>
              </a:spcBef>
              <a:buSzPts val="1836"/>
              <a:buNone/>
            </a:pPr>
            <a:r>
              <a:rPr lang="en-IN" sz="2000" dirty="0">
                <a:latin typeface="Times New Roman" panose="02020603050405020304" pitchFamily="18" charset="0"/>
                <a:cs typeface="Times New Roman" panose="02020603050405020304" pitchFamily="18" charset="0"/>
              </a:rPr>
              <a:t>[2] W. Wang, M. Zhu, X. Zeng, X. Ye, and Y. Sheng, ‘‘Malware traffic classification using convolutional neural network for representation learning</a:t>
            </a:r>
            <a:r>
              <a:rPr lang="en-IN" sz="2000" dirty="0" smtClean="0">
                <a:latin typeface="Times New Roman" panose="02020603050405020304" pitchFamily="18" charset="0"/>
                <a:cs typeface="Times New Roman" panose="02020603050405020304" pitchFamily="18" charset="0"/>
              </a:rPr>
              <a:t>,’’ in </a:t>
            </a:r>
            <a:r>
              <a:rPr lang="en-IN" sz="2000" dirty="0">
                <a:latin typeface="Times New Roman" panose="02020603050405020304" pitchFamily="18" charset="0"/>
                <a:cs typeface="Times New Roman" panose="02020603050405020304" pitchFamily="18" charset="0"/>
              </a:rPr>
              <a:t>Proc. Int. Conf. Inf. </a:t>
            </a:r>
            <a:r>
              <a:rPr lang="en-IN" sz="2000" dirty="0" err="1">
                <a:latin typeface="Times New Roman" panose="02020603050405020304" pitchFamily="18" charset="0"/>
                <a:cs typeface="Times New Roman" panose="02020603050405020304" pitchFamily="18" charset="0"/>
              </a:rPr>
              <a:t>Netw</a:t>
            </a:r>
            <a:r>
              <a:rPr lang="en-IN" sz="2000" dirty="0">
                <a:latin typeface="Times New Roman" panose="02020603050405020304" pitchFamily="18" charset="0"/>
                <a:cs typeface="Times New Roman" panose="02020603050405020304" pitchFamily="18" charset="0"/>
              </a:rPr>
              <a:t>. (ICOIN), 2017, pp. 712–717.</a:t>
            </a:r>
          </a:p>
          <a:p>
            <a:pPr marL="365760" lvl="0" indent="-256032" algn="just">
              <a:lnSpc>
                <a:spcPct val="150000"/>
              </a:lnSpc>
              <a:spcBef>
                <a:spcPts val="400"/>
              </a:spcBef>
              <a:buSzPts val="1836"/>
              <a:buNone/>
            </a:pPr>
            <a:r>
              <a:rPr lang="en-IN" sz="2000" dirty="0">
                <a:latin typeface="Times New Roman" panose="02020603050405020304" pitchFamily="18" charset="0"/>
                <a:cs typeface="Times New Roman" panose="02020603050405020304" pitchFamily="18" charset="0"/>
              </a:rPr>
              <a:t>[3] H. </a:t>
            </a:r>
            <a:r>
              <a:rPr lang="en-IN" sz="2000" dirty="0" err="1">
                <a:latin typeface="Times New Roman" panose="02020603050405020304" pitchFamily="18" charset="0"/>
                <a:cs typeface="Times New Roman" panose="02020603050405020304" pitchFamily="18" charset="0"/>
              </a:rPr>
              <a:t>Shapoorifard</a:t>
            </a:r>
            <a:r>
              <a:rPr lang="en-IN" sz="2000" dirty="0">
                <a:latin typeface="Times New Roman" panose="02020603050405020304" pitchFamily="18" charset="0"/>
                <a:cs typeface="Times New Roman" panose="02020603050405020304" pitchFamily="18" charset="0"/>
              </a:rPr>
              <a:t> and P. </a:t>
            </a:r>
            <a:r>
              <a:rPr lang="en-IN" sz="2000" dirty="0" err="1">
                <a:latin typeface="Times New Roman" panose="02020603050405020304" pitchFamily="18" charset="0"/>
                <a:cs typeface="Times New Roman" panose="02020603050405020304" pitchFamily="18" charset="0"/>
              </a:rPr>
              <a:t>Shamsinejad</a:t>
            </a:r>
            <a:r>
              <a:rPr lang="en-IN" sz="2000" dirty="0">
                <a:latin typeface="Times New Roman" panose="02020603050405020304" pitchFamily="18" charset="0"/>
                <a:cs typeface="Times New Roman" panose="02020603050405020304" pitchFamily="18" charset="0"/>
              </a:rPr>
              <a:t>, ‘‘Intrusion detection using a novel hybrid method incorporating an </a:t>
            </a:r>
            <a:r>
              <a:rPr lang="en-IN" sz="2000" dirty="0" smtClean="0">
                <a:latin typeface="Times New Roman" panose="02020603050405020304" pitchFamily="18" charset="0"/>
                <a:cs typeface="Times New Roman" panose="02020603050405020304" pitchFamily="18" charset="0"/>
              </a:rPr>
              <a:t>improved </a:t>
            </a:r>
            <a:r>
              <a:rPr lang="en-IN" sz="2000" dirty="0">
                <a:latin typeface="Times New Roman" panose="02020603050405020304" pitchFamily="18" charset="0"/>
                <a:cs typeface="Times New Roman" panose="02020603050405020304" pitchFamily="18" charset="0"/>
              </a:rPr>
              <a:t>KNN,’’ Int. J. Computing. Appl., vol. 173, no. 1, pp. 5–9, Sep. </a:t>
            </a:r>
            <a:r>
              <a:rPr lang="en-IN" sz="2000" dirty="0" smtClean="0">
                <a:latin typeface="Times New Roman" panose="02020603050405020304" pitchFamily="18" charset="0"/>
                <a:cs typeface="Times New Roman" panose="02020603050405020304" pitchFamily="18" charset="0"/>
              </a:rPr>
              <a:t>2017</a:t>
            </a:r>
          </a:p>
          <a:p>
            <a:pPr marL="365760" lvl="0" indent="-256032" algn="just">
              <a:lnSpc>
                <a:spcPct val="150000"/>
              </a:lnSpc>
              <a:spcBef>
                <a:spcPts val="0"/>
              </a:spcBef>
              <a:buSzPts val="1088"/>
              <a:buNone/>
            </a:pPr>
            <a:r>
              <a:rPr lang="en-US" sz="2000" dirty="0">
                <a:latin typeface="Times New Roman" panose="02020603050405020304" pitchFamily="18" charset="0"/>
                <a:cs typeface="Times New Roman" panose="02020603050405020304" pitchFamily="18" charset="0"/>
              </a:rPr>
              <a:t>[4] D. Kwon, H. Kim, J. Kim, S. C. </a:t>
            </a:r>
            <a:r>
              <a:rPr lang="en-US" sz="2000" dirty="0" err="1">
                <a:latin typeface="Times New Roman" panose="02020603050405020304" pitchFamily="18" charset="0"/>
                <a:cs typeface="Times New Roman" panose="02020603050405020304" pitchFamily="18" charset="0"/>
              </a:rPr>
              <a:t>Suh</a:t>
            </a:r>
            <a:r>
              <a:rPr lang="en-US" sz="2000" dirty="0">
                <a:latin typeface="Times New Roman" panose="02020603050405020304" pitchFamily="18" charset="0"/>
                <a:cs typeface="Times New Roman" panose="02020603050405020304" pitchFamily="18" charset="0"/>
              </a:rPr>
              <a:t>, I. Kim, and K. J. Kim, ‘‘A survey of deep learning-based network anomaly detection,’’ Cluster Computing.,</a:t>
            </a:r>
            <a:r>
              <a:rPr lang="en-US" sz="2000" dirty="0" err="1">
                <a:latin typeface="Times New Roman" panose="02020603050405020304" pitchFamily="18" charset="0"/>
                <a:cs typeface="Times New Roman" panose="02020603050405020304" pitchFamily="18" charset="0"/>
              </a:rPr>
              <a:t>vol</a:t>
            </a:r>
            <a:r>
              <a:rPr lang="en-US" sz="2000" dirty="0">
                <a:latin typeface="Times New Roman" panose="02020603050405020304" pitchFamily="18" charset="0"/>
                <a:cs typeface="Times New Roman" panose="02020603050405020304" pitchFamily="18" charset="0"/>
              </a:rPr>
              <a:t>. 22, pp. 949–961, 2019</a:t>
            </a:r>
          </a:p>
          <a:p>
            <a:pPr marL="365760" lvl="0" indent="-256032" algn="just">
              <a:lnSpc>
                <a:spcPct val="150000"/>
              </a:lnSpc>
              <a:spcBef>
                <a:spcPts val="0"/>
              </a:spcBef>
              <a:buSzPts val="1088"/>
              <a:buNone/>
            </a:pPr>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Mavra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Mehmood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Talha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Javed</a:t>
            </a:r>
            <a:r>
              <a:rPr lang="en-US" sz="2000" dirty="0">
                <a:latin typeface="Times New Roman" panose="02020603050405020304" pitchFamily="18" charset="0"/>
                <a:cs typeface="Times New Roman" panose="02020603050405020304" pitchFamily="18" charset="0"/>
              </a:rPr>
              <a:t>, Jamel </a:t>
            </a:r>
            <a:r>
              <a:rPr lang="en-US" sz="2000" dirty="0" err="1">
                <a:latin typeface="Times New Roman" panose="02020603050405020304" pitchFamily="18" charset="0"/>
                <a:cs typeface="Times New Roman" panose="02020603050405020304" pitchFamily="18" charset="0"/>
              </a:rPr>
              <a:t>Nebhen</a:t>
            </a:r>
            <a:r>
              <a:rPr lang="en-US" sz="2000" dirty="0">
                <a:latin typeface="Times New Roman" panose="02020603050405020304" pitchFamily="18" charset="0"/>
                <a:cs typeface="Times New Roman" panose="02020603050405020304" pitchFamily="18" charset="0"/>
              </a:rPr>
              <a:t>, Sidra Abbas, </a:t>
            </a:r>
            <a:r>
              <a:rPr lang="en-US" sz="2000" dirty="0" err="1">
                <a:latin typeface="Times New Roman" panose="02020603050405020304" pitchFamily="18" charset="0"/>
                <a:cs typeface="Times New Roman" panose="02020603050405020304" pitchFamily="18" charset="0"/>
              </a:rPr>
              <a:t>Rabia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Giridhar</a:t>
            </a:r>
            <a:r>
              <a:rPr lang="en-US" sz="2000" dirty="0">
                <a:latin typeface="Times New Roman" panose="02020603050405020304" pitchFamily="18" charset="0"/>
                <a:cs typeface="Times New Roman" panose="02020603050405020304" pitchFamily="18" charset="0"/>
              </a:rPr>
              <a:t> Reddy </a:t>
            </a:r>
            <a:r>
              <a:rPr lang="en-US" sz="2000" dirty="0" err="1">
                <a:latin typeface="Times New Roman" panose="02020603050405020304" pitchFamily="18" charset="0"/>
                <a:cs typeface="Times New Roman" panose="02020603050405020304" pitchFamily="18" charset="0"/>
              </a:rPr>
              <a:t>Bojja</a:t>
            </a:r>
            <a:r>
              <a:rPr lang="en-US" sz="2000" dirty="0">
                <a:latin typeface="Times New Roman" panose="02020603050405020304" pitchFamily="18" charset="0"/>
                <a:cs typeface="Times New Roman" panose="02020603050405020304" pitchFamily="18" charset="0"/>
              </a:rPr>
              <a:t> and Muhammad </a:t>
            </a:r>
            <a:r>
              <a:rPr lang="en-US" sz="2000" dirty="0" err="1">
                <a:latin typeface="Times New Roman" panose="02020603050405020304" pitchFamily="18" charset="0"/>
                <a:cs typeface="Times New Roman" panose="02020603050405020304" pitchFamily="18" charset="0"/>
              </a:rPr>
              <a:t>Rizwan</a:t>
            </a:r>
            <a:r>
              <a:rPr lang="en-US" sz="2000" dirty="0">
                <a:latin typeface="Times New Roman" panose="02020603050405020304" pitchFamily="18" charset="0"/>
                <a:cs typeface="Times New Roman" panose="02020603050405020304" pitchFamily="18" charset="0"/>
              </a:rPr>
              <a:t>, ‘‘A Hybrid Approach for Network Intrusion Detection,’’ </a:t>
            </a:r>
            <a:r>
              <a:rPr lang="en-US" sz="2000" dirty="0" err="1">
                <a:latin typeface="Times New Roman" panose="02020603050405020304" pitchFamily="18" charset="0"/>
                <a:cs typeface="Times New Roman" panose="02020603050405020304" pitchFamily="18" charset="0"/>
              </a:rPr>
              <a:t>vol</a:t>
            </a:r>
            <a:r>
              <a:rPr lang="en-US" sz="2000" dirty="0">
                <a:latin typeface="Times New Roman" panose="02020603050405020304" pitchFamily="18" charset="0"/>
                <a:cs typeface="Times New Roman" panose="02020603050405020304" pitchFamily="18" charset="0"/>
              </a:rPr>
              <a:t> 70,No 1, Sept 2021 </a:t>
            </a:r>
          </a:p>
          <a:p>
            <a:pPr marL="365760" lvl="0" indent="-256032" algn="just">
              <a:lnSpc>
                <a:spcPct val="150000"/>
              </a:lnSpc>
              <a:spcBef>
                <a:spcPts val="400"/>
              </a:spcBef>
              <a:buSzPts val="1836"/>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41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800" b="1" dirty="0" smtClean="0">
                <a:latin typeface="Times New Roman" panose="02020603050405020304" pitchFamily="18" charset="0"/>
                <a:cs typeface="Times New Roman" panose="02020603050405020304" pitchFamily="18" charset="0"/>
              </a:rPr>
              <a:t>AGENDA</a:t>
            </a:r>
            <a:endParaRPr lang="en-IN" sz="3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3777" y="1690688"/>
            <a:ext cx="10515600" cy="4351338"/>
          </a:xfrm>
        </p:spPr>
        <p:txBody>
          <a:bodyPr>
            <a:normAutofit/>
          </a:bodyPr>
          <a:lstStyle/>
          <a:p>
            <a:pPr lvl="3" algn="just"/>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a:p>
            <a:pPr lvl="3" algn="just"/>
            <a:r>
              <a:rPr lang="en-US" sz="2400" b="1" dirty="0">
                <a:latin typeface="Times New Roman" panose="02020603050405020304" pitchFamily="18" charset="0"/>
                <a:cs typeface="Times New Roman" panose="02020603050405020304" pitchFamily="18" charset="0"/>
              </a:rPr>
              <a:t>Literature Review</a:t>
            </a:r>
            <a:endParaRPr lang="en-IN" sz="2400" b="1" dirty="0">
              <a:latin typeface="Times New Roman" panose="02020603050405020304" pitchFamily="18" charset="0"/>
              <a:cs typeface="Times New Roman" panose="02020603050405020304" pitchFamily="18" charset="0"/>
            </a:endParaRPr>
          </a:p>
          <a:p>
            <a:pPr lvl="3" algn="just"/>
            <a:r>
              <a:rPr lang="en-US" sz="2400" b="1" dirty="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a:p>
            <a:pPr lvl="3" algn="just"/>
            <a:r>
              <a:rPr lang="en-US" sz="2400" b="1" dirty="0">
                <a:latin typeface="Times New Roman" panose="02020603050405020304" pitchFamily="18" charset="0"/>
                <a:cs typeface="Times New Roman" panose="02020603050405020304" pitchFamily="18" charset="0"/>
              </a:rPr>
              <a:t>Proposed System</a:t>
            </a:r>
            <a:endParaRPr lang="en-IN" sz="2400" b="1" dirty="0">
              <a:latin typeface="Times New Roman" panose="02020603050405020304" pitchFamily="18" charset="0"/>
              <a:cs typeface="Times New Roman" panose="02020603050405020304" pitchFamily="18" charset="0"/>
            </a:endParaRPr>
          </a:p>
          <a:p>
            <a:pPr lvl="3" algn="just"/>
            <a:r>
              <a:rPr lang="en-US" sz="2400" b="1" dirty="0">
                <a:latin typeface="Times New Roman" panose="02020603050405020304" pitchFamily="18" charset="0"/>
                <a:cs typeface="Times New Roman" panose="02020603050405020304" pitchFamily="18" charset="0"/>
              </a:rPr>
              <a:t>Architecture</a:t>
            </a:r>
            <a:endParaRPr lang="en-IN" sz="2400" b="1" dirty="0">
              <a:latin typeface="Times New Roman" panose="02020603050405020304" pitchFamily="18" charset="0"/>
              <a:cs typeface="Times New Roman" panose="02020603050405020304" pitchFamily="18" charset="0"/>
            </a:endParaRPr>
          </a:p>
          <a:p>
            <a:pPr lvl="3" algn="just"/>
            <a:r>
              <a:rPr lang="en-US" sz="2400" b="1" dirty="0">
                <a:latin typeface="Times New Roman" panose="02020603050405020304" pitchFamily="18" charset="0"/>
                <a:cs typeface="Times New Roman" panose="02020603050405020304" pitchFamily="18" charset="0"/>
              </a:rPr>
              <a:t>Methodology/Algorithm </a:t>
            </a:r>
            <a:endParaRPr lang="en-IN" sz="2400" b="1" dirty="0">
              <a:latin typeface="Times New Roman" panose="02020603050405020304" pitchFamily="18" charset="0"/>
              <a:cs typeface="Times New Roman" panose="02020603050405020304" pitchFamily="18" charset="0"/>
            </a:endParaRPr>
          </a:p>
          <a:p>
            <a:pPr lvl="3" algn="just"/>
            <a:r>
              <a:rPr lang="en-US" sz="2400" b="1" dirty="0">
                <a:latin typeface="Times New Roman" panose="02020603050405020304" pitchFamily="18" charset="0"/>
                <a:cs typeface="Times New Roman" panose="02020603050405020304" pitchFamily="18" charset="0"/>
              </a:rPr>
              <a:t>Results( Graph/Tables)</a:t>
            </a:r>
            <a:endParaRPr lang="en-IN" sz="2400" b="1" dirty="0">
              <a:latin typeface="Times New Roman" panose="02020603050405020304" pitchFamily="18" charset="0"/>
              <a:cs typeface="Times New Roman" panose="02020603050405020304" pitchFamily="18" charset="0"/>
            </a:endParaRPr>
          </a:p>
          <a:p>
            <a:pPr lvl="3" algn="just"/>
            <a:r>
              <a:rPr lang="en-US" sz="2400" b="1" dirty="0">
                <a:latin typeface="Times New Roman" panose="02020603050405020304" pitchFamily="18" charset="0"/>
                <a:cs typeface="Times New Roman" panose="02020603050405020304" pitchFamily="18" charset="0"/>
              </a:rPr>
              <a:t>Applications</a:t>
            </a:r>
            <a:endParaRPr lang="en-IN" sz="2400" b="1" dirty="0">
              <a:latin typeface="Times New Roman" panose="02020603050405020304" pitchFamily="18" charset="0"/>
              <a:cs typeface="Times New Roman" panose="02020603050405020304" pitchFamily="18" charset="0"/>
            </a:endParaRPr>
          </a:p>
          <a:p>
            <a:pPr lvl="3" algn="just"/>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a:p>
            <a:pPr lvl="3" algn="just"/>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708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3" y="833951"/>
            <a:ext cx="10515600" cy="4351338"/>
          </a:xfrm>
        </p:spPr>
        <p:txBody>
          <a:bodyPr/>
          <a:lstStyle/>
          <a:p>
            <a:r>
              <a:rPr lang="en-US" sz="2000" dirty="0">
                <a:latin typeface="Times New Roman" panose="02020603050405020304" pitchFamily="18" charset="0"/>
                <a:cs typeface="Times New Roman" panose="02020603050405020304" pitchFamily="18" charset="0"/>
              </a:rPr>
              <a:t>[6] Intrusion Detection of Imbalanced Network Traffic Based on Machine Learning and Deep Learning. </a:t>
            </a:r>
            <a:r>
              <a:rPr lang="en-IN" sz="2000" dirty="0">
                <a:latin typeface="Times New Roman" panose="02020603050405020304" pitchFamily="18" charset="0"/>
                <a:cs typeface="Times New Roman" panose="02020603050405020304" pitchFamily="18" charset="0"/>
              </a:rPr>
              <a:t>December 30, 2020</a:t>
            </a:r>
            <a:r>
              <a:rPr lang="en-US" sz="2000" dirty="0">
                <a:latin typeface="Times New Roman" panose="02020603050405020304" pitchFamily="18" charset="0"/>
                <a:cs typeface="Times New Roman" panose="02020603050405020304" pitchFamily="18" charset="0"/>
              </a:rPr>
              <a:t>(Base Paper).</a:t>
            </a:r>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709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sz="8800" dirty="0" smtClean="0"/>
              <a:t>			</a:t>
            </a:r>
          </a:p>
          <a:p>
            <a:pPr marL="0" indent="0">
              <a:buNone/>
            </a:pPr>
            <a:r>
              <a:rPr lang="en-IN" sz="8800" dirty="0"/>
              <a:t>	</a:t>
            </a:r>
            <a:r>
              <a:rPr lang="en-IN" sz="8800" dirty="0" smtClean="0"/>
              <a:t>		THANK YOU</a:t>
            </a:r>
            <a:endParaRPr lang="en-IN" sz="8800" dirty="0"/>
          </a:p>
        </p:txBody>
      </p:sp>
    </p:spTree>
    <p:extLst>
      <p:ext uri="{BB962C8B-B14F-4D97-AF65-F5344CB8AC3E}">
        <p14:creationId xmlns:p14="http://schemas.microsoft.com/office/powerpoint/2010/main" val="417444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E800DE-F1A1-412B-A850-26ADC3552162}"/>
              </a:ext>
            </a:extLst>
          </p:cNvPr>
          <p:cNvSpPr>
            <a:spLocks noGrp="1"/>
          </p:cNvSpPr>
          <p:nvPr>
            <p:ph type="title"/>
          </p:nvPr>
        </p:nvSpPr>
        <p:spPr>
          <a:xfrm>
            <a:off x="838200" y="0"/>
            <a:ext cx="10515600" cy="646929"/>
          </a:xfrm>
        </p:spPr>
        <p:txBody>
          <a:bodyPr>
            <a:normAutofit/>
          </a:bodyPr>
          <a:lstStyle/>
          <a:p>
            <a:pPr algn="ctr"/>
            <a:r>
              <a:rPr lang="en-US" sz="3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52DBCB89-A261-47BD-B9E6-AF140A4DF443}"/>
              </a:ext>
            </a:extLst>
          </p:cNvPr>
          <p:cNvSpPr>
            <a:spLocks noGrp="1"/>
          </p:cNvSpPr>
          <p:nvPr>
            <p:ph idx="1"/>
          </p:nvPr>
        </p:nvSpPr>
        <p:spPr>
          <a:xfrm>
            <a:off x="838200" y="896645"/>
            <a:ext cx="10515600" cy="5280318"/>
          </a:xfrm>
        </p:spPr>
        <p:txBody>
          <a:bodyPr>
            <a:normAutofit lnSpcReduction="10000"/>
          </a:bodyPr>
          <a:lstStyle/>
          <a:p>
            <a:pPr marL="342900" indent="-342900" algn="just">
              <a:lnSpc>
                <a:spcPct val="150000"/>
              </a:lnSpc>
            </a:pPr>
            <a:r>
              <a:rPr lang="en-US" sz="2400" dirty="0">
                <a:latin typeface="Times New Roman" panose="02020603050405020304" pitchFamily="18" charset="0"/>
                <a:cs typeface="Times New Roman" panose="02020603050405020304" pitchFamily="18" charset="0"/>
              </a:rPr>
              <a:t>With the rapid development network become more complex and massive, cyber-attacks have also become complex .</a:t>
            </a:r>
          </a:p>
          <a:p>
            <a:pPr marL="342900" indent="-342900" algn="just">
              <a:lnSpc>
                <a:spcPct val="150000"/>
              </a:lnSpc>
            </a:pPr>
            <a:r>
              <a:rPr lang="en-US" sz="2400" dirty="0">
                <a:latin typeface="Times New Roman" panose="02020603050405020304" pitchFamily="18" charset="0"/>
                <a:cs typeface="Times New Roman" panose="02020603050405020304" pitchFamily="18" charset="0"/>
              </a:rPr>
              <a:t>network-based services and sensitive information on networks, network security is getting more and more importance than ever.</a:t>
            </a:r>
          </a:p>
          <a:p>
            <a:pPr marL="342900" indent="-342900" algn="just">
              <a:lnSpc>
                <a:spcPct val="150000"/>
              </a:lnSpc>
            </a:pPr>
            <a:r>
              <a:rPr lang="en-US" sz="2400" dirty="0">
                <a:latin typeface="Times New Roman" panose="02020603050405020304" pitchFamily="18" charset="0"/>
                <a:cs typeface="Times New Roman" panose="02020603050405020304" pitchFamily="18" charset="0"/>
              </a:rPr>
              <a:t>The human labelling of the available network audit data instances is usually tedious, time consuming and expensive.</a:t>
            </a:r>
          </a:p>
          <a:p>
            <a:pPr marL="342900" indent="-342900" algn="just">
              <a:lnSpc>
                <a:spcPct val="150000"/>
              </a:lnSpc>
            </a:pPr>
            <a:r>
              <a:rPr lang="en-US" sz="2400" dirty="0">
                <a:latin typeface="Times New Roman" panose="02020603050405020304" pitchFamily="18" charset="0"/>
                <a:cs typeface="Times New Roman" panose="02020603050405020304" pitchFamily="18" charset="0"/>
              </a:rPr>
              <a:t>Network Intrusion Detection System (NIDS) needs to accurately identify malicious network attacks, provide real-time monitoring and dynamic protection measures, and formulate strategies. </a:t>
            </a:r>
          </a:p>
        </p:txBody>
      </p:sp>
    </p:spTree>
    <p:extLst>
      <p:ext uri="{BB962C8B-B14F-4D97-AF65-F5344CB8AC3E}">
        <p14:creationId xmlns:p14="http://schemas.microsoft.com/office/powerpoint/2010/main" val="2598713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9A8D46-0C23-4A51-9385-A51D041E8674}"/>
              </a:ext>
            </a:extLst>
          </p:cNvPr>
          <p:cNvSpPr>
            <a:spLocks noGrp="1"/>
          </p:cNvSpPr>
          <p:nvPr>
            <p:ph type="title"/>
          </p:nvPr>
        </p:nvSpPr>
        <p:spPr>
          <a:xfrm>
            <a:off x="838200" y="63284"/>
            <a:ext cx="10515600" cy="753461"/>
          </a:xfrm>
        </p:spPr>
        <p:txBody>
          <a:bodyPr>
            <a:normAutofit/>
          </a:bodyPr>
          <a:lstStyle/>
          <a:p>
            <a:pPr algn="ctr"/>
            <a:r>
              <a:rPr lang="en-US" sz="3800" b="1" dirty="0">
                <a:latin typeface="Times New Roman" panose="02020603050405020304" pitchFamily="18" charset="0"/>
                <a:cs typeface="Times New Roman" panose="02020603050405020304" pitchFamily="18" charset="0"/>
              </a:rPr>
              <a:t>LITERATURE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6311321"/>
              </p:ext>
            </p:extLst>
          </p:nvPr>
        </p:nvGraphicFramePr>
        <p:xfrm>
          <a:off x="838200" y="815971"/>
          <a:ext cx="9536430" cy="4023360"/>
        </p:xfrm>
        <a:graphic>
          <a:graphicData uri="http://schemas.openxmlformats.org/drawingml/2006/table">
            <a:tbl>
              <a:tblPr firstRow="1" bandRow="1">
                <a:tableStyleId>{073A0DAA-6AF3-43AB-8588-CEC1D06C72B9}</a:tableStyleId>
              </a:tblPr>
              <a:tblGrid>
                <a:gridCol w="931223">
                  <a:extLst>
                    <a:ext uri="{9D8B030D-6E8A-4147-A177-3AD203B41FA5}">
                      <a16:colId xmlns="" xmlns:a16="http://schemas.microsoft.com/office/drawing/2014/main" val="20000"/>
                    </a:ext>
                  </a:extLst>
                </a:gridCol>
                <a:gridCol w="1594807">
                  <a:extLst>
                    <a:ext uri="{9D8B030D-6E8A-4147-A177-3AD203B41FA5}">
                      <a16:colId xmlns="" xmlns:a16="http://schemas.microsoft.com/office/drawing/2014/main" val="20001"/>
                    </a:ext>
                  </a:extLst>
                </a:gridCol>
                <a:gridCol w="1752600">
                  <a:extLst>
                    <a:ext uri="{9D8B030D-6E8A-4147-A177-3AD203B41FA5}">
                      <a16:colId xmlns="" xmlns:a16="http://schemas.microsoft.com/office/drawing/2014/main" val="20002"/>
                    </a:ext>
                  </a:extLst>
                </a:gridCol>
                <a:gridCol w="1361243">
                  <a:extLst>
                    <a:ext uri="{9D8B030D-6E8A-4147-A177-3AD203B41FA5}">
                      <a16:colId xmlns="" xmlns:a16="http://schemas.microsoft.com/office/drawing/2014/main" val="20003"/>
                    </a:ext>
                  </a:extLst>
                </a:gridCol>
                <a:gridCol w="2562896">
                  <a:extLst>
                    <a:ext uri="{9D8B030D-6E8A-4147-A177-3AD203B41FA5}">
                      <a16:colId xmlns="" xmlns:a16="http://schemas.microsoft.com/office/drawing/2014/main" val="20004"/>
                    </a:ext>
                  </a:extLst>
                </a:gridCol>
                <a:gridCol w="1333661">
                  <a:extLst>
                    <a:ext uri="{9D8B030D-6E8A-4147-A177-3AD203B41FA5}">
                      <a16:colId xmlns="" xmlns:a16="http://schemas.microsoft.com/office/drawing/2014/main" val="20005"/>
                    </a:ext>
                  </a:extLst>
                </a:gridCol>
              </a:tblGrid>
              <a:tr h="631578">
                <a:tc>
                  <a:txBody>
                    <a:bodyPr/>
                    <a:lstStyle/>
                    <a:p>
                      <a:pPr algn="ctr"/>
                      <a:r>
                        <a:rPr lang="en-US" dirty="0" err="1">
                          <a:latin typeface="Times New Roman" pitchFamily="18" charset="0"/>
                          <a:cs typeface="Times New Roman" pitchFamily="18" charset="0"/>
                        </a:rPr>
                        <a:t>SL.No</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Title</a:t>
                      </a:r>
                    </a:p>
                  </a:txBody>
                  <a:tcPr/>
                </a:tc>
                <a:tc>
                  <a:txBody>
                    <a:bodyPr/>
                    <a:lstStyle/>
                    <a:p>
                      <a:pPr algn="ctr"/>
                      <a:r>
                        <a:rPr lang="en-US" dirty="0">
                          <a:latin typeface="Times New Roman" pitchFamily="18" charset="0"/>
                          <a:cs typeface="Times New Roman" pitchFamily="18" charset="0"/>
                        </a:rPr>
                        <a:t>Author</a:t>
                      </a:r>
                    </a:p>
                  </a:txBody>
                  <a:tcPr/>
                </a:tc>
                <a:tc>
                  <a:txBody>
                    <a:bodyPr/>
                    <a:lstStyle/>
                    <a:p>
                      <a:pPr algn="ctr"/>
                      <a:r>
                        <a:rPr lang="en-US" dirty="0">
                          <a:latin typeface="Times New Roman" pitchFamily="18" charset="0"/>
                          <a:cs typeface="Times New Roman" pitchFamily="18" charset="0"/>
                        </a:rPr>
                        <a:t>Year</a:t>
                      </a:r>
                      <a:r>
                        <a:rPr lang="en-US" baseline="0" dirty="0">
                          <a:latin typeface="Times New Roman" pitchFamily="18" charset="0"/>
                          <a:cs typeface="Times New Roman" pitchFamily="18" charset="0"/>
                        </a:rPr>
                        <a:t> of Publication</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Adopted Methodology </a:t>
                      </a:r>
                    </a:p>
                  </a:txBody>
                  <a:tcPr/>
                </a:tc>
                <a:tc>
                  <a:txBody>
                    <a:bodyPr/>
                    <a:lstStyle/>
                    <a:p>
                      <a:pPr algn="ctr"/>
                      <a:r>
                        <a:rPr lang="en-US" dirty="0">
                          <a:latin typeface="Times New Roman" pitchFamily="18" charset="0"/>
                          <a:cs typeface="Times New Roman" pitchFamily="18" charset="0"/>
                        </a:rPr>
                        <a:t>Limitations</a:t>
                      </a:r>
                    </a:p>
                  </a:txBody>
                  <a:tcPr/>
                </a:tc>
                <a:extLst>
                  <a:ext uri="{0D108BD9-81ED-4DB2-BD59-A6C34878D82A}">
                    <a16:rowId xmlns="" xmlns:a16="http://schemas.microsoft.com/office/drawing/2014/main" val="10000"/>
                  </a:ext>
                </a:extLst>
              </a:tr>
              <a:tr h="631578">
                <a:tc>
                  <a:txBody>
                    <a:bodyPr/>
                    <a:lstStyle/>
                    <a:p>
                      <a:pPr algn="ctr"/>
                      <a:r>
                        <a:rPr lang="en-US" b="0" dirty="0">
                          <a:latin typeface="Times New Roman" pitchFamily="18" charset="0"/>
                          <a:cs typeface="Times New Roman" pitchFamily="18" charset="0"/>
                        </a:rPr>
                        <a:t>1</a:t>
                      </a:r>
                    </a:p>
                  </a:txBody>
                  <a:tcPr/>
                </a:tc>
                <a:tc>
                  <a:txBody>
                    <a:bodyPr/>
                    <a:lstStyle/>
                    <a:p>
                      <a:r>
                        <a:rPr lang="en-US" sz="1800" b="0" dirty="0" smtClean="0">
                          <a:latin typeface="Times New Roman" panose="02020603050405020304" pitchFamily="18" charset="0"/>
                          <a:cs typeface="Times New Roman" panose="02020603050405020304" pitchFamily="18" charset="0"/>
                        </a:rPr>
                        <a:t>‘‘A deep learning approach for network intrusion detection system,’’</a:t>
                      </a:r>
                      <a:endParaRPr lang="en-US" b="0" dirty="0">
                        <a:latin typeface="Times New Roman" pitchFamily="18" charset="0"/>
                        <a:cs typeface="Times New Roman" pitchFamily="18" charset="0"/>
                      </a:endParaRPr>
                    </a:p>
                  </a:txBody>
                  <a:tcPr/>
                </a:tc>
                <a:tc>
                  <a:txBody>
                    <a:bodyPr/>
                    <a:lstStyle/>
                    <a:p>
                      <a:r>
                        <a:rPr lang="en-US" sz="1800" b="0" dirty="0" smtClean="0">
                          <a:latin typeface="Times New Roman" panose="02020603050405020304" pitchFamily="18" charset="0"/>
                          <a:cs typeface="Times New Roman" panose="02020603050405020304" pitchFamily="18" charset="0"/>
                        </a:rPr>
                        <a:t>A. </a:t>
                      </a:r>
                      <a:r>
                        <a:rPr lang="en-US" sz="1800" b="0" dirty="0" err="1" smtClean="0">
                          <a:latin typeface="Times New Roman" panose="02020603050405020304" pitchFamily="18" charset="0"/>
                          <a:cs typeface="Times New Roman" panose="02020603050405020304" pitchFamily="18" charset="0"/>
                        </a:rPr>
                        <a:t>Javaid</a:t>
                      </a:r>
                      <a:r>
                        <a:rPr lang="en-US" sz="1800" b="0" dirty="0" smtClean="0">
                          <a:latin typeface="Times New Roman" panose="02020603050405020304" pitchFamily="18" charset="0"/>
                          <a:cs typeface="Times New Roman" panose="02020603050405020304" pitchFamily="18" charset="0"/>
                        </a:rPr>
                        <a:t>, Q. </a:t>
                      </a:r>
                      <a:r>
                        <a:rPr lang="en-US" sz="1800" b="0" dirty="0" err="1" smtClean="0">
                          <a:latin typeface="Times New Roman" panose="02020603050405020304" pitchFamily="18" charset="0"/>
                          <a:cs typeface="Times New Roman" panose="02020603050405020304" pitchFamily="18" charset="0"/>
                        </a:rPr>
                        <a:t>Niyaz</a:t>
                      </a:r>
                      <a:r>
                        <a:rPr lang="en-US" sz="1800" b="0" dirty="0" smtClean="0">
                          <a:latin typeface="Times New Roman" panose="02020603050405020304" pitchFamily="18" charset="0"/>
                          <a:cs typeface="Times New Roman" panose="02020603050405020304" pitchFamily="18" charset="0"/>
                        </a:rPr>
                        <a:t>, W. Sun, and M. </a:t>
                      </a:r>
                      <a:r>
                        <a:rPr lang="en-US" sz="1800" b="0" dirty="0" err="1" smtClean="0">
                          <a:latin typeface="Times New Roman" panose="02020603050405020304" pitchFamily="18" charset="0"/>
                          <a:cs typeface="Times New Roman" panose="02020603050405020304" pitchFamily="18" charset="0"/>
                        </a:rPr>
                        <a:t>Alam</a:t>
                      </a:r>
                      <a:endParaRPr lang="en-US"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Times New Roman" panose="02020603050405020304" pitchFamily="18" charset="0"/>
                          <a:cs typeface="Times New Roman" panose="02020603050405020304" pitchFamily="18" charset="0"/>
                        </a:rPr>
                        <a:t>2016</a:t>
                      </a:r>
                      <a:endParaRPr lang="en-US" b="0" dirty="0">
                        <a:latin typeface="Times New Roman" pitchFamily="18" charset="0"/>
                        <a:cs typeface="Times New Roman" pitchFamily="18" charset="0"/>
                      </a:endParaRPr>
                    </a:p>
                  </a:txBody>
                  <a:tcPr/>
                </a:tc>
                <a:tc>
                  <a:txBody>
                    <a:bodyPr/>
                    <a:lstStyle/>
                    <a:p>
                      <a:pPr marL="285750" lvl="0" indent="-285750" algn="just">
                        <a:buFont typeface="Wingdings" panose="05000000000000000000" pitchFamily="2" charset="2"/>
                        <a:buChar char="Ø"/>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It propose a deep learning based approach for developing such an efficient and flexible NIDS. </a:t>
                      </a:r>
                    </a:p>
                    <a:p>
                      <a:pPr marL="285750" lvl="0" indent="-285750" algn="just">
                        <a:buFont typeface="Wingdings" panose="05000000000000000000" pitchFamily="2" charset="2"/>
                        <a:buChar char="Ø"/>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Here  we use Self-taught Learning (STL), a deep learning based technique, on NSL-KDD</a:t>
                      </a:r>
                      <a:endParaRPr lang="en-IN" sz="1800" dirty="0" smtClean="0">
                        <a:solidFill>
                          <a:srgbClr val="000000"/>
                        </a:solidFill>
                        <a:latin typeface="Times New Roman" panose="02020603050405020304" pitchFamily="18" charset="0"/>
                        <a:ea typeface="Arial"/>
                        <a:cs typeface="Times New Roman" panose="02020603050405020304" pitchFamily="18" charset="0"/>
                        <a:sym typeface="Arial"/>
                      </a:endParaRPr>
                    </a:p>
                    <a:p>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482881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9A8D46-0C23-4A51-9385-A51D041E8674}"/>
              </a:ext>
            </a:extLst>
          </p:cNvPr>
          <p:cNvSpPr>
            <a:spLocks noGrp="1"/>
          </p:cNvSpPr>
          <p:nvPr>
            <p:ph type="title"/>
          </p:nvPr>
        </p:nvSpPr>
        <p:spPr>
          <a:xfrm>
            <a:off x="838200" y="63284"/>
            <a:ext cx="10515600" cy="753461"/>
          </a:xfrm>
        </p:spPr>
        <p:txBody>
          <a:bodyPr>
            <a:normAutofit/>
          </a:bodyPr>
          <a:lstStyle/>
          <a:p>
            <a:pPr algn="ctr"/>
            <a:r>
              <a:rPr lang="en-US" sz="3800" b="1" dirty="0">
                <a:latin typeface="Times New Roman" panose="02020603050405020304" pitchFamily="18" charset="0"/>
                <a:cs typeface="Times New Roman" panose="02020603050405020304" pitchFamily="18" charset="0"/>
              </a:rPr>
              <a:t>LITERATURE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7624567"/>
              </p:ext>
            </p:extLst>
          </p:nvPr>
        </p:nvGraphicFramePr>
        <p:xfrm>
          <a:off x="838200" y="815971"/>
          <a:ext cx="9536430" cy="5196840"/>
        </p:xfrm>
        <a:graphic>
          <a:graphicData uri="http://schemas.openxmlformats.org/drawingml/2006/table">
            <a:tbl>
              <a:tblPr firstRow="1" bandRow="1">
                <a:tableStyleId>{073A0DAA-6AF3-43AB-8588-CEC1D06C72B9}</a:tableStyleId>
              </a:tblPr>
              <a:tblGrid>
                <a:gridCol w="931223">
                  <a:extLst>
                    <a:ext uri="{9D8B030D-6E8A-4147-A177-3AD203B41FA5}">
                      <a16:colId xmlns="" xmlns:a16="http://schemas.microsoft.com/office/drawing/2014/main" val="20000"/>
                    </a:ext>
                  </a:extLst>
                </a:gridCol>
                <a:gridCol w="1594807">
                  <a:extLst>
                    <a:ext uri="{9D8B030D-6E8A-4147-A177-3AD203B41FA5}">
                      <a16:colId xmlns="" xmlns:a16="http://schemas.microsoft.com/office/drawing/2014/main" val="20001"/>
                    </a:ext>
                  </a:extLst>
                </a:gridCol>
                <a:gridCol w="1752600">
                  <a:extLst>
                    <a:ext uri="{9D8B030D-6E8A-4147-A177-3AD203B41FA5}">
                      <a16:colId xmlns="" xmlns:a16="http://schemas.microsoft.com/office/drawing/2014/main" val="20002"/>
                    </a:ext>
                  </a:extLst>
                </a:gridCol>
                <a:gridCol w="1361243">
                  <a:extLst>
                    <a:ext uri="{9D8B030D-6E8A-4147-A177-3AD203B41FA5}">
                      <a16:colId xmlns="" xmlns:a16="http://schemas.microsoft.com/office/drawing/2014/main" val="20003"/>
                    </a:ext>
                  </a:extLst>
                </a:gridCol>
                <a:gridCol w="2562896">
                  <a:extLst>
                    <a:ext uri="{9D8B030D-6E8A-4147-A177-3AD203B41FA5}">
                      <a16:colId xmlns="" xmlns:a16="http://schemas.microsoft.com/office/drawing/2014/main" val="20004"/>
                    </a:ext>
                  </a:extLst>
                </a:gridCol>
                <a:gridCol w="1333661">
                  <a:extLst>
                    <a:ext uri="{9D8B030D-6E8A-4147-A177-3AD203B41FA5}">
                      <a16:colId xmlns="" xmlns:a16="http://schemas.microsoft.com/office/drawing/2014/main" val="20005"/>
                    </a:ext>
                  </a:extLst>
                </a:gridCol>
              </a:tblGrid>
              <a:tr h="631578">
                <a:tc>
                  <a:txBody>
                    <a:bodyPr/>
                    <a:lstStyle/>
                    <a:p>
                      <a:pPr algn="ctr"/>
                      <a:r>
                        <a:rPr lang="en-US" dirty="0" err="1">
                          <a:latin typeface="Times New Roman" pitchFamily="18" charset="0"/>
                          <a:cs typeface="Times New Roman" pitchFamily="18" charset="0"/>
                        </a:rPr>
                        <a:t>SL.No</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Title</a:t>
                      </a:r>
                    </a:p>
                  </a:txBody>
                  <a:tcPr/>
                </a:tc>
                <a:tc>
                  <a:txBody>
                    <a:bodyPr/>
                    <a:lstStyle/>
                    <a:p>
                      <a:pPr algn="ctr"/>
                      <a:r>
                        <a:rPr lang="en-US" dirty="0">
                          <a:latin typeface="Times New Roman" pitchFamily="18" charset="0"/>
                          <a:cs typeface="Times New Roman" pitchFamily="18" charset="0"/>
                        </a:rPr>
                        <a:t>Author</a:t>
                      </a:r>
                    </a:p>
                  </a:txBody>
                  <a:tcPr/>
                </a:tc>
                <a:tc>
                  <a:txBody>
                    <a:bodyPr/>
                    <a:lstStyle/>
                    <a:p>
                      <a:pPr algn="ctr"/>
                      <a:r>
                        <a:rPr lang="en-US" dirty="0">
                          <a:latin typeface="Times New Roman" pitchFamily="18" charset="0"/>
                          <a:cs typeface="Times New Roman" pitchFamily="18" charset="0"/>
                        </a:rPr>
                        <a:t>Year</a:t>
                      </a:r>
                      <a:r>
                        <a:rPr lang="en-US" baseline="0" dirty="0">
                          <a:latin typeface="Times New Roman" pitchFamily="18" charset="0"/>
                          <a:cs typeface="Times New Roman" pitchFamily="18" charset="0"/>
                        </a:rPr>
                        <a:t> of Publication</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Adopted Methodology </a:t>
                      </a:r>
                    </a:p>
                  </a:txBody>
                  <a:tcPr/>
                </a:tc>
                <a:tc>
                  <a:txBody>
                    <a:bodyPr/>
                    <a:lstStyle/>
                    <a:p>
                      <a:pPr algn="ctr"/>
                      <a:r>
                        <a:rPr lang="en-US" dirty="0">
                          <a:latin typeface="Times New Roman" pitchFamily="18" charset="0"/>
                          <a:cs typeface="Times New Roman" pitchFamily="18" charset="0"/>
                        </a:rPr>
                        <a:t>Limitations</a:t>
                      </a:r>
                    </a:p>
                  </a:txBody>
                  <a:tcPr/>
                </a:tc>
                <a:extLst>
                  <a:ext uri="{0D108BD9-81ED-4DB2-BD59-A6C34878D82A}">
                    <a16:rowId xmlns="" xmlns:a16="http://schemas.microsoft.com/office/drawing/2014/main" val="10000"/>
                  </a:ext>
                </a:extLst>
              </a:tr>
              <a:tr h="631578">
                <a:tc>
                  <a:txBody>
                    <a:bodyPr/>
                    <a:lstStyle/>
                    <a:p>
                      <a:pPr algn="ctr"/>
                      <a:r>
                        <a:rPr lang="en-US" b="0" dirty="0" smtClean="0">
                          <a:latin typeface="Times New Roman" pitchFamily="18" charset="0"/>
                          <a:cs typeface="Times New Roman" pitchFamily="18" charset="0"/>
                        </a:rPr>
                        <a:t>2</a:t>
                      </a:r>
                      <a:endParaRPr lang="en-US" b="0" dirty="0">
                        <a:latin typeface="Times New Roman" pitchFamily="18" charset="0"/>
                        <a:cs typeface="Times New Roman" pitchFamily="18" charset="0"/>
                      </a:endParaRPr>
                    </a:p>
                  </a:txBody>
                  <a:tcPr/>
                </a:tc>
                <a:tc>
                  <a:txBody>
                    <a:bodyPr/>
                    <a:lstStyle/>
                    <a:p>
                      <a:r>
                        <a:rPr lang="en-US" sz="1800" b="0" dirty="0" smtClean="0">
                          <a:latin typeface="Times New Roman" panose="02020603050405020304" pitchFamily="18" charset="0"/>
                          <a:cs typeface="Times New Roman" panose="02020603050405020304" pitchFamily="18" charset="0"/>
                        </a:rPr>
                        <a:t>‘‘Malware traffic classification using convolutional neural network for representation learning,’’ </a:t>
                      </a:r>
                      <a:endParaRPr lang="en-US" b="0" dirty="0">
                        <a:latin typeface="Times New Roman" pitchFamily="18" charset="0"/>
                        <a:cs typeface="Times New Roman" pitchFamily="18" charset="0"/>
                      </a:endParaRPr>
                    </a:p>
                  </a:txBody>
                  <a:tcPr/>
                </a:tc>
                <a:tc>
                  <a:txBody>
                    <a:bodyPr/>
                    <a:lstStyle/>
                    <a:p>
                      <a:r>
                        <a:rPr lang="en-US" sz="1800" b="0" dirty="0" smtClean="0">
                          <a:latin typeface="Times New Roman" panose="02020603050405020304" pitchFamily="18" charset="0"/>
                          <a:cs typeface="Times New Roman" panose="02020603050405020304" pitchFamily="18" charset="0"/>
                        </a:rPr>
                        <a:t>W. Wang, M. Zhu, X. Zeng, X. Ye, and Y. Sheng</a:t>
                      </a:r>
                      <a:endParaRPr lang="en-US" b="0" dirty="0">
                        <a:latin typeface="Times New Roman" pitchFamily="18" charset="0"/>
                        <a:cs typeface="Times New Roman" pitchFamily="18" charset="0"/>
                      </a:endParaRPr>
                    </a:p>
                  </a:txBody>
                  <a:tcPr/>
                </a:tc>
                <a:tc>
                  <a:txBody>
                    <a:bodyPr/>
                    <a:lstStyle/>
                    <a:p>
                      <a:r>
                        <a:rPr lang="en-US" sz="1800" b="0" dirty="0" smtClean="0">
                          <a:latin typeface="Times New Roman" panose="02020603050405020304" pitchFamily="18" charset="0"/>
                          <a:cs typeface="Times New Roman" panose="02020603050405020304" pitchFamily="18" charset="0"/>
                        </a:rPr>
                        <a:t>2017</a:t>
                      </a:r>
                      <a:endParaRPr lang="en-US" b="0" dirty="0">
                        <a:latin typeface="Times New Roman" pitchFamily="18" charset="0"/>
                        <a:cs typeface="Times New Roman" pitchFamily="18" charset="0"/>
                      </a:endParaRPr>
                    </a:p>
                  </a:txBody>
                  <a:tcPr/>
                </a:tc>
                <a:tc>
                  <a:txBody>
                    <a:bodyPr/>
                    <a:lstStyle/>
                    <a:p>
                      <a:pPr marL="342900" lvl="0" indent="-203200">
                        <a:spcBef>
                          <a:spcPts val="0"/>
                        </a:spcBef>
                        <a:spcAft>
                          <a:spcPts val="300"/>
                        </a:spcAft>
                        <a:buSzPts val="1400"/>
                        <a:buFont typeface="Times New Roman"/>
                        <a:buChar char="➢"/>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This</a:t>
                      </a:r>
                      <a:r>
                        <a:rPr lang="en-US" sz="1800" b="1" dirty="0" smtClean="0">
                          <a:solidFill>
                            <a:srgbClr val="000000"/>
                          </a:solidFill>
                          <a:latin typeface="Times New Roman" panose="02020603050405020304" pitchFamily="18" charset="0"/>
                          <a:ea typeface="Arial"/>
                          <a:cs typeface="Times New Roman" panose="02020603050405020304" pitchFamily="18" charset="0"/>
                          <a:sym typeface="Arial"/>
                        </a:rPr>
                        <a:t> </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proposed a malicious software traffic classification algorithm based on Convolutional Neural Network (CNN).</a:t>
                      </a:r>
                    </a:p>
                    <a:p>
                      <a:pPr marL="342900" lvl="0" indent="-203200">
                        <a:spcBef>
                          <a:spcPts val="0"/>
                        </a:spcBef>
                        <a:spcAft>
                          <a:spcPts val="300"/>
                        </a:spcAft>
                        <a:buSzPts val="1400"/>
                        <a:buFont typeface="Times New Roman"/>
                        <a:buChar char="➢"/>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 By mapping the traffic characteristics to pixels, the network traffic image is generated, and the image is used as the input of the CNN to realize traffic classification</a:t>
                      </a:r>
                      <a:r>
                        <a:rPr lang="en-US" sz="1800" dirty="0" smtClean="0">
                          <a:latin typeface="Times New Roman" panose="02020603050405020304" pitchFamily="18" charset="0"/>
                          <a:ea typeface="Times New Roman"/>
                          <a:cs typeface="Times New Roman" panose="02020603050405020304" pitchFamily="18" charset="0"/>
                          <a:sym typeface="Times New Roman"/>
                        </a:rPr>
                        <a:t>.</a:t>
                      </a:r>
                    </a:p>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336917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220834439"/>
              </p:ext>
            </p:extLst>
          </p:nvPr>
        </p:nvGraphicFramePr>
        <p:xfrm>
          <a:off x="992746" y="120512"/>
          <a:ext cx="9536430" cy="5745480"/>
        </p:xfrm>
        <a:graphic>
          <a:graphicData uri="http://schemas.openxmlformats.org/drawingml/2006/table">
            <a:tbl>
              <a:tblPr firstRow="1" bandRow="1">
                <a:tableStyleId>{073A0DAA-6AF3-43AB-8588-CEC1D06C72B9}</a:tableStyleId>
              </a:tblPr>
              <a:tblGrid>
                <a:gridCol w="931223">
                  <a:extLst>
                    <a:ext uri="{9D8B030D-6E8A-4147-A177-3AD203B41FA5}">
                      <a16:colId xmlns="" xmlns:a16="http://schemas.microsoft.com/office/drawing/2014/main" val="20000"/>
                    </a:ext>
                  </a:extLst>
                </a:gridCol>
                <a:gridCol w="1594807">
                  <a:extLst>
                    <a:ext uri="{9D8B030D-6E8A-4147-A177-3AD203B41FA5}">
                      <a16:colId xmlns="" xmlns:a16="http://schemas.microsoft.com/office/drawing/2014/main" val="20001"/>
                    </a:ext>
                  </a:extLst>
                </a:gridCol>
                <a:gridCol w="1752600">
                  <a:extLst>
                    <a:ext uri="{9D8B030D-6E8A-4147-A177-3AD203B41FA5}">
                      <a16:colId xmlns="" xmlns:a16="http://schemas.microsoft.com/office/drawing/2014/main" val="20002"/>
                    </a:ext>
                  </a:extLst>
                </a:gridCol>
                <a:gridCol w="1335486">
                  <a:extLst>
                    <a:ext uri="{9D8B030D-6E8A-4147-A177-3AD203B41FA5}">
                      <a16:colId xmlns="" xmlns:a16="http://schemas.microsoft.com/office/drawing/2014/main" val="20003"/>
                    </a:ext>
                  </a:extLst>
                </a:gridCol>
                <a:gridCol w="2562896">
                  <a:extLst>
                    <a:ext uri="{9D8B030D-6E8A-4147-A177-3AD203B41FA5}">
                      <a16:colId xmlns="" xmlns:a16="http://schemas.microsoft.com/office/drawing/2014/main" val="20004"/>
                    </a:ext>
                  </a:extLst>
                </a:gridCol>
                <a:gridCol w="1359418">
                  <a:extLst>
                    <a:ext uri="{9D8B030D-6E8A-4147-A177-3AD203B41FA5}">
                      <a16:colId xmlns="" xmlns:a16="http://schemas.microsoft.com/office/drawing/2014/main" val="20005"/>
                    </a:ext>
                  </a:extLst>
                </a:gridCol>
              </a:tblGrid>
              <a:tr h="631578">
                <a:tc>
                  <a:txBody>
                    <a:bodyPr/>
                    <a:lstStyle/>
                    <a:p>
                      <a:pPr algn="ctr"/>
                      <a:r>
                        <a:rPr lang="en-US" dirty="0" err="1">
                          <a:latin typeface="Times New Roman" pitchFamily="18" charset="0"/>
                          <a:cs typeface="Times New Roman" pitchFamily="18" charset="0"/>
                        </a:rPr>
                        <a:t>SL.No</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Title</a:t>
                      </a:r>
                    </a:p>
                  </a:txBody>
                  <a:tcPr/>
                </a:tc>
                <a:tc>
                  <a:txBody>
                    <a:bodyPr/>
                    <a:lstStyle/>
                    <a:p>
                      <a:pPr algn="ctr"/>
                      <a:r>
                        <a:rPr lang="en-US" dirty="0">
                          <a:latin typeface="Times New Roman" pitchFamily="18" charset="0"/>
                          <a:cs typeface="Times New Roman" pitchFamily="18" charset="0"/>
                        </a:rPr>
                        <a:t>Author</a:t>
                      </a:r>
                    </a:p>
                  </a:txBody>
                  <a:tcPr/>
                </a:tc>
                <a:tc>
                  <a:txBody>
                    <a:bodyPr/>
                    <a:lstStyle/>
                    <a:p>
                      <a:pPr algn="ctr"/>
                      <a:r>
                        <a:rPr lang="en-US" dirty="0">
                          <a:latin typeface="Times New Roman" pitchFamily="18" charset="0"/>
                          <a:cs typeface="Times New Roman" pitchFamily="18" charset="0"/>
                        </a:rPr>
                        <a:t>Year</a:t>
                      </a:r>
                      <a:r>
                        <a:rPr lang="en-US" baseline="0" dirty="0">
                          <a:latin typeface="Times New Roman" pitchFamily="18" charset="0"/>
                          <a:cs typeface="Times New Roman" pitchFamily="18" charset="0"/>
                        </a:rPr>
                        <a:t> of Publication</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Adopted Methodology </a:t>
                      </a:r>
                    </a:p>
                  </a:txBody>
                  <a:tcPr/>
                </a:tc>
                <a:tc>
                  <a:txBody>
                    <a:bodyPr/>
                    <a:lstStyle/>
                    <a:p>
                      <a:pPr algn="ctr"/>
                      <a:r>
                        <a:rPr lang="en-US" dirty="0">
                          <a:latin typeface="Times New Roman" pitchFamily="18" charset="0"/>
                          <a:cs typeface="Times New Roman" pitchFamily="18" charset="0"/>
                        </a:rPr>
                        <a:t>Limitations</a:t>
                      </a:r>
                    </a:p>
                  </a:txBody>
                  <a:tcPr/>
                </a:tc>
                <a:extLst>
                  <a:ext uri="{0D108BD9-81ED-4DB2-BD59-A6C34878D82A}">
                    <a16:rowId xmlns="" xmlns:a16="http://schemas.microsoft.com/office/drawing/2014/main" val="10000"/>
                  </a:ext>
                </a:extLst>
              </a:tr>
              <a:tr h="4545504">
                <a:tc>
                  <a:txBody>
                    <a:bodyPr/>
                    <a:lstStyle/>
                    <a:p>
                      <a:pPr algn="ctr"/>
                      <a:r>
                        <a:rPr lang="en-US" b="0" dirty="0">
                          <a:latin typeface="Times New Roman" pitchFamily="18" charset="0"/>
                          <a:cs typeface="Times New Roman" pitchFamily="18" charset="0"/>
                        </a:rPr>
                        <a:t>3</a:t>
                      </a:r>
                    </a:p>
                  </a:txBody>
                  <a:tcPr/>
                </a:tc>
                <a:tc>
                  <a:txBody>
                    <a:bodyPr/>
                    <a:lstStyle/>
                    <a:p>
                      <a:r>
                        <a:rPr lang="en-US" sz="1800" b="0" dirty="0" smtClean="0">
                          <a:latin typeface="Times New Roman" panose="02020603050405020304" pitchFamily="18" charset="0"/>
                          <a:cs typeface="Times New Roman" panose="02020603050405020304" pitchFamily="18" charset="0"/>
                        </a:rPr>
                        <a:t>‘‘Intrusion detection using a novel hybrid method incorporating an improved KNN,’’ </a:t>
                      </a:r>
                      <a:endParaRPr lang="en-IN" b="0" dirty="0"/>
                    </a:p>
                  </a:txBody>
                  <a:tcPr/>
                </a:tc>
                <a:tc>
                  <a:txBody>
                    <a:bodyPr/>
                    <a:lstStyle/>
                    <a:p>
                      <a:r>
                        <a:rPr lang="en-US" sz="1800" b="0" dirty="0" smtClean="0">
                          <a:latin typeface="Times New Roman" panose="02020603050405020304" pitchFamily="18" charset="0"/>
                          <a:cs typeface="Times New Roman" panose="02020603050405020304" pitchFamily="18" charset="0"/>
                        </a:rPr>
                        <a:t>H. </a:t>
                      </a:r>
                      <a:r>
                        <a:rPr lang="en-US" sz="1800" b="0" dirty="0" err="1" smtClean="0">
                          <a:latin typeface="Times New Roman" panose="02020603050405020304" pitchFamily="18" charset="0"/>
                          <a:cs typeface="Times New Roman" panose="02020603050405020304" pitchFamily="18" charset="0"/>
                        </a:rPr>
                        <a:t>Shapoorifard</a:t>
                      </a:r>
                      <a:r>
                        <a:rPr lang="en-US" sz="1800" b="0" dirty="0" smtClean="0">
                          <a:latin typeface="Times New Roman" panose="02020603050405020304" pitchFamily="18" charset="0"/>
                          <a:cs typeface="Times New Roman" panose="02020603050405020304" pitchFamily="18" charset="0"/>
                        </a:rPr>
                        <a:t> and P. </a:t>
                      </a:r>
                      <a:r>
                        <a:rPr lang="en-US" sz="1800" b="0" dirty="0" err="1" smtClean="0">
                          <a:latin typeface="Times New Roman" panose="02020603050405020304" pitchFamily="18" charset="0"/>
                          <a:cs typeface="Times New Roman" panose="02020603050405020304" pitchFamily="18" charset="0"/>
                        </a:rPr>
                        <a:t>Shamsinejad</a:t>
                      </a:r>
                      <a:endParaRPr lang="en-IN" b="0" dirty="0"/>
                    </a:p>
                  </a:txBody>
                  <a:tcPr/>
                </a:tc>
                <a:tc>
                  <a:txBody>
                    <a:bodyPr/>
                    <a:lstStyle/>
                    <a:p>
                      <a:r>
                        <a:rPr lang="en-US" sz="1800" b="0" dirty="0" smtClean="0">
                          <a:latin typeface="Times New Roman" panose="02020603050405020304" pitchFamily="18" charset="0"/>
                          <a:cs typeface="Times New Roman" panose="02020603050405020304" pitchFamily="18" charset="0"/>
                        </a:rPr>
                        <a:t>2017</a:t>
                      </a:r>
                      <a:endParaRPr lang="en-IN" b="0" dirty="0"/>
                    </a:p>
                  </a:txBody>
                  <a:tcPr/>
                </a:tc>
                <a:tc>
                  <a:txBody>
                    <a:bodyPr/>
                    <a:lstStyle/>
                    <a:p>
                      <a:pPr marL="342900" lvl="0" indent="-203200">
                        <a:spcBef>
                          <a:spcPts val="0"/>
                        </a:spcBef>
                        <a:spcAft>
                          <a:spcPts val="300"/>
                        </a:spcAft>
                        <a:buSzPts val="1400"/>
                        <a:buFont typeface="Times New Roman"/>
                        <a:buChar char="➢"/>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SNIDS based are detected on pattern matching, whereas the ADNIDS are detected based on hybrid method CANN. </a:t>
                      </a:r>
                    </a:p>
                    <a:p>
                      <a:pPr marL="342900" marR="0" lvl="0" indent="-203200" algn="l" defTabSz="914400" rtl="0" eaLnBrk="1" fontAlgn="auto" latinLnBrk="0" hangingPunct="1">
                        <a:lnSpc>
                          <a:spcPct val="100000"/>
                        </a:lnSpc>
                        <a:spcBef>
                          <a:spcPts val="0"/>
                        </a:spcBef>
                        <a:spcAft>
                          <a:spcPts val="300"/>
                        </a:spcAft>
                        <a:buClrTx/>
                        <a:buSzPts val="1400"/>
                        <a:buFont typeface="Times New Roman"/>
                        <a:buChar char="➢"/>
                        <a:tabLst/>
                        <a:defRPr/>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 </a:t>
                      </a:r>
                      <a:r>
                        <a:rPr lang="en-US" sz="1800" dirty="0" smtClean="0">
                          <a:latin typeface="Times New Roman" panose="02020603050405020304" pitchFamily="18" charset="0"/>
                          <a:cs typeface="Times New Roman" panose="02020603050405020304" pitchFamily="18" charset="0"/>
                        </a:rPr>
                        <a:t>one-dimensional distance based feature which will be used to represent each data sample for intrusion detection by k-nearest neighbor (KNN) along with k-farthest neighbor (k-FN) classifier.</a:t>
                      </a:r>
                      <a:endParaRPr lang="en-US" sz="1800" dirty="0" smtClean="0">
                        <a:solidFill>
                          <a:srgbClr val="000000"/>
                        </a:solidFill>
                        <a:latin typeface="Times New Roman" panose="02020603050405020304" pitchFamily="18" charset="0"/>
                        <a:ea typeface="Arial"/>
                        <a:cs typeface="Times New Roman" panose="02020603050405020304" pitchFamily="18" charset="0"/>
                        <a:sym typeface="Arial"/>
                      </a:endParaRPr>
                    </a:p>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795472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502588475"/>
              </p:ext>
            </p:extLst>
          </p:nvPr>
        </p:nvGraphicFramePr>
        <p:xfrm>
          <a:off x="992746" y="120512"/>
          <a:ext cx="9536430" cy="6217920"/>
        </p:xfrm>
        <a:graphic>
          <a:graphicData uri="http://schemas.openxmlformats.org/drawingml/2006/table">
            <a:tbl>
              <a:tblPr firstRow="1" bandRow="1">
                <a:tableStyleId>{073A0DAA-6AF3-43AB-8588-CEC1D06C72B9}</a:tableStyleId>
              </a:tblPr>
              <a:tblGrid>
                <a:gridCol w="931223">
                  <a:extLst>
                    <a:ext uri="{9D8B030D-6E8A-4147-A177-3AD203B41FA5}">
                      <a16:colId xmlns="" xmlns:a16="http://schemas.microsoft.com/office/drawing/2014/main" val="20000"/>
                    </a:ext>
                  </a:extLst>
                </a:gridCol>
                <a:gridCol w="1594807">
                  <a:extLst>
                    <a:ext uri="{9D8B030D-6E8A-4147-A177-3AD203B41FA5}">
                      <a16:colId xmlns="" xmlns:a16="http://schemas.microsoft.com/office/drawing/2014/main" val="20001"/>
                    </a:ext>
                  </a:extLst>
                </a:gridCol>
                <a:gridCol w="1752600">
                  <a:extLst>
                    <a:ext uri="{9D8B030D-6E8A-4147-A177-3AD203B41FA5}">
                      <a16:colId xmlns="" xmlns:a16="http://schemas.microsoft.com/office/drawing/2014/main" val="20002"/>
                    </a:ext>
                  </a:extLst>
                </a:gridCol>
                <a:gridCol w="1335486">
                  <a:extLst>
                    <a:ext uri="{9D8B030D-6E8A-4147-A177-3AD203B41FA5}">
                      <a16:colId xmlns="" xmlns:a16="http://schemas.microsoft.com/office/drawing/2014/main" val="20003"/>
                    </a:ext>
                  </a:extLst>
                </a:gridCol>
                <a:gridCol w="2562896">
                  <a:extLst>
                    <a:ext uri="{9D8B030D-6E8A-4147-A177-3AD203B41FA5}">
                      <a16:colId xmlns="" xmlns:a16="http://schemas.microsoft.com/office/drawing/2014/main" val="20004"/>
                    </a:ext>
                  </a:extLst>
                </a:gridCol>
                <a:gridCol w="1359418">
                  <a:extLst>
                    <a:ext uri="{9D8B030D-6E8A-4147-A177-3AD203B41FA5}">
                      <a16:colId xmlns="" xmlns:a16="http://schemas.microsoft.com/office/drawing/2014/main" val="20005"/>
                    </a:ext>
                  </a:extLst>
                </a:gridCol>
              </a:tblGrid>
              <a:tr h="631578">
                <a:tc>
                  <a:txBody>
                    <a:bodyPr/>
                    <a:lstStyle/>
                    <a:p>
                      <a:pPr algn="ctr"/>
                      <a:r>
                        <a:rPr lang="en-US" dirty="0" err="1">
                          <a:latin typeface="Times New Roman" pitchFamily="18" charset="0"/>
                          <a:cs typeface="Times New Roman" pitchFamily="18" charset="0"/>
                        </a:rPr>
                        <a:t>SL.No</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Title</a:t>
                      </a:r>
                    </a:p>
                  </a:txBody>
                  <a:tcPr/>
                </a:tc>
                <a:tc>
                  <a:txBody>
                    <a:bodyPr/>
                    <a:lstStyle/>
                    <a:p>
                      <a:pPr algn="ctr"/>
                      <a:r>
                        <a:rPr lang="en-US" dirty="0">
                          <a:latin typeface="Times New Roman" pitchFamily="18" charset="0"/>
                          <a:cs typeface="Times New Roman" pitchFamily="18" charset="0"/>
                        </a:rPr>
                        <a:t>Author</a:t>
                      </a:r>
                    </a:p>
                  </a:txBody>
                  <a:tcPr/>
                </a:tc>
                <a:tc>
                  <a:txBody>
                    <a:bodyPr/>
                    <a:lstStyle/>
                    <a:p>
                      <a:pPr algn="ctr"/>
                      <a:r>
                        <a:rPr lang="en-US" dirty="0">
                          <a:latin typeface="Times New Roman" pitchFamily="18" charset="0"/>
                          <a:cs typeface="Times New Roman" pitchFamily="18" charset="0"/>
                        </a:rPr>
                        <a:t>Year</a:t>
                      </a:r>
                      <a:r>
                        <a:rPr lang="en-US" baseline="0" dirty="0">
                          <a:latin typeface="Times New Roman" pitchFamily="18" charset="0"/>
                          <a:cs typeface="Times New Roman" pitchFamily="18" charset="0"/>
                        </a:rPr>
                        <a:t> of Publication</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Adopted Methodology </a:t>
                      </a:r>
                    </a:p>
                  </a:txBody>
                  <a:tcPr/>
                </a:tc>
                <a:tc>
                  <a:txBody>
                    <a:bodyPr/>
                    <a:lstStyle/>
                    <a:p>
                      <a:pPr algn="ctr"/>
                      <a:r>
                        <a:rPr lang="en-US" dirty="0">
                          <a:latin typeface="Times New Roman" pitchFamily="18" charset="0"/>
                          <a:cs typeface="Times New Roman" pitchFamily="18" charset="0"/>
                        </a:rPr>
                        <a:t>Limitations</a:t>
                      </a:r>
                    </a:p>
                  </a:txBody>
                  <a:tcPr/>
                </a:tc>
                <a:extLst>
                  <a:ext uri="{0D108BD9-81ED-4DB2-BD59-A6C34878D82A}">
                    <a16:rowId xmlns="" xmlns:a16="http://schemas.microsoft.com/office/drawing/2014/main" val="10000"/>
                  </a:ext>
                </a:extLst>
              </a:tr>
              <a:tr h="631578">
                <a:tc>
                  <a:txBody>
                    <a:bodyPr/>
                    <a:lstStyle/>
                    <a:p>
                      <a:pPr algn="ctr"/>
                      <a:r>
                        <a:rPr lang="en-US" b="0" dirty="0">
                          <a:latin typeface="Times New Roman" pitchFamily="18" charset="0"/>
                          <a:cs typeface="Times New Roman" pitchFamily="18" charset="0"/>
                        </a:rPr>
                        <a:t>4</a:t>
                      </a:r>
                    </a:p>
                  </a:txBody>
                  <a:tcPr/>
                </a:tc>
                <a:tc>
                  <a:txBody>
                    <a:bodyPr/>
                    <a:lstStyle/>
                    <a:p>
                      <a:r>
                        <a:rPr lang="en-US" sz="1800" b="0" dirty="0" smtClean="0">
                          <a:latin typeface="Times New Roman" panose="02020603050405020304" pitchFamily="18" charset="0"/>
                          <a:cs typeface="Times New Roman" panose="02020603050405020304" pitchFamily="18" charset="0"/>
                        </a:rPr>
                        <a:t>‘‘A survey of deep learning-based network anomaly detection,’’</a:t>
                      </a:r>
                      <a:endParaRPr lang="en-IN" b="0" dirty="0"/>
                    </a:p>
                  </a:txBody>
                  <a:tcPr/>
                </a:tc>
                <a:tc>
                  <a:txBody>
                    <a:bodyPr/>
                    <a:lstStyle/>
                    <a:p>
                      <a:r>
                        <a:rPr lang="en-US" sz="1800" b="0" dirty="0" smtClean="0">
                          <a:latin typeface="Times New Roman" panose="02020603050405020304" pitchFamily="18" charset="0"/>
                          <a:cs typeface="Times New Roman" panose="02020603050405020304" pitchFamily="18" charset="0"/>
                        </a:rPr>
                        <a:t>D. Kwon, H. Kim, J. Kim, S. C. </a:t>
                      </a:r>
                      <a:r>
                        <a:rPr lang="en-US" sz="1800" b="0" dirty="0" err="1" smtClean="0">
                          <a:latin typeface="Times New Roman" panose="02020603050405020304" pitchFamily="18" charset="0"/>
                          <a:cs typeface="Times New Roman" panose="02020603050405020304" pitchFamily="18" charset="0"/>
                        </a:rPr>
                        <a:t>Suh</a:t>
                      </a:r>
                      <a:r>
                        <a:rPr lang="en-US" sz="1800" b="0" dirty="0" smtClean="0">
                          <a:latin typeface="Times New Roman" panose="02020603050405020304" pitchFamily="18" charset="0"/>
                          <a:cs typeface="Times New Roman" panose="02020603050405020304" pitchFamily="18" charset="0"/>
                        </a:rPr>
                        <a:t>, I. Kim, and K. J. Kim</a:t>
                      </a:r>
                      <a:endParaRPr lang="en-IN" b="0" dirty="0"/>
                    </a:p>
                  </a:txBody>
                  <a:tcPr/>
                </a:tc>
                <a:tc>
                  <a:txBody>
                    <a:bodyPr/>
                    <a:lstStyle/>
                    <a:p>
                      <a:r>
                        <a:rPr lang="en-US" sz="1800" b="0" dirty="0" smtClean="0">
                          <a:latin typeface="Times New Roman" panose="02020603050405020304" pitchFamily="18" charset="0"/>
                          <a:cs typeface="Times New Roman" panose="02020603050405020304" pitchFamily="18" charset="0"/>
                        </a:rPr>
                        <a:t>2019</a:t>
                      </a:r>
                      <a:endParaRPr lang="en-IN" b="0" dirty="0"/>
                    </a:p>
                  </a:txBody>
                  <a:tcPr/>
                </a:tc>
                <a:tc>
                  <a:txBody>
                    <a:bodyPr/>
                    <a:lstStyle/>
                    <a:p>
                      <a:pPr marL="285750" lvl="0" indent="-285750">
                        <a:buFont typeface="Wingdings" panose="05000000000000000000" pitchFamily="2" charset="2"/>
                        <a:buChar char="Ø"/>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carried out relevant research on the deep learning model, focusing on data simplification, dimension reduction, classification, and other technologies, and proposes a Fully Convolutional Network(FCN) model.</a:t>
                      </a:r>
                    </a:p>
                    <a:p>
                      <a:pPr marL="285750" lvl="0" indent="-285750">
                        <a:buFont typeface="Wingdings" panose="05000000000000000000" pitchFamily="2" charset="2"/>
                        <a:buChar char="Ø"/>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 By comparing with the traditional machine learning technology, it is proved that the FCN model is useful for network traffic analysis</a:t>
                      </a:r>
                      <a:endParaRPr lang="en-IN" sz="1800" dirty="0" smtClean="0">
                        <a:solidFill>
                          <a:srgbClr val="000000"/>
                        </a:solidFill>
                        <a:latin typeface="Times New Roman" panose="02020603050405020304" pitchFamily="18" charset="0"/>
                        <a:ea typeface="Arial"/>
                        <a:cs typeface="Times New Roman" panose="02020603050405020304" pitchFamily="18" charset="0"/>
                        <a:sym typeface="Arial"/>
                      </a:endParaRPr>
                    </a:p>
                    <a:p>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294573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31025825"/>
              </p:ext>
            </p:extLst>
          </p:nvPr>
        </p:nvGraphicFramePr>
        <p:xfrm>
          <a:off x="992746" y="120512"/>
          <a:ext cx="9536430" cy="6492240"/>
        </p:xfrm>
        <a:graphic>
          <a:graphicData uri="http://schemas.openxmlformats.org/drawingml/2006/table">
            <a:tbl>
              <a:tblPr firstRow="1" bandRow="1">
                <a:tableStyleId>{073A0DAA-6AF3-43AB-8588-CEC1D06C72B9}</a:tableStyleId>
              </a:tblPr>
              <a:tblGrid>
                <a:gridCol w="931223">
                  <a:extLst>
                    <a:ext uri="{9D8B030D-6E8A-4147-A177-3AD203B41FA5}">
                      <a16:colId xmlns="" xmlns:a16="http://schemas.microsoft.com/office/drawing/2014/main" val="20000"/>
                    </a:ext>
                  </a:extLst>
                </a:gridCol>
                <a:gridCol w="1594807">
                  <a:extLst>
                    <a:ext uri="{9D8B030D-6E8A-4147-A177-3AD203B41FA5}">
                      <a16:colId xmlns="" xmlns:a16="http://schemas.microsoft.com/office/drawing/2014/main" val="20001"/>
                    </a:ext>
                  </a:extLst>
                </a:gridCol>
                <a:gridCol w="1752600">
                  <a:extLst>
                    <a:ext uri="{9D8B030D-6E8A-4147-A177-3AD203B41FA5}">
                      <a16:colId xmlns="" xmlns:a16="http://schemas.microsoft.com/office/drawing/2014/main" val="20002"/>
                    </a:ext>
                  </a:extLst>
                </a:gridCol>
                <a:gridCol w="1335486">
                  <a:extLst>
                    <a:ext uri="{9D8B030D-6E8A-4147-A177-3AD203B41FA5}">
                      <a16:colId xmlns="" xmlns:a16="http://schemas.microsoft.com/office/drawing/2014/main" val="20003"/>
                    </a:ext>
                  </a:extLst>
                </a:gridCol>
                <a:gridCol w="2562896">
                  <a:extLst>
                    <a:ext uri="{9D8B030D-6E8A-4147-A177-3AD203B41FA5}">
                      <a16:colId xmlns="" xmlns:a16="http://schemas.microsoft.com/office/drawing/2014/main" val="20004"/>
                    </a:ext>
                  </a:extLst>
                </a:gridCol>
                <a:gridCol w="1359418">
                  <a:extLst>
                    <a:ext uri="{9D8B030D-6E8A-4147-A177-3AD203B41FA5}">
                      <a16:colId xmlns="" xmlns:a16="http://schemas.microsoft.com/office/drawing/2014/main" val="20005"/>
                    </a:ext>
                  </a:extLst>
                </a:gridCol>
              </a:tblGrid>
              <a:tr h="631578">
                <a:tc>
                  <a:txBody>
                    <a:bodyPr/>
                    <a:lstStyle/>
                    <a:p>
                      <a:pPr algn="ctr"/>
                      <a:r>
                        <a:rPr lang="en-US" dirty="0" err="1">
                          <a:latin typeface="Times New Roman" pitchFamily="18" charset="0"/>
                          <a:cs typeface="Times New Roman" pitchFamily="18" charset="0"/>
                        </a:rPr>
                        <a:t>SL.No</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Title</a:t>
                      </a:r>
                    </a:p>
                  </a:txBody>
                  <a:tcPr/>
                </a:tc>
                <a:tc>
                  <a:txBody>
                    <a:bodyPr/>
                    <a:lstStyle/>
                    <a:p>
                      <a:pPr algn="ctr"/>
                      <a:r>
                        <a:rPr lang="en-US" dirty="0">
                          <a:latin typeface="Times New Roman" pitchFamily="18" charset="0"/>
                          <a:cs typeface="Times New Roman" pitchFamily="18" charset="0"/>
                        </a:rPr>
                        <a:t>Author</a:t>
                      </a:r>
                    </a:p>
                  </a:txBody>
                  <a:tcPr/>
                </a:tc>
                <a:tc>
                  <a:txBody>
                    <a:bodyPr/>
                    <a:lstStyle/>
                    <a:p>
                      <a:pPr algn="ctr"/>
                      <a:r>
                        <a:rPr lang="en-US" dirty="0">
                          <a:latin typeface="Times New Roman" pitchFamily="18" charset="0"/>
                          <a:cs typeface="Times New Roman" pitchFamily="18" charset="0"/>
                        </a:rPr>
                        <a:t>Year</a:t>
                      </a:r>
                      <a:r>
                        <a:rPr lang="en-US" baseline="0" dirty="0">
                          <a:latin typeface="Times New Roman" pitchFamily="18" charset="0"/>
                          <a:cs typeface="Times New Roman" pitchFamily="18" charset="0"/>
                        </a:rPr>
                        <a:t> of Publication</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Adopted Methodology </a:t>
                      </a:r>
                    </a:p>
                  </a:txBody>
                  <a:tcPr/>
                </a:tc>
                <a:tc>
                  <a:txBody>
                    <a:bodyPr/>
                    <a:lstStyle/>
                    <a:p>
                      <a:pPr algn="ctr"/>
                      <a:r>
                        <a:rPr lang="en-US" dirty="0">
                          <a:latin typeface="Times New Roman" pitchFamily="18" charset="0"/>
                          <a:cs typeface="Times New Roman" pitchFamily="18" charset="0"/>
                        </a:rPr>
                        <a:t>Limitations</a:t>
                      </a:r>
                    </a:p>
                  </a:txBody>
                  <a:tcPr/>
                </a:tc>
                <a:extLst>
                  <a:ext uri="{0D108BD9-81ED-4DB2-BD59-A6C34878D82A}">
                    <a16:rowId xmlns="" xmlns:a16="http://schemas.microsoft.com/office/drawing/2014/main" val="10000"/>
                  </a:ext>
                </a:extLst>
              </a:tr>
              <a:tr h="631578">
                <a:tc>
                  <a:txBody>
                    <a:bodyPr/>
                    <a:lstStyle/>
                    <a:p>
                      <a:pPr algn="ctr"/>
                      <a:r>
                        <a:rPr lang="en-US" b="0" dirty="0">
                          <a:latin typeface="Times New Roman" pitchFamily="18" charset="0"/>
                          <a:cs typeface="Times New Roman" pitchFamily="18" charset="0"/>
                        </a:rPr>
                        <a:t>5</a:t>
                      </a:r>
                    </a:p>
                  </a:txBody>
                  <a:tcPr/>
                </a:tc>
                <a:tc>
                  <a:txBody>
                    <a:bodyPr/>
                    <a:lstStyle/>
                    <a:p>
                      <a:r>
                        <a:rPr lang="en-US" sz="1800" b="0" dirty="0" smtClean="0">
                          <a:latin typeface="Times New Roman" panose="02020603050405020304" pitchFamily="18" charset="0"/>
                          <a:cs typeface="Times New Roman" panose="02020603050405020304" pitchFamily="18" charset="0"/>
                        </a:rPr>
                        <a:t>‘‘A Hybrid Approach for Network Intrusion Detection,’’ </a:t>
                      </a:r>
                      <a:endParaRPr lang="en-US" b="0" dirty="0">
                        <a:latin typeface="Times New Roman" pitchFamily="18" charset="0"/>
                        <a:cs typeface="Times New Roman" pitchFamily="18" charset="0"/>
                      </a:endParaRPr>
                    </a:p>
                  </a:txBody>
                  <a:tcPr/>
                </a:tc>
                <a:tc>
                  <a:txBody>
                    <a:bodyPr/>
                    <a:lstStyle/>
                    <a:p>
                      <a:r>
                        <a:rPr lang="en-US" sz="1800" b="0" dirty="0" err="1" smtClean="0">
                          <a:latin typeface="Times New Roman" panose="02020603050405020304" pitchFamily="18" charset="0"/>
                          <a:cs typeface="Times New Roman" panose="02020603050405020304" pitchFamily="18" charset="0"/>
                        </a:rPr>
                        <a:t>Mavra</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Mehmood</a:t>
                      </a:r>
                      <a:r>
                        <a:rPr lang="en-US" sz="1800" b="0" dirty="0" smtClean="0">
                          <a:latin typeface="Times New Roman" panose="02020603050405020304" pitchFamily="18" charset="0"/>
                          <a:cs typeface="Times New Roman" panose="02020603050405020304" pitchFamily="18" charset="0"/>
                        </a:rPr>
                        <a:t> , </a:t>
                      </a:r>
                      <a:r>
                        <a:rPr lang="en-US" sz="1800" b="0" dirty="0" err="1" smtClean="0">
                          <a:latin typeface="Times New Roman" panose="02020603050405020304" pitchFamily="18" charset="0"/>
                          <a:cs typeface="Times New Roman" panose="02020603050405020304" pitchFamily="18" charset="0"/>
                        </a:rPr>
                        <a:t>Talha</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Javed</a:t>
                      </a:r>
                      <a:r>
                        <a:rPr lang="en-US" sz="1800" b="0" dirty="0" smtClean="0">
                          <a:latin typeface="Times New Roman" panose="02020603050405020304" pitchFamily="18" charset="0"/>
                          <a:cs typeface="Times New Roman" panose="02020603050405020304" pitchFamily="18" charset="0"/>
                        </a:rPr>
                        <a:t>, Jamel </a:t>
                      </a:r>
                      <a:r>
                        <a:rPr lang="en-US" sz="1800" b="0" dirty="0" err="1" smtClean="0">
                          <a:latin typeface="Times New Roman" panose="02020603050405020304" pitchFamily="18" charset="0"/>
                          <a:cs typeface="Times New Roman" panose="02020603050405020304" pitchFamily="18" charset="0"/>
                        </a:rPr>
                        <a:t>Nebhen</a:t>
                      </a:r>
                      <a:r>
                        <a:rPr lang="en-US" sz="1800" b="0" dirty="0" smtClean="0">
                          <a:latin typeface="Times New Roman" panose="02020603050405020304" pitchFamily="18" charset="0"/>
                          <a:cs typeface="Times New Roman" panose="02020603050405020304" pitchFamily="18" charset="0"/>
                        </a:rPr>
                        <a:t>, Sidra Abbas, </a:t>
                      </a:r>
                      <a:r>
                        <a:rPr lang="en-US" sz="1800" b="0" dirty="0" err="1" smtClean="0">
                          <a:latin typeface="Times New Roman" panose="02020603050405020304" pitchFamily="18" charset="0"/>
                          <a:cs typeface="Times New Roman" panose="02020603050405020304" pitchFamily="18" charset="0"/>
                        </a:rPr>
                        <a:t>Rabia</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Abid</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Giridhar</a:t>
                      </a:r>
                      <a:r>
                        <a:rPr lang="en-US" sz="1800" b="0" dirty="0" smtClean="0">
                          <a:latin typeface="Times New Roman" panose="02020603050405020304" pitchFamily="18" charset="0"/>
                          <a:cs typeface="Times New Roman" panose="02020603050405020304" pitchFamily="18" charset="0"/>
                        </a:rPr>
                        <a:t> Reddy </a:t>
                      </a:r>
                      <a:r>
                        <a:rPr lang="en-US" sz="1800" b="0" dirty="0" err="1" smtClean="0">
                          <a:latin typeface="Times New Roman" panose="02020603050405020304" pitchFamily="18" charset="0"/>
                          <a:cs typeface="Times New Roman" panose="02020603050405020304" pitchFamily="18" charset="0"/>
                        </a:rPr>
                        <a:t>Bojja</a:t>
                      </a:r>
                      <a:r>
                        <a:rPr lang="en-US" sz="1800" b="0" dirty="0" smtClean="0">
                          <a:latin typeface="Times New Roman" panose="02020603050405020304" pitchFamily="18" charset="0"/>
                          <a:cs typeface="Times New Roman" panose="02020603050405020304" pitchFamily="18" charset="0"/>
                        </a:rPr>
                        <a:t> and Muhammad </a:t>
                      </a:r>
                      <a:r>
                        <a:rPr lang="en-US" sz="1800" b="0" dirty="0" err="1" smtClean="0">
                          <a:latin typeface="Times New Roman" panose="02020603050405020304" pitchFamily="18" charset="0"/>
                          <a:cs typeface="Times New Roman" panose="02020603050405020304" pitchFamily="18" charset="0"/>
                        </a:rPr>
                        <a:t>Rizwan</a:t>
                      </a:r>
                      <a:endParaRPr lang="en-US" b="0" dirty="0">
                        <a:latin typeface="Times New Roman" pitchFamily="18" charset="0"/>
                        <a:cs typeface="Times New Roman" pitchFamily="18" charset="0"/>
                      </a:endParaRPr>
                    </a:p>
                  </a:txBody>
                  <a:tcPr/>
                </a:tc>
                <a:tc>
                  <a:txBody>
                    <a:bodyPr/>
                    <a:lstStyle/>
                    <a:p>
                      <a:r>
                        <a:rPr lang="en-US" sz="1800" b="0" dirty="0" smtClean="0">
                          <a:latin typeface="Times New Roman" panose="02020603050405020304" pitchFamily="18" charset="0"/>
                          <a:cs typeface="Times New Roman" panose="02020603050405020304" pitchFamily="18" charset="0"/>
                        </a:rPr>
                        <a:t>2021 </a:t>
                      </a:r>
                      <a:endParaRPr lang="en-US" b="0" dirty="0">
                        <a:latin typeface="Times New Roman" pitchFamily="18" charset="0"/>
                        <a:cs typeface="Times New Roman"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This paper proposes a new hybrid method for intrusion detection and attack categorization.</a:t>
                      </a:r>
                    </a:p>
                    <a:p>
                      <a:pPr marL="285750" lvl="0" indent="-285750">
                        <a:buFont typeface="Wingdings" panose="05000000000000000000" pitchFamily="2" charset="2"/>
                        <a:buChar char="Ø"/>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the random forest recursive feature elimination method is applied to identify optimal features that positively impact the model’s performance. </a:t>
                      </a:r>
                    </a:p>
                    <a:p>
                      <a:pPr marL="285750" lvl="0" indent="-285750">
                        <a:buFont typeface="Wingdings" panose="05000000000000000000" pitchFamily="2" charset="2"/>
                        <a:buChar char="Ø"/>
                      </a:pP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we use various Support Vector Machine (SVM) types to detect intrusion and the Adaptive </a:t>
                      </a:r>
                      <a:r>
                        <a:rPr lang="en-US" sz="1800" dirty="0" err="1" smtClean="0">
                          <a:solidFill>
                            <a:srgbClr val="000000"/>
                          </a:solidFill>
                          <a:latin typeface="Times New Roman" panose="02020603050405020304" pitchFamily="18" charset="0"/>
                          <a:ea typeface="Arial"/>
                          <a:cs typeface="Times New Roman" panose="02020603050405020304" pitchFamily="18" charset="0"/>
                          <a:sym typeface="Arial"/>
                        </a:rPr>
                        <a:t>NeuroFuzzy</a:t>
                      </a:r>
                      <a:r>
                        <a:rPr lang="en-US" sz="1800" dirty="0" smtClean="0">
                          <a:solidFill>
                            <a:srgbClr val="000000"/>
                          </a:solidFill>
                          <a:latin typeface="Times New Roman" panose="02020603050405020304" pitchFamily="18" charset="0"/>
                          <a:ea typeface="Arial"/>
                          <a:cs typeface="Times New Roman" panose="02020603050405020304" pitchFamily="18" charset="0"/>
                          <a:sym typeface="Arial"/>
                        </a:rPr>
                        <a:t> System (ANFIS) to categorize probe, U2R, R2U, and DDOS attacks. </a:t>
                      </a:r>
                      <a:endParaRPr lang="en-IN" sz="1800" dirty="0" smtClean="0">
                        <a:solidFill>
                          <a:srgbClr val="000000"/>
                        </a:solidFill>
                        <a:latin typeface="Times New Roman" panose="02020603050405020304" pitchFamily="18" charset="0"/>
                        <a:ea typeface="Arial"/>
                        <a:cs typeface="Times New Roman" panose="02020603050405020304" pitchFamily="18" charset="0"/>
                        <a:sym typeface="Arial"/>
                      </a:endParaRPr>
                    </a:p>
                  </a:txBody>
                  <a:tcPr/>
                </a:tc>
                <a:tc>
                  <a:txBody>
                    <a:bodyPr/>
                    <a:lstStyle/>
                    <a:p>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21592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71D12-DE8B-4DCA-B3B2-70B504AD2CF6}"/>
              </a:ext>
            </a:extLst>
          </p:cNvPr>
          <p:cNvSpPr>
            <a:spLocks noGrp="1"/>
          </p:cNvSpPr>
          <p:nvPr>
            <p:ph type="title"/>
          </p:nvPr>
        </p:nvSpPr>
        <p:spPr>
          <a:xfrm>
            <a:off x="838200" y="18256"/>
            <a:ext cx="10515600" cy="816246"/>
          </a:xfrm>
        </p:spPr>
        <p:txBody>
          <a:bodyPr>
            <a:normAutofit/>
          </a:bodyPr>
          <a:lstStyle/>
          <a:p>
            <a:pPr algn="ctr"/>
            <a:r>
              <a:rPr lang="en-US" sz="3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 xmlns:a16="http://schemas.microsoft.com/office/drawing/2014/main" id="{7752104F-7B1C-4CD3-8A89-3656D29C22A7}"/>
              </a:ext>
            </a:extLst>
          </p:cNvPr>
          <p:cNvSpPr>
            <a:spLocks noGrp="1"/>
          </p:cNvSpPr>
          <p:nvPr>
            <p:ph idx="1"/>
          </p:nvPr>
        </p:nvSpPr>
        <p:spPr>
          <a:xfrm>
            <a:off x="878774" y="926274"/>
            <a:ext cx="10475026" cy="5250689"/>
          </a:xfrm>
        </p:spPr>
        <p:txBody>
          <a:bodyPr>
            <a:noAutofit/>
          </a:bodyPr>
          <a:lstStyle/>
          <a:p>
            <a:pPr marL="457200" lvl="1" indent="0" algn="just">
              <a:buNone/>
            </a:pPr>
            <a:endParaRPr lang="en-US" sz="2000" b="1" dirty="0" smtClean="0">
              <a:latin typeface="Times New Roman" panose="02020603050405020304" pitchFamily="18" charset="0"/>
              <a:cs typeface="Times New Roman" panose="02020603050405020304" pitchFamily="18" charset="0"/>
            </a:endParaRPr>
          </a:p>
          <a:p>
            <a:pPr marL="457200" lvl="1" indent="0" algn="just">
              <a:buNone/>
            </a:pPr>
            <a:r>
              <a:rPr lang="en-US" sz="2000" b="1" dirty="0" smtClean="0">
                <a:latin typeface="Times New Roman" panose="02020603050405020304" pitchFamily="18" charset="0"/>
                <a:cs typeface="Times New Roman" panose="02020603050405020304" pitchFamily="18" charset="0"/>
              </a:rPr>
              <a:t>“To implement Intrusion detection of imbalanced network traffic based on Machine learning and Deep learning.”</a:t>
            </a:r>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b="1" dirty="0" smtClean="0">
                <a:latin typeface="Times New Roman" panose="02020603050405020304" pitchFamily="18" charset="0"/>
                <a:cs typeface="Times New Roman" panose="02020603050405020304" pitchFamily="18" charset="0"/>
              </a:rPr>
              <a:t>Objectives</a:t>
            </a:r>
            <a:r>
              <a:rPr lang="en-US" b="1" dirty="0">
                <a:latin typeface="Times New Roman" panose="02020603050405020304" pitchFamily="18" charset="0"/>
                <a:cs typeface="Times New Roman" panose="02020603050405020304" pitchFamily="18" charset="0"/>
              </a:rPr>
              <a:t>:</a:t>
            </a:r>
          </a:p>
          <a:p>
            <a:pPr lvl="1" algn="just">
              <a:lnSpc>
                <a:spcPct val="150000"/>
              </a:lnSpc>
            </a:pPr>
            <a:r>
              <a:rPr lang="en-US" sz="2000" dirty="0">
                <a:latin typeface="Times New Roman" panose="02020603050405020304" pitchFamily="18" charset="0"/>
                <a:cs typeface="Times New Roman" panose="02020603050405020304" pitchFamily="18" charset="0"/>
              </a:rPr>
              <a:t>To prevent Intrusion in the network across the cyberspace.</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US" sz="2000" dirty="0">
                <a:latin typeface="Times New Roman" panose="02020603050405020304" pitchFamily="18" charset="0"/>
                <a:cs typeface="Times New Roman" panose="02020603050405020304" pitchFamily="18" charset="0"/>
              </a:rPr>
              <a:t>To provide privacy and security for the network system and to manage reputation managed protection.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01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1445</Words>
  <Application>Microsoft Office PowerPoint</Application>
  <PresentationFormat>Widescreen</PresentationFormat>
  <Paragraphs>153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“INTRUSION DETECTION OF IMBALANCED NETWORK TRAFFIC BASED ON MACHINE LEARNING AND DEEP LEARNING”</vt:lpstr>
      <vt:lpstr>AGENDA</vt:lpstr>
      <vt:lpstr>INTRODUCTION</vt:lpstr>
      <vt:lpstr>LITERATURE REVIEW</vt:lpstr>
      <vt:lpstr>LITERATURE REVIEW</vt:lpstr>
      <vt:lpstr>PowerPoint Presentation</vt:lpstr>
      <vt:lpstr>PowerPoint Presentation</vt:lpstr>
      <vt:lpstr>PowerPoint Presentation</vt:lpstr>
      <vt:lpstr>PROBLEM STATEMENT</vt:lpstr>
      <vt:lpstr>PROPOSED SYSTEM</vt:lpstr>
      <vt:lpstr>ARCHITECTURE</vt:lpstr>
      <vt:lpstr>ALGORITHM / METHDOLOGY</vt:lpstr>
      <vt:lpstr>PowerPoint Presentation</vt:lpstr>
      <vt:lpstr>RESULTS</vt:lpstr>
      <vt:lpstr>PowerPoint Presentation</vt:lpstr>
      <vt:lpstr>PowerPoint Presentation</vt:lpstr>
      <vt:lpstr>APPLICATIONS</vt:lpstr>
      <vt:lpstr>CONCLUSION</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INSTITUTE OF TECHNOLOGY</dc:title>
  <dc:creator>kartik gajendra</dc:creator>
  <cp:lastModifiedBy>Windows User</cp:lastModifiedBy>
  <cp:revision>45</cp:revision>
  <dcterms:created xsi:type="dcterms:W3CDTF">2019-03-20T12:30:03Z</dcterms:created>
  <dcterms:modified xsi:type="dcterms:W3CDTF">2022-04-23T09:17:10Z</dcterms:modified>
</cp:coreProperties>
</file>