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a:t>Random Motors Project Submission</a:t>
            </a:r>
            <a:endParaRPr sz="4800"/>
          </a:p>
        </p:txBody>
      </p:sp>
      <p:sp>
        <p:nvSpPr>
          <p:cNvPr id="55" name="Google Shape;55;p1"/>
          <p:cNvSpPr txBox="1"/>
          <p:nvPr/>
        </p:nvSpPr>
        <p:spPr>
          <a:xfrm>
            <a:off x="-186275" y="3145707"/>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Name </a:t>
            </a:r>
            <a:r>
              <a:rPr lang="en" sz="2400" b="0" i="0" u="none" strike="noStrike" cap="none" dirty="0" smtClean="0">
                <a:solidFill>
                  <a:srgbClr val="000000"/>
                </a:solidFill>
                <a:latin typeface="Calibri"/>
                <a:ea typeface="Calibri"/>
                <a:cs typeface="Calibri"/>
                <a:sym typeface="Calibri"/>
              </a:rPr>
              <a:t>– K. J. Prathiksha   </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a:t>
            </a:r>
            <a:r>
              <a:rPr lang="en" sz="1500" dirty="0" smtClean="0"/>
              <a:t>the Adjusted </a:t>
            </a:r>
            <a:r>
              <a:rPr lang="en" sz="1500" dirty="0"/>
              <a:t>R square value for the new and old regression model. Do you notice any change </a:t>
            </a:r>
            <a:r>
              <a:rPr lang="en" sz="1500" dirty="0" smtClean="0"/>
              <a:t>in Adjusted </a:t>
            </a:r>
            <a:r>
              <a:rPr lang="en" sz="1500" dirty="0"/>
              <a:t>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a:t>
            </a:r>
            <a:r>
              <a:rPr lang="en" sz="1800" b="0" i="0" u="sng" strike="noStrike" cap="none" dirty="0" smtClean="0">
                <a:solidFill>
                  <a:srgbClr val="000000"/>
                </a:solidFill>
                <a:latin typeface="Calibri"/>
                <a:ea typeface="Calibri"/>
                <a:cs typeface="Calibri"/>
                <a:sym typeface="Calibri"/>
              </a:rPr>
              <a:t>on Adjusted </a:t>
            </a:r>
            <a:r>
              <a:rPr lang="en" sz="1800" b="0" i="0" u="sng" strike="noStrike" cap="none" dirty="0">
                <a:solidFill>
                  <a:srgbClr val="000000"/>
                </a:solidFill>
                <a:latin typeface="Calibri"/>
                <a:ea typeface="Calibri"/>
                <a:cs typeface="Calibri"/>
                <a:sym typeface="Calibri"/>
              </a:rPr>
              <a:t>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lvl="0" indent="-285750">
              <a:buSzPts val="1800"/>
              <a:buFont typeface="Arial" panose="020B0604020202020204" pitchFamily="34" charset="0"/>
              <a:buChar char="•"/>
            </a:pPr>
            <a:r>
              <a:rPr lang="en-US" b="1" dirty="0">
                <a:latin typeface="Calibri"/>
                <a:ea typeface="Calibri"/>
                <a:cs typeface="Calibri"/>
                <a:sym typeface="Calibri"/>
              </a:rPr>
              <a:t>The adjusted R square value for the previous model and new model </a:t>
            </a:r>
            <a:r>
              <a:rPr lang="en-US" b="1" dirty="0" smtClean="0">
                <a:latin typeface="Calibri"/>
                <a:ea typeface="Calibri"/>
                <a:cs typeface="Calibri"/>
                <a:sym typeface="Calibri"/>
              </a:rPr>
              <a:t>in case of </a:t>
            </a:r>
            <a:r>
              <a:rPr lang="en-US" b="1" dirty="0" err="1" smtClean="0">
                <a:latin typeface="Calibri"/>
                <a:ea typeface="Calibri"/>
                <a:cs typeface="Calibri"/>
                <a:sym typeface="Calibri"/>
              </a:rPr>
              <a:t>Rocinate</a:t>
            </a:r>
            <a:r>
              <a:rPr lang="en-US" b="1" dirty="0" smtClean="0">
                <a:latin typeface="Calibri"/>
                <a:ea typeface="Calibri"/>
                <a:cs typeface="Calibri"/>
                <a:sym typeface="Calibri"/>
              </a:rPr>
              <a:t> 36 is </a:t>
            </a:r>
            <a:r>
              <a:rPr lang="en-US" b="1" dirty="0">
                <a:latin typeface="Calibri"/>
                <a:ea typeface="Calibri"/>
                <a:cs typeface="Calibri"/>
                <a:sym typeface="Calibri"/>
              </a:rPr>
              <a:t>same i.e. 0.995 hence it indicates that the variable was not contributing for the explanatory power of the independent </a:t>
            </a:r>
            <a:r>
              <a:rPr lang="en-US" b="1" dirty="0" smtClean="0">
                <a:latin typeface="Calibri"/>
                <a:ea typeface="Calibri"/>
                <a:cs typeface="Calibri"/>
                <a:sym typeface="Calibri"/>
              </a:rPr>
              <a:t>variables</a:t>
            </a:r>
          </a:p>
          <a:p>
            <a:pPr lvl="0">
              <a:buSzPts val="1800"/>
            </a:pPr>
            <a:endParaRPr lang="en-US" b="1" dirty="0" smtClean="0">
              <a:latin typeface="Calibri"/>
              <a:ea typeface="Calibri"/>
              <a:cs typeface="Calibri"/>
              <a:sym typeface="Calibri"/>
            </a:endParaRPr>
          </a:p>
          <a:p>
            <a:pPr marL="285750" indent="-285750">
              <a:buSzPts val="1800"/>
              <a:buFont typeface="Arial" panose="020B0604020202020204" pitchFamily="34" charset="0"/>
              <a:buChar char="•"/>
            </a:pPr>
            <a:r>
              <a:rPr lang="en-US" b="1" dirty="0"/>
              <a:t>The adjusted R square </a:t>
            </a:r>
            <a:r>
              <a:rPr lang="en-US" b="1" dirty="0" smtClean="0"/>
              <a:t>value in case of Marengo 32  </a:t>
            </a:r>
            <a:r>
              <a:rPr lang="en-US" b="1" dirty="0"/>
              <a:t>for the previous model is 0.848 and new model is 0.853 indicating that explanatory power of the independent variables has increased after dropping the variable shows that it was not contributing significantly to the model and now the model fit has improved</a:t>
            </a:r>
          </a:p>
          <a:p>
            <a:pPr marL="285750" lvl="0" indent="-285750">
              <a:buSzPts val="1800"/>
              <a:buFont typeface="Arial" panose="020B0604020202020204" pitchFamily="34" charset="0"/>
              <a:buChar char="•"/>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lvl="0">
              <a:lnSpc>
                <a:spcPct val="115000"/>
              </a:lnSpc>
              <a:buClr>
                <a:schemeClr val="dk1"/>
              </a:buClr>
              <a:buSzPts val="1100"/>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 sz="1800" b="0" i="0" u="none" strike="noStrike" cap="none" dirty="0" smtClean="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AE" dirty="0" smtClean="0"/>
              <a:t>Milage </a:t>
            </a:r>
            <a:r>
              <a:rPr lang="en-AE" dirty="0"/>
              <a:t>= 22km/l</a:t>
            </a:r>
            <a:endParaRPr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5"/>
                </a:ext>
              </a:extLst>
            </a:endParaRPr>
          </a:p>
          <a:p>
            <a:pPr lvl="0">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a:t>
            </a:r>
            <a:r>
              <a:rPr lang="en" sz="1800" b="0" i="0" u="none" strike="noStrike" cap="none" dirty="0" smtClean="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a:t>
            </a:r>
            <a:r>
              <a:rPr lang="en-AE"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T</a:t>
            </a:r>
            <a:r>
              <a:rPr lang="en-AE" dirty="0" smtClean="0"/>
              <a:t>op </a:t>
            </a:r>
            <a:r>
              <a:rPr lang="en-AE" dirty="0"/>
              <a:t>speed = 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lvl="0">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smtClean="0">
                <a:solidFill>
                  <a:srgbClr val="000000"/>
                </a:solidFill>
                <a:latin typeface="Arial"/>
                <a:ea typeface="Arial"/>
                <a:cs typeface="Arial"/>
                <a:sym typeface="Arial"/>
              </a:rPr>
              <a:t>:</a:t>
            </a:r>
            <a:r>
              <a:rPr lang="en-AE" dirty="0"/>
              <a:t>15km/l</a:t>
            </a:r>
            <a:endParaRPr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smtClean="0">
                <a:solidFill>
                  <a:srgbClr val="000000"/>
                </a:solidFill>
                <a:latin typeface="Arial"/>
                <a:ea typeface="Arial"/>
                <a:cs typeface="Arial"/>
                <a:sym typeface="Arial"/>
              </a:rPr>
              <a:t>:</a:t>
            </a:r>
            <a:r>
              <a:rPr lang="en-AE" dirty="0"/>
              <a:t>210km/hr</a:t>
            </a:r>
            <a:endParaRPr lang="en-IN" dirty="0"/>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lvl="0">
              <a:lnSpc>
                <a:spcPct val="115000"/>
              </a:lnSpc>
              <a:buClr>
                <a:schemeClr val="dk1"/>
              </a:buClr>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AE" dirty="0" smtClean="0"/>
              <a:t>≠ </a:t>
            </a:r>
            <a:r>
              <a:rPr lang="en-AE" dirty="0"/>
              <a:t>22km/l</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AE" dirty="0" smtClean="0"/>
              <a:t>≠ </a:t>
            </a:r>
            <a:r>
              <a:rPr lang="en-AE" dirty="0"/>
              <a:t>140km/hr</a:t>
            </a:r>
            <a:endParaRPr lang="en-IN" dirty="0"/>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lvl="0">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AE" dirty="0" smtClean="0"/>
              <a:t>≠ </a:t>
            </a:r>
            <a:r>
              <a:rPr lang="en-AE" dirty="0"/>
              <a:t>15km/l</a:t>
            </a:r>
            <a:endParaRPr sz="1800" b="0" i="0" u="none" strike="noStrike" cap="none" dirty="0">
              <a:solidFill>
                <a:srgbClr val="000000"/>
              </a:solidFill>
              <a:latin typeface="Arial"/>
              <a:ea typeface="Arial"/>
              <a:cs typeface="Arial"/>
              <a:sym typeface="Arial"/>
            </a:endParaRPr>
          </a:p>
          <a:p>
            <a:pPr lvl="0">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AE" dirty="0"/>
              <a:t>≠ 210km/hr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9"/>
                  </a:ext>
                </a:extLst>
              </a:rPr>
              <a:t>Q-2)</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0"/>
                  </a:ext>
                </a:extLst>
              </a:rPr>
              <a:t> In order to comment on whether the design </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1"/>
                  </a:ext>
                </a:extLst>
              </a:rPr>
              <a:t>specifications</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lvl="0">
              <a:lnSpc>
                <a:spcPct val="115000"/>
              </a:lnSpc>
              <a:buSzPts val="1100"/>
            </a:pPr>
            <a:r>
              <a:rPr lang="en" sz="1800" b="0" i="0" u="none" strike="noStrike" cap="none" dirty="0">
                <a:solidFill>
                  <a:srgbClr val="000000"/>
                </a:solidFill>
                <a:latin typeface="Arial"/>
                <a:ea typeface="Arial"/>
                <a:cs typeface="Arial"/>
                <a:sym typeface="Arial"/>
              </a:rPr>
              <a:t>p-value for mileage </a:t>
            </a:r>
            <a:r>
              <a:rPr lang="en" sz="1800" dirty="0"/>
              <a:t>= </a:t>
            </a:r>
            <a:r>
              <a:rPr lang="en" sz="1200" dirty="0" smtClean="0"/>
              <a:t>0.082200247076</a:t>
            </a:r>
            <a:r>
              <a:rPr lang="en" sz="1800" b="0" i="0" u="none" strike="noStrike" cap="none" dirty="0">
                <a:solidFill>
                  <a:srgbClr val="000000"/>
                </a:solidFill>
                <a:latin typeface="Arial"/>
                <a:ea typeface="Arial"/>
                <a:cs typeface="Arial"/>
                <a:sym typeface="Arial"/>
              </a:rPr>
              <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a:t>
            </a:r>
            <a:r>
              <a:rPr lang="en" sz="1800" dirty="0"/>
              <a:t>=</a:t>
            </a:r>
            <a:r>
              <a:rPr lang="en" dirty="0" smtClean="0"/>
              <a:t>0.4315661507</a:t>
            </a:r>
            <a:endParaRPr b="0" i="0" u="none" strike="noStrike" cap="none" dirty="0">
              <a:solidFill>
                <a:srgbClr val="000000"/>
              </a:solidFil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lvl="0">
              <a:lnSpc>
                <a:spcPct val="115000"/>
              </a:lnSpc>
              <a:buClr>
                <a:schemeClr val="dk1"/>
              </a:buClr>
              <a:buSzPts val="1100"/>
            </a:pPr>
            <a:r>
              <a:rPr lang="en" sz="1800" b="0" i="0" u="none" strike="noStrike" cap="none" dirty="0">
                <a:solidFill>
                  <a:schemeClr val="dk1"/>
                </a:solidFill>
                <a:latin typeface="Arial"/>
                <a:ea typeface="Arial"/>
                <a:cs typeface="Arial"/>
                <a:sym typeface="Arial"/>
              </a:rPr>
              <a:t>p-value for mileage </a:t>
            </a:r>
            <a:r>
              <a:rPr lang="en" sz="1800" dirty="0">
                <a:solidFill>
                  <a:schemeClr val="dk1"/>
                </a:solidFill>
              </a:rPr>
              <a:t>=</a:t>
            </a:r>
            <a:r>
              <a:rPr lang="en" dirty="0" smtClean="0">
                <a:solidFill>
                  <a:schemeClr val="dk1"/>
                </a:solidFill>
              </a:rPr>
              <a:t>0.134212986</a:t>
            </a:r>
            <a:r>
              <a:rPr lang="en" sz="1800" b="0" i="0" u="none" strike="noStrike" cap="none" dirty="0">
                <a:solidFill>
                  <a:schemeClr val="dk1"/>
                </a:solidFill>
                <a:latin typeface="Arial"/>
                <a:ea typeface="Arial"/>
                <a:cs typeface="Arial"/>
                <a:sym typeface="Arial"/>
              </a:rPr>
              <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a:t>
            </a:r>
            <a:r>
              <a:rPr lang="en" sz="1800" dirty="0">
                <a:solidFill>
                  <a:schemeClr val="dk1"/>
                </a:solidFill>
              </a:rPr>
              <a:t>=</a:t>
            </a:r>
            <a:r>
              <a:rPr lang="en" dirty="0">
                <a:solidFill>
                  <a:schemeClr val="dk1"/>
                </a:solidFill>
              </a:rPr>
              <a:t>0.37296767</a:t>
            </a:r>
            <a:endParaRPr dirty="0">
              <a:solidFill>
                <a:schemeClr val="dk1"/>
              </a:solidFil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285750" lvl="0" indent="-285750">
              <a:spcBef>
                <a:spcPts val="1600"/>
              </a:spcBef>
              <a:buSzPts val="1800"/>
              <a:buFont typeface="Arial" panose="020B0604020202020204" pitchFamily="34" charset="0"/>
              <a:buChar char="•"/>
            </a:pPr>
            <a:r>
              <a:rPr lang="en-US" dirty="0" smtClean="0">
                <a:latin typeface="Calibri"/>
                <a:ea typeface="Calibri"/>
                <a:cs typeface="Calibri"/>
                <a:sym typeface="Calibri"/>
              </a:rPr>
              <a:t>Both </a:t>
            </a:r>
            <a:r>
              <a:rPr lang="en-US" dirty="0">
                <a:latin typeface="Calibri"/>
                <a:ea typeface="Calibri"/>
                <a:cs typeface="Calibri"/>
                <a:sym typeface="Calibri"/>
              </a:rPr>
              <a:t>the </a:t>
            </a:r>
            <a:r>
              <a:rPr lang="en-US" dirty="0" err="1">
                <a:latin typeface="Calibri"/>
                <a:ea typeface="Calibri"/>
                <a:cs typeface="Calibri"/>
                <a:sym typeface="Calibri"/>
              </a:rPr>
              <a:t>milage</a:t>
            </a:r>
            <a:r>
              <a:rPr lang="en-US" dirty="0">
                <a:latin typeface="Calibri"/>
                <a:ea typeface="Calibri"/>
                <a:cs typeface="Calibri"/>
                <a:sym typeface="Calibri"/>
              </a:rPr>
              <a:t> and top speed have the p-value &gt; than 0.05 hence we accept the null hypothesis i.e. the given </a:t>
            </a:r>
            <a:r>
              <a:rPr lang="en-US" dirty="0" err="1">
                <a:latin typeface="Calibri"/>
                <a:ea typeface="Calibri"/>
                <a:cs typeface="Calibri"/>
                <a:sym typeface="Calibri"/>
              </a:rPr>
              <a:t>milage</a:t>
            </a:r>
            <a:r>
              <a:rPr lang="en-US" dirty="0">
                <a:latin typeface="Calibri"/>
                <a:ea typeface="Calibri"/>
                <a:cs typeface="Calibri"/>
                <a:sym typeface="Calibri"/>
              </a:rPr>
              <a:t> and top speed claimed by the random motors is true for the </a:t>
            </a:r>
            <a:r>
              <a:rPr lang="en-US" dirty="0" err="1">
                <a:latin typeface="Calibri"/>
                <a:ea typeface="Calibri"/>
                <a:cs typeface="Calibri"/>
                <a:sym typeface="Calibri"/>
              </a:rPr>
              <a:t>Rocinate</a:t>
            </a:r>
            <a:r>
              <a:rPr lang="en-US" dirty="0">
                <a:latin typeface="Calibri"/>
                <a:ea typeface="Calibri"/>
                <a:cs typeface="Calibri"/>
                <a:sym typeface="Calibri"/>
              </a:rPr>
              <a:t> 36 </a:t>
            </a:r>
            <a:r>
              <a:rPr lang="en-US" dirty="0" smtClean="0">
                <a:latin typeface="Calibri"/>
                <a:ea typeface="Calibri"/>
                <a:cs typeface="Calibri"/>
                <a:sym typeface="Calibri"/>
              </a:rPr>
              <a:t>model</a:t>
            </a:r>
          </a:p>
          <a:p>
            <a:pPr marL="285750" lvl="0" indent="-285750">
              <a:spcBef>
                <a:spcPts val="1600"/>
              </a:spcBef>
              <a:buSzPts val="1800"/>
              <a:buFont typeface="Arial" panose="020B0604020202020204" pitchFamily="34" charset="0"/>
              <a:buChar char="•"/>
            </a:pPr>
            <a:r>
              <a:rPr lang="en-US" dirty="0">
                <a:latin typeface="Calibri"/>
                <a:ea typeface="Calibri"/>
                <a:cs typeface="Calibri"/>
                <a:sym typeface="Calibri"/>
              </a:rPr>
              <a:t>Both the </a:t>
            </a:r>
            <a:r>
              <a:rPr lang="en-US" dirty="0" err="1">
                <a:latin typeface="Calibri"/>
                <a:ea typeface="Calibri"/>
                <a:cs typeface="Calibri"/>
                <a:sym typeface="Calibri"/>
              </a:rPr>
              <a:t>milage</a:t>
            </a:r>
            <a:r>
              <a:rPr lang="en-US" dirty="0">
                <a:latin typeface="Calibri"/>
                <a:ea typeface="Calibri"/>
                <a:cs typeface="Calibri"/>
                <a:sym typeface="Calibri"/>
              </a:rPr>
              <a:t> and top speed have the p-value &gt; than 0.05 hence we accept the null hypothesis i.e. the given </a:t>
            </a:r>
            <a:r>
              <a:rPr lang="en-US" dirty="0" err="1">
                <a:latin typeface="Calibri"/>
                <a:ea typeface="Calibri"/>
                <a:cs typeface="Calibri"/>
                <a:sym typeface="Calibri"/>
              </a:rPr>
              <a:t>milage</a:t>
            </a:r>
            <a:r>
              <a:rPr lang="en-US" dirty="0">
                <a:latin typeface="Calibri"/>
                <a:ea typeface="Calibri"/>
                <a:cs typeface="Calibri"/>
                <a:sym typeface="Calibri"/>
              </a:rPr>
              <a:t> and top speed claimed by the random motors is true for the Marengo 32 model</a:t>
            </a:r>
            <a:endParaRPr lang="en-US" dirty="0" smtClean="0">
              <a:latin typeface="Calibri"/>
              <a:ea typeface="Calibri"/>
              <a:cs typeface="Calibri"/>
              <a:sym typeface="Calibri"/>
            </a:endParaRPr>
          </a:p>
          <a:p>
            <a:pPr marL="285750" lvl="0" indent="-285750">
              <a:spcBef>
                <a:spcPts val="1600"/>
              </a:spcBef>
              <a:buSzPts val="1800"/>
              <a:buFont typeface="Arial" panose="020B0604020202020204" pitchFamily="34" charset="0"/>
              <a:buChar char="•"/>
            </a:pPr>
            <a:endParaRPr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a:t>
            </a:r>
            <a:endParaRPr sz="1800" b="0" i="0" u="none" strike="noStrike" cap="none" dirty="0">
              <a:solidFill>
                <a:srgbClr val="000000"/>
              </a:solidFill>
              <a:latin typeface="Arial"/>
              <a:ea typeface="Arial"/>
              <a:cs typeface="Arial"/>
              <a:sym typeface="Arial"/>
            </a:endParaRPr>
          </a:p>
          <a:p>
            <a:pPr lvl="0">
              <a:spcBef>
                <a:spcPts val="1600"/>
              </a:spcBef>
              <a:buSzPts val="1800"/>
            </a:pPr>
            <a:r>
              <a:rPr lang="en-US" sz="1800" dirty="0">
                <a:latin typeface="Calibri"/>
                <a:ea typeface="Calibri"/>
                <a:cs typeface="Calibri"/>
                <a:sym typeface="Calibri"/>
              </a:rPr>
              <a:t>Type 2 Error will be more expensive to the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strike="noStrike" cap="none" dirty="0">
                <a:solidFill>
                  <a:srgbClr val="000000"/>
                </a:solidFill>
                <a:latin typeface="Calibri"/>
                <a:ea typeface="Calibri"/>
                <a:cs typeface="Calibri"/>
                <a:sym typeface="Calibri"/>
              </a:rPr>
              <a:t>Reason</a:t>
            </a:r>
            <a:r>
              <a:rPr lang="en" sz="1800" b="0" i="0" strike="noStrike" cap="none" dirty="0" smtClean="0">
                <a:solidFill>
                  <a:srgbClr val="000000"/>
                </a:solidFill>
                <a:latin typeface="Calibri"/>
                <a:ea typeface="Calibri"/>
                <a:cs typeface="Calibri"/>
                <a:sym typeface="Calibri"/>
              </a:rPr>
              <a:t>:</a:t>
            </a:r>
          </a:p>
          <a:p>
            <a:pPr lvl="0">
              <a:lnSpc>
                <a:spcPct val="115000"/>
              </a:lnSpc>
              <a:buSzPts val="1100"/>
            </a:pPr>
            <a:r>
              <a:rPr lang="en-US" sz="1200" dirty="0">
                <a:latin typeface="Calibri"/>
                <a:ea typeface="Calibri"/>
                <a:cs typeface="Calibri"/>
                <a:sym typeface="Calibri"/>
              </a:rPr>
              <a:t>B</a:t>
            </a:r>
            <a:r>
              <a:rPr lang="en-US" sz="1200" dirty="0" smtClean="0">
                <a:latin typeface="Calibri"/>
                <a:ea typeface="Calibri"/>
                <a:cs typeface="Calibri"/>
                <a:sym typeface="Calibri"/>
              </a:rPr>
              <a:t>ecause </a:t>
            </a:r>
            <a:r>
              <a:rPr lang="en-US" sz="1200" dirty="0">
                <a:latin typeface="Calibri"/>
                <a:ea typeface="Calibri"/>
                <a:cs typeface="Calibri"/>
                <a:sym typeface="Calibri"/>
              </a:rPr>
              <a:t>if the H0 is false and they accept it then the cars might not perform as expected and they have to refund the complete money to the consumers, but if the H0 is true and not accepted then the company might loose on some business but there wont be any issues with the expected performance of the cars. In type 1 </a:t>
            </a:r>
            <a:r>
              <a:rPr lang="en-US" sz="1200" dirty="0" err="1">
                <a:latin typeface="Calibri"/>
                <a:ea typeface="Calibri"/>
                <a:cs typeface="Calibri"/>
                <a:sym typeface="Calibri"/>
              </a:rPr>
              <a:t>errornot</a:t>
            </a:r>
            <a:r>
              <a:rPr lang="en-US" sz="1200" dirty="0">
                <a:latin typeface="Calibri"/>
                <a:ea typeface="Calibri"/>
                <a:cs typeface="Calibri"/>
                <a:sym typeface="Calibri"/>
              </a:rPr>
              <a:t> only they will loose the money but they can also face the issue of reputation and company brand image if the cars do not perform well.</a:t>
            </a:r>
            <a:endParaRPr sz="1200" b="0" i="0"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Calibri"/>
              <a:ea typeface="Calibri"/>
              <a:cs typeface="Calibri"/>
              <a:sym typeface="Calibri"/>
            </a:endParaRPr>
          </a:p>
          <a:p>
            <a:pPr lvl="0">
              <a:buSzPts val="1550"/>
            </a:pPr>
            <a:r>
              <a:rPr lang="en" sz="1550" b="0" i="0" u="sng" strike="noStrike" cap="none" dirty="0">
                <a:solidFill>
                  <a:srgbClr val="000000"/>
                </a:solidFill>
                <a:latin typeface="Calibri"/>
                <a:ea typeface="Calibri"/>
                <a:cs typeface="Calibri"/>
                <a:sym typeface="Calibri"/>
              </a:rPr>
              <a:t>Regression </a:t>
            </a:r>
            <a:r>
              <a:rPr lang="en" sz="1550" b="0" i="0" u="sng" strike="noStrike" cap="none" dirty="0" smtClean="0">
                <a:solidFill>
                  <a:srgbClr val="000000"/>
                </a:solidFill>
                <a:latin typeface="Calibri"/>
                <a:ea typeface="Calibri"/>
                <a:cs typeface="Calibri"/>
                <a:sym typeface="Calibri"/>
              </a:rPr>
              <a:t>coefficients</a:t>
            </a:r>
            <a:r>
              <a:rPr lang="en-US" sz="1550" u="sng" dirty="0" smtClean="0">
                <a:latin typeface="Calibri"/>
                <a:ea typeface="Calibri"/>
                <a:cs typeface="Calibri"/>
                <a:sym typeface="Calibri"/>
              </a:rPr>
              <a:t>: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lvl="0">
              <a:buSzPts val="1550"/>
            </a:pPr>
            <a:r>
              <a:rPr lang="en" sz="1550" b="0" i="0" u="sng" strike="noStrike" cap="none" dirty="0">
                <a:solidFill>
                  <a:srgbClr val="000000"/>
                </a:solidFill>
                <a:latin typeface="Calibri"/>
                <a:ea typeface="Calibri"/>
                <a:cs typeface="Calibri"/>
                <a:sym typeface="Calibri"/>
              </a:rPr>
              <a:t>Price</a:t>
            </a:r>
            <a:r>
              <a:rPr lang="en" sz="1550" b="0" i="0" u="sng" strike="noStrike" cap="none" dirty="0" smtClean="0">
                <a:solidFill>
                  <a:srgbClr val="000000"/>
                </a:solidFill>
                <a:latin typeface="Calibri"/>
                <a:ea typeface="Calibri"/>
                <a:cs typeface="Calibri"/>
                <a:sym typeface="Calibri"/>
              </a:rPr>
              <a:t>:</a:t>
            </a:r>
            <a:r>
              <a:rPr lang="en-US" sz="1550" u="sng" dirty="0">
                <a:latin typeface="Calibri"/>
                <a:ea typeface="Calibri"/>
                <a:cs typeface="Calibri"/>
                <a:sym typeface="Calibri"/>
              </a:rPr>
              <a:t> </a:t>
            </a:r>
            <a:r>
              <a:rPr lang="en-US" sz="1550" u="sng" dirty="0" smtClean="0">
                <a:latin typeface="Calibri"/>
                <a:ea typeface="Calibri"/>
                <a:cs typeface="Calibri"/>
                <a:sym typeface="Calibri"/>
              </a:rPr>
              <a:t>- 0.7950</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lvl="0">
              <a:buSzPts val="1550"/>
            </a:pPr>
            <a:r>
              <a:rPr lang="en" sz="1550" b="0" i="0" u="sng" strike="noStrike" cap="none" dirty="0">
                <a:solidFill>
                  <a:srgbClr val="000000"/>
                </a:solidFill>
                <a:latin typeface="Calibri"/>
                <a:ea typeface="Calibri"/>
                <a:cs typeface="Calibri"/>
                <a:sym typeface="Calibri"/>
              </a:rPr>
              <a:t>Mileage</a:t>
            </a:r>
            <a:r>
              <a:rPr lang="en" sz="1550" b="0" i="0" u="sng" strike="noStrike" cap="none" dirty="0" smtClean="0">
                <a:solidFill>
                  <a:srgbClr val="000000"/>
                </a:solidFill>
                <a:latin typeface="Calibri"/>
                <a:ea typeface="Calibri"/>
                <a:cs typeface="Calibri"/>
                <a:sym typeface="Calibri"/>
              </a:rPr>
              <a:t>: </a:t>
            </a:r>
            <a:r>
              <a:rPr lang="en-US" sz="1550" u="sng" dirty="0">
                <a:latin typeface="Calibri"/>
                <a:ea typeface="Calibri"/>
                <a:cs typeface="Calibri"/>
                <a:sym typeface="Calibri"/>
              </a:rPr>
              <a:t>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lvl="0">
              <a:buSzPts val="1550"/>
            </a:pPr>
            <a:r>
              <a:rPr lang="en" sz="1550" b="0" i="0" u="sng" strike="noStrike" cap="none" dirty="0">
                <a:solidFill>
                  <a:srgbClr val="000000"/>
                </a:solidFill>
                <a:latin typeface="Calibri"/>
                <a:ea typeface="Calibri"/>
                <a:cs typeface="Calibri"/>
                <a:sym typeface="Calibri"/>
              </a:rPr>
              <a:t>Top speed</a:t>
            </a:r>
            <a:r>
              <a:rPr lang="en" sz="1550" b="0" i="0" u="sng" strike="noStrike" cap="none" dirty="0" smtClean="0">
                <a:solidFill>
                  <a:srgbClr val="000000"/>
                </a:solidFill>
                <a:latin typeface="Calibri"/>
                <a:ea typeface="Calibri"/>
                <a:cs typeface="Calibri"/>
                <a:sym typeface="Calibri"/>
              </a:rPr>
              <a:t>:</a:t>
            </a:r>
            <a:r>
              <a:rPr lang="en-US" sz="1550" u="sng" dirty="0">
                <a:latin typeface="Calibri"/>
                <a:ea typeface="Calibri"/>
                <a:cs typeface="Calibri"/>
                <a:sym typeface="Calibri"/>
              </a:rPr>
              <a:t> - 0.0186</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lvl="0">
              <a:buSzPts val="1550"/>
            </a:pPr>
            <a:r>
              <a:rPr lang="en" sz="1550" b="0" i="0" u="sng" strike="noStrike" cap="none" dirty="0">
                <a:solidFill>
                  <a:srgbClr val="000000"/>
                </a:solidFill>
                <a:latin typeface="Calibri"/>
                <a:ea typeface="Calibri"/>
                <a:cs typeface="Calibri"/>
                <a:sym typeface="Calibri"/>
              </a:rPr>
              <a:t>Equation</a:t>
            </a:r>
            <a:r>
              <a:rPr lang="en" sz="1550" b="0" i="0" strike="noStrike" cap="none" dirty="0" smtClean="0">
                <a:solidFill>
                  <a:srgbClr val="000000"/>
                </a:solidFill>
                <a:latin typeface="Calibri"/>
                <a:ea typeface="Calibri"/>
                <a:cs typeface="Calibri"/>
                <a:sym typeface="Calibri"/>
              </a:rPr>
              <a:t>:</a:t>
            </a:r>
            <a:r>
              <a:rPr lang="en-US" dirty="0">
                <a:latin typeface="Calibri"/>
                <a:ea typeface="Calibri"/>
                <a:cs typeface="Calibri"/>
                <a:sym typeface="Calibri"/>
              </a:rPr>
              <a:t> </a:t>
            </a:r>
            <a:r>
              <a:rPr lang="en-US" dirty="0" err="1">
                <a:latin typeface="Calibri"/>
                <a:ea typeface="Calibri"/>
                <a:cs typeface="Calibri"/>
                <a:sym typeface="Calibri"/>
              </a:rPr>
              <a:t>Sales_R</a:t>
            </a:r>
            <a:r>
              <a:rPr lang="en-US" dirty="0">
                <a:latin typeface="Calibri"/>
                <a:ea typeface="Calibri"/>
                <a:cs typeface="Calibri"/>
                <a:sym typeface="Calibri"/>
              </a:rPr>
              <a:t> = 50.7231 - 0.7950* Price + 8.3063* </a:t>
            </a:r>
            <a:r>
              <a:rPr lang="en-US" dirty="0" err="1">
                <a:latin typeface="Calibri"/>
                <a:ea typeface="Calibri"/>
                <a:cs typeface="Calibri"/>
                <a:sym typeface="Calibri"/>
              </a:rPr>
              <a:t>Milage</a:t>
            </a:r>
            <a:r>
              <a:rPr lang="en-US" dirty="0">
                <a:latin typeface="Calibri"/>
                <a:ea typeface="Calibri"/>
                <a:cs typeface="Calibri"/>
                <a:sym typeface="Calibri"/>
              </a:rPr>
              <a:t> - 0.0186* Top </a:t>
            </a:r>
            <a:r>
              <a:rPr lang="en-US" dirty="0" smtClean="0">
                <a:latin typeface="Calibri"/>
                <a:ea typeface="Calibri"/>
                <a:cs typeface="Calibri"/>
                <a:sym typeface="Calibri"/>
              </a:rPr>
              <a:t>speed</a:t>
            </a:r>
            <a:endParaRPr sz="155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 sz="1550" b="0" i="0" u="sng"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smtClean="0">
                <a:solidFill>
                  <a:srgbClr val="000000"/>
                </a:solidFill>
                <a:latin typeface="Calibri"/>
                <a:ea typeface="Calibri"/>
                <a:cs typeface="Calibri"/>
                <a:sym typeface="Calibri"/>
              </a:rPr>
              <a:t>Predicted </a:t>
            </a:r>
            <a:r>
              <a:rPr lang="en" sz="1550" b="0" i="0" u="sng" strike="noStrike" cap="none" dirty="0">
                <a:solidFill>
                  <a:srgbClr val="000000"/>
                </a:solidFill>
                <a:latin typeface="Calibri"/>
                <a:ea typeface="Calibri"/>
                <a:cs typeface="Calibri"/>
                <a:sym typeface="Calibri"/>
              </a:rPr>
              <a:t>Sales(in units</a:t>
            </a:r>
            <a:r>
              <a:rPr lang="en" sz="1550" b="0" i="0" u="sng" strike="noStrike" cap="none" dirty="0" smtClean="0">
                <a:solidFill>
                  <a:srgbClr val="000000"/>
                </a:solidFill>
                <a:latin typeface="Calibri"/>
                <a:ea typeface="Calibri"/>
                <a:cs typeface="Calibri"/>
                <a:sym typeface="Calibri"/>
              </a:rPr>
              <a:t>):  225</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r>
              <a:rPr lang="en" sz="1550" b="0" i="0" u="sng" strike="noStrike" cap="none" dirty="0" smtClean="0">
                <a:solidFill>
                  <a:srgbClr val="000000"/>
                </a:solidFill>
                <a:latin typeface="Calibri"/>
                <a:ea typeface="Calibri"/>
                <a:cs typeface="Calibri"/>
                <a:sym typeface="Calibri"/>
              </a:rPr>
              <a:t>?</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sz="1550" b="0" i="0" u="sng" strike="noStrike" cap="none" dirty="0">
                <a:solidFill>
                  <a:schemeClr val="dk1"/>
                </a:solidFill>
                <a:latin typeface="Calibri"/>
                <a:ea typeface="Calibri"/>
                <a:cs typeface="Calibri"/>
                <a:sym typeface="Calibri"/>
              </a:rPr>
              <a:t>Regression coefficients</a:t>
            </a:r>
            <a:endParaRPr sz="1550"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sz="1550" b="0" i="0" u="sng" strike="noStrike" cap="none" dirty="0">
              <a:solidFill>
                <a:schemeClr val="dk1"/>
              </a:solidFill>
              <a:latin typeface="Calibri"/>
              <a:ea typeface="Calibri"/>
              <a:cs typeface="Calibri"/>
              <a:sym typeface="Calibri"/>
            </a:endParaRPr>
          </a:p>
          <a:p>
            <a:pPr lvl="0">
              <a:buClr>
                <a:schemeClr val="dk1"/>
              </a:buClr>
              <a:buSzPts val="1550"/>
            </a:pPr>
            <a:r>
              <a:rPr lang="en" sz="1550" b="0" i="0" u="sng" strike="noStrike" cap="none" dirty="0">
                <a:solidFill>
                  <a:schemeClr val="dk1"/>
                </a:solidFill>
                <a:latin typeface="Calibri"/>
                <a:ea typeface="Calibri"/>
                <a:cs typeface="Calibri"/>
                <a:sym typeface="Calibri"/>
              </a:rPr>
              <a:t>Price</a:t>
            </a:r>
            <a:r>
              <a:rPr lang="en" sz="1550" b="0" i="0" u="sng" strike="noStrike" cap="none" dirty="0" smtClean="0">
                <a:solidFill>
                  <a:schemeClr val="dk1"/>
                </a:solidFill>
                <a:latin typeface="Calibri"/>
                <a:ea typeface="Calibri"/>
                <a:cs typeface="Calibri"/>
                <a:sym typeface="Calibri"/>
              </a:rPr>
              <a:t>: </a:t>
            </a:r>
            <a:r>
              <a:rPr lang="en-US" sz="1550" dirty="0">
                <a:solidFill>
                  <a:schemeClr val="dk1"/>
                </a:solidFill>
                <a:latin typeface="Calibri"/>
                <a:ea typeface="Calibri"/>
                <a:cs typeface="Calibri"/>
                <a:sym typeface="Calibri"/>
              </a:rPr>
              <a:t>-0.1867 </a:t>
            </a:r>
            <a:endParaRPr sz="1550"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sz="1550" b="0" i="0" u="sng" strike="noStrike" cap="none" dirty="0">
              <a:solidFill>
                <a:schemeClr val="dk1"/>
              </a:solidFill>
              <a:latin typeface="Calibri"/>
              <a:ea typeface="Calibri"/>
              <a:cs typeface="Calibri"/>
              <a:sym typeface="Calibri"/>
            </a:endParaRPr>
          </a:p>
          <a:p>
            <a:pPr lvl="0">
              <a:buClr>
                <a:schemeClr val="dk1"/>
              </a:buClr>
              <a:buSzPts val="1550"/>
            </a:pPr>
            <a:r>
              <a:rPr lang="en" sz="1550" b="0" i="0" u="sng" strike="noStrike" cap="none" dirty="0">
                <a:solidFill>
                  <a:schemeClr val="dk1"/>
                </a:solidFill>
                <a:latin typeface="Calibri"/>
                <a:ea typeface="Calibri"/>
                <a:cs typeface="Calibri"/>
                <a:sym typeface="Calibri"/>
              </a:rPr>
              <a:t>Mileage</a:t>
            </a:r>
            <a:r>
              <a:rPr lang="en" sz="1550" b="0" i="0" u="sng" strike="noStrike" cap="none" dirty="0" smtClean="0">
                <a:solidFill>
                  <a:schemeClr val="dk1"/>
                </a:solidFill>
                <a:latin typeface="Calibri"/>
                <a:ea typeface="Calibri"/>
                <a:cs typeface="Calibri"/>
                <a:sym typeface="Calibri"/>
              </a:rPr>
              <a:t>: </a:t>
            </a:r>
            <a:r>
              <a:rPr lang="en-US" sz="1550" dirty="0">
                <a:solidFill>
                  <a:schemeClr val="dk1"/>
                </a:solidFill>
                <a:latin typeface="Calibri"/>
                <a:ea typeface="Calibri"/>
                <a:cs typeface="Calibri"/>
                <a:sym typeface="Calibri"/>
              </a:rPr>
              <a:t>+0.0413 </a:t>
            </a:r>
            <a:endParaRPr sz="1550"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sz="1550" b="0" i="0" u="sng" strike="noStrike" cap="none" dirty="0">
              <a:solidFill>
                <a:schemeClr val="dk1"/>
              </a:solidFill>
              <a:latin typeface="Calibri"/>
              <a:ea typeface="Calibri"/>
              <a:cs typeface="Calibri"/>
              <a:sym typeface="Calibri"/>
            </a:endParaRPr>
          </a:p>
          <a:p>
            <a:pPr lvl="0">
              <a:buClr>
                <a:schemeClr val="dk1"/>
              </a:buClr>
              <a:buSzPts val="1550"/>
            </a:pPr>
            <a:r>
              <a:rPr lang="en" sz="1550" b="0" i="0" u="sng" strike="noStrike" cap="none" dirty="0">
                <a:solidFill>
                  <a:schemeClr val="dk1"/>
                </a:solidFill>
                <a:latin typeface="Calibri"/>
                <a:ea typeface="Calibri"/>
                <a:cs typeface="Calibri"/>
                <a:sym typeface="Calibri"/>
              </a:rPr>
              <a:t>Top speed</a:t>
            </a:r>
            <a:r>
              <a:rPr lang="en" sz="1550" b="0" i="0" u="sng" strike="noStrike" cap="none" dirty="0" smtClean="0">
                <a:solidFill>
                  <a:schemeClr val="dk1"/>
                </a:solidFill>
                <a:latin typeface="Calibri"/>
                <a:ea typeface="Calibri"/>
                <a:cs typeface="Calibri"/>
                <a:sym typeface="Calibri"/>
              </a:rPr>
              <a:t>: </a:t>
            </a:r>
            <a:r>
              <a:rPr lang="en-US" sz="1550" dirty="0">
                <a:solidFill>
                  <a:schemeClr val="dk1"/>
                </a:solidFill>
                <a:latin typeface="Calibri"/>
                <a:ea typeface="Calibri"/>
                <a:cs typeface="Calibri"/>
                <a:sym typeface="Calibri"/>
              </a:rPr>
              <a:t>+ 0.2208 </a:t>
            </a:r>
            <a:endParaRPr sz="1550"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sz="1550" b="0" i="0" u="sng" strike="noStrike" cap="none" dirty="0">
              <a:solidFill>
                <a:schemeClr val="dk1"/>
              </a:solidFill>
              <a:latin typeface="Calibri"/>
              <a:ea typeface="Calibri"/>
              <a:cs typeface="Calibri"/>
              <a:sym typeface="Calibri"/>
            </a:endParaRPr>
          </a:p>
          <a:p>
            <a:pPr lvl="0">
              <a:buClr>
                <a:schemeClr val="dk1"/>
              </a:buClr>
              <a:buSzPts val="1550"/>
            </a:pPr>
            <a:r>
              <a:rPr lang="en" sz="1550" b="0" i="0" u="sng" strike="noStrike" cap="none" dirty="0">
                <a:solidFill>
                  <a:schemeClr val="dk1"/>
                </a:solidFill>
                <a:latin typeface="Calibri"/>
                <a:ea typeface="Calibri"/>
                <a:cs typeface="Calibri"/>
                <a:sym typeface="Calibri"/>
              </a:rPr>
              <a:t>Equation</a:t>
            </a:r>
            <a:r>
              <a:rPr lang="en" sz="1550" b="0" i="0" u="sng" strike="noStrike" cap="none" dirty="0" smtClean="0">
                <a:solidFill>
                  <a:schemeClr val="dk1"/>
                </a:solidFill>
                <a:latin typeface="Calibri"/>
                <a:ea typeface="Calibri"/>
                <a:cs typeface="Calibri"/>
                <a:sym typeface="Calibri"/>
              </a:rPr>
              <a:t>: </a:t>
            </a:r>
            <a:r>
              <a:rPr lang="en-US" sz="1550" dirty="0" err="1">
                <a:solidFill>
                  <a:schemeClr val="dk1"/>
                </a:solidFill>
                <a:latin typeface="Calibri"/>
                <a:ea typeface="Calibri"/>
                <a:cs typeface="Calibri"/>
                <a:sym typeface="Calibri"/>
              </a:rPr>
              <a:t>Sales_M</a:t>
            </a:r>
            <a:r>
              <a:rPr lang="en-US" sz="1550" dirty="0">
                <a:solidFill>
                  <a:schemeClr val="dk1"/>
                </a:solidFill>
                <a:latin typeface="Calibri"/>
                <a:ea typeface="Calibri"/>
                <a:cs typeface="Calibri"/>
                <a:sym typeface="Calibri"/>
              </a:rPr>
              <a:t> = -13.4476 -0.1867 * Price +0.0413 *</a:t>
            </a:r>
            <a:r>
              <a:rPr lang="en-US" sz="1550" dirty="0" err="1">
                <a:solidFill>
                  <a:schemeClr val="dk1"/>
                </a:solidFill>
                <a:latin typeface="Calibri"/>
                <a:ea typeface="Calibri"/>
                <a:cs typeface="Calibri"/>
                <a:sym typeface="Calibri"/>
              </a:rPr>
              <a:t>Milage</a:t>
            </a:r>
            <a:r>
              <a:rPr lang="en-US" sz="1550" dirty="0">
                <a:solidFill>
                  <a:schemeClr val="dk1"/>
                </a:solidFill>
                <a:latin typeface="Calibri"/>
                <a:ea typeface="Calibri"/>
                <a:cs typeface="Calibri"/>
                <a:sym typeface="Calibri"/>
              </a:rPr>
              <a:t> + 0.2208 *Top speed</a:t>
            </a:r>
            <a:endParaRPr dirty="0"/>
          </a:p>
          <a:p>
            <a:pPr marL="0" marR="0" lvl="0" indent="0" algn="l" rtl="0">
              <a:lnSpc>
                <a:spcPct val="100000"/>
              </a:lnSpc>
              <a:spcBef>
                <a:spcPts val="0"/>
              </a:spcBef>
              <a:spcAft>
                <a:spcPts val="0"/>
              </a:spcAft>
              <a:buClr>
                <a:schemeClr val="dk1"/>
              </a:buClr>
              <a:buSzPts val="1550"/>
              <a:buFont typeface="Arial"/>
              <a:buNone/>
            </a:pPr>
            <a:endParaRPr sz="1550" b="0" i="0"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sz="1550" b="0" i="0" u="sng" strike="noStrike" cap="none" dirty="0">
                <a:solidFill>
                  <a:schemeClr val="dk1"/>
                </a:solidFill>
                <a:latin typeface="Calibri"/>
                <a:ea typeface="Calibri"/>
                <a:cs typeface="Calibri"/>
                <a:sym typeface="Calibri"/>
              </a:rPr>
              <a:t>Predicted Sales(in units</a:t>
            </a:r>
            <a:r>
              <a:rPr lang="en" sz="1550" b="0" i="0" u="sng" strike="noStrike" cap="none" dirty="0" smtClean="0">
                <a:solidFill>
                  <a:schemeClr val="dk1"/>
                </a:solidFill>
                <a:latin typeface="Calibri"/>
                <a:ea typeface="Calibri"/>
                <a:cs typeface="Calibri"/>
                <a:sym typeface="Calibri"/>
              </a:rPr>
              <a:t>): 25</a:t>
            </a:r>
            <a:endParaRPr sz="1550"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a:t>
            </a:r>
            <a:r>
              <a:rPr lang="en" sz="1800" b="0" i="0" u="sng" strike="noStrike" cap="none" dirty="0" smtClean="0">
                <a:solidFill>
                  <a:srgbClr val="000000"/>
                </a:solidFill>
                <a:latin typeface="Calibri"/>
                <a:ea typeface="Calibri"/>
                <a:cs typeface="Calibri"/>
                <a:sym typeface="Calibri"/>
              </a:rPr>
              <a:t>: </a:t>
            </a:r>
            <a:r>
              <a:rPr lang="en" sz="1800" b="0" i="0" strike="noStrike" cap="none" dirty="0" smtClean="0">
                <a:solidFill>
                  <a:srgbClr val="000000"/>
                </a:solidFill>
                <a:latin typeface="Calibri"/>
                <a:ea typeface="Calibri"/>
                <a:cs typeface="Calibri"/>
                <a:sym typeface="Calibri"/>
              </a:rPr>
              <a:t>225 Lakh Rs.</a:t>
            </a: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a:t>
            </a:r>
            <a:r>
              <a:rPr lang="en" sz="1800" b="0" i="0" strike="noStrike" cap="none" dirty="0" smtClean="0">
                <a:solidFill>
                  <a:srgbClr val="000000"/>
                </a:solidFill>
                <a:latin typeface="Calibri"/>
                <a:ea typeface="Calibri"/>
                <a:cs typeface="Calibri"/>
                <a:sym typeface="Calibri"/>
              </a:rPr>
              <a:t>200 Lakh Rs.</a:t>
            </a:r>
            <a:endParaRPr sz="1800"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smtClean="0">
                <a:solidFill>
                  <a:srgbClr val="000000"/>
                </a:solidFill>
                <a:latin typeface="Calibri"/>
                <a:ea typeface="Calibri"/>
                <a:cs typeface="Calibri"/>
                <a:sym typeface="Calibri"/>
              </a:rPr>
              <a:t>Rocinate</a:t>
            </a:r>
            <a:r>
              <a:rPr lang="en-IN" sz="1800" b="0" i="0" u="none" strike="noStrike" cap="none" dirty="0" smtClean="0">
                <a:solidFill>
                  <a:srgbClr val="000000"/>
                </a:solidFill>
                <a:latin typeface="Calibri"/>
                <a:ea typeface="Calibri"/>
                <a:cs typeface="Calibri"/>
                <a:sym typeface="Calibri"/>
              </a:rPr>
              <a:t> 36 as the overall projected profit is higher than Marengo 32</a:t>
            </a:r>
            <a:br>
              <a:rPr lang="en-IN" sz="1800" b="0" i="0" u="none" strike="noStrike" cap="none" dirty="0" smtClean="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lvl="0">
              <a:buSzPts val="1800"/>
            </a:pPr>
            <a:r>
              <a:rPr lang="en-US" sz="1800" dirty="0">
                <a:latin typeface="Calibri"/>
                <a:ea typeface="Calibri"/>
                <a:cs typeface="Calibri"/>
                <a:sym typeface="Calibri"/>
              </a:rPr>
              <a:t>Therefore the Rocinate36 model will have a larger impact on the sales number as compared to the Marengo32 model </a:t>
            </a:r>
            <a:r>
              <a:rPr lang="en-US" sz="1800" dirty="0" smtClean="0">
                <a:latin typeface="Calibri"/>
                <a:ea typeface="Calibri"/>
                <a:cs typeface="Calibri"/>
                <a:sym typeface="Calibri"/>
              </a:rPr>
              <a:t>due to increase in the price because </a:t>
            </a:r>
            <a:r>
              <a:rPr lang="en-US" sz="1800" dirty="0">
                <a:latin typeface="Calibri"/>
                <a:ea typeface="Calibri"/>
                <a:cs typeface="Calibri"/>
                <a:sym typeface="Calibri"/>
              </a:rPr>
              <a:t>majority of the buyers for </a:t>
            </a:r>
            <a:r>
              <a:rPr lang="en-US" sz="1800" dirty="0" err="1">
                <a:latin typeface="Calibri"/>
                <a:ea typeface="Calibri"/>
                <a:cs typeface="Calibri"/>
                <a:sym typeface="Calibri"/>
              </a:rPr>
              <a:t>Rocinate</a:t>
            </a:r>
            <a:r>
              <a:rPr lang="en-US" sz="1800" dirty="0">
                <a:latin typeface="Calibri"/>
                <a:ea typeface="Calibri"/>
                <a:cs typeface="Calibri"/>
                <a:sym typeface="Calibri"/>
              </a:rPr>
              <a:t> model belong to the middle class economy and are price </a:t>
            </a:r>
            <a:r>
              <a:rPr lang="en-US" sz="1800" dirty="0" err="1">
                <a:latin typeface="Calibri"/>
                <a:ea typeface="Calibri"/>
                <a:cs typeface="Calibri"/>
                <a:sym typeface="Calibri"/>
              </a:rPr>
              <a:t>concious</a:t>
            </a:r>
            <a:r>
              <a:rPr lang="en-US" sz="1800" dirty="0">
                <a:latin typeface="Calibri"/>
                <a:ea typeface="Calibri"/>
                <a:cs typeface="Calibri"/>
                <a:sym typeface="Calibri"/>
              </a:rPr>
              <a:t> and are budget oriented hence a small changes in the price can lead to reduction in the demand and </a:t>
            </a:r>
            <a:r>
              <a:rPr lang="en-US" sz="1800" dirty="0" err="1">
                <a:latin typeface="Calibri"/>
                <a:ea typeface="Calibri"/>
                <a:cs typeface="Calibri"/>
                <a:sym typeface="Calibri"/>
              </a:rPr>
              <a:t>inturn</a:t>
            </a:r>
            <a:r>
              <a:rPr lang="en-US" sz="1800" dirty="0">
                <a:latin typeface="Calibri"/>
                <a:ea typeface="Calibri"/>
                <a:cs typeface="Calibri"/>
                <a:sym typeface="Calibri"/>
              </a:rPr>
              <a:t> the sales number </a:t>
            </a:r>
            <a:r>
              <a:rPr lang="en-US" sz="1800" dirty="0" smtClean="0">
                <a:latin typeface="Calibri"/>
                <a:ea typeface="Calibri"/>
                <a:cs typeface="Calibri"/>
                <a:sym typeface="Calibri"/>
              </a:rPr>
              <a:t>reduces.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998</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user</dc:creator>
  <cp:lastModifiedBy>user</cp:lastModifiedBy>
  <cp:revision>5</cp:revision>
  <dcterms:modified xsi:type="dcterms:W3CDTF">2024-10-26T14:32:13Z</dcterms:modified>
</cp:coreProperties>
</file>