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2E701-5721-4905-AA37-A43612B6E0DC}" v="3" dt="2024-11-30T05:43:44.974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Thimmappa" userId="87519d3f-d51b-4428-998b-f461a8326436" providerId="ADAL" clId="{D772E701-5721-4905-AA37-A43612B6E0DC}"/>
    <pc:docChg chg="addSld modSld">
      <pc:chgData name="Raj Thimmappa" userId="87519d3f-d51b-4428-998b-f461a8326436" providerId="ADAL" clId="{D772E701-5721-4905-AA37-A43612B6E0DC}" dt="2024-11-30T05:45:21.718" v="11"/>
      <pc:docMkLst>
        <pc:docMk/>
      </pc:docMkLst>
      <pc:sldChg chg="modSp add mod">
        <pc:chgData name="Raj Thimmappa" userId="87519d3f-d51b-4428-998b-f461a8326436" providerId="ADAL" clId="{D772E701-5721-4905-AA37-A43612B6E0DC}" dt="2024-11-30T05:43:50.228" v="3" actId="20577"/>
        <pc:sldMkLst>
          <pc:docMk/>
          <pc:sldMk cId="3437840253" sldId="266"/>
        </pc:sldMkLst>
        <pc:spChg chg="mod">
          <ac:chgData name="Raj Thimmappa" userId="87519d3f-d51b-4428-998b-f461a8326436" providerId="ADAL" clId="{D772E701-5721-4905-AA37-A43612B6E0DC}" dt="2024-11-30T05:43:50.228" v="3" actId="20577"/>
          <ac:spMkLst>
            <pc:docMk/>
            <pc:sldMk cId="3437840253" sldId="266"/>
            <ac:spMk id="2" creationId="{1E70E4A6-7DDF-7313-E9EA-3D01A0C46866}"/>
          </ac:spMkLst>
        </pc:spChg>
      </pc:sldChg>
      <pc:sldChg chg="modSp add mod">
        <pc:chgData name="Raj Thimmappa" userId="87519d3f-d51b-4428-998b-f461a8326436" providerId="ADAL" clId="{D772E701-5721-4905-AA37-A43612B6E0DC}" dt="2024-11-30T05:43:53.261" v="4" actId="20577"/>
        <pc:sldMkLst>
          <pc:docMk/>
          <pc:sldMk cId="3084642183" sldId="267"/>
        </pc:sldMkLst>
        <pc:spChg chg="mod">
          <ac:chgData name="Raj Thimmappa" userId="87519d3f-d51b-4428-998b-f461a8326436" providerId="ADAL" clId="{D772E701-5721-4905-AA37-A43612B6E0DC}" dt="2024-11-30T05:43:53.261" v="4" actId="20577"/>
          <ac:spMkLst>
            <pc:docMk/>
            <pc:sldMk cId="3084642183" sldId="267"/>
            <ac:spMk id="2" creationId="{1E70E4A6-7DDF-7313-E9EA-3D01A0C46866}"/>
          </ac:spMkLst>
        </pc:spChg>
      </pc:sldChg>
      <pc:sldChg chg="modSp add mod">
        <pc:chgData name="Raj Thimmappa" userId="87519d3f-d51b-4428-998b-f461a8326436" providerId="ADAL" clId="{D772E701-5721-4905-AA37-A43612B6E0DC}" dt="2024-11-30T05:43:57.410" v="5" actId="20577"/>
        <pc:sldMkLst>
          <pc:docMk/>
          <pc:sldMk cId="1712491199" sldId="268"/>
        </pc:sldMkLst>
        <pc:spChg chg="mod">
          <ac:chgData name="Raj Thimmappa" userId="87519d3f-d51b-4428-998b-f461a8326436" providerId="ADAL" clId="{D772E701-5721-4905-AA37-A43612B6E0DC}" dt="2024-11-30T05:43:57.410" v="5" actId="20577"/>
          <ac:spMkLst>
            <pc:docMk/>
            <pc:sldMk cId="1712491199" sldId="268"/>
            <ac:spMk id="2" creationId="{1E70E4A6-7DDF-7313-E9EA-3D01A0C46866}"/>
          </ac:spMkLst>
        </pc:spChg>
      </pc:sldChg>
      <pc:sldChg chg="modSp new mod">
        <pc:chgData name="Raj Thimmappa" userId="87519d3f-d51b-4428-998b-f461a8326436" providerId="ADAL" clId="{D772E701-5721-4905-AA37-A43612B6E0DC}" dt="2024-11-30T05:44:34.988" v="7"/>
        <pc:sldMkLst>
          <pc:docMk/>
          <pc:sldMk cId="3284395179" sldId="269"/>
        </pc:sldMkLst>
        <pc:spChg chg="mod">
          <ac:chgData name="Raj Thimmappa" userId="87519d3f-d51b-4428-998b-f461a8326436" providerId="ADAL" clId="{D772E701-5721-4905-AA37-A43612B6E0DC}" dt="2024-11-30T05:44:34.988" v="7"/>
          <ac:spMkLst>
            <pc:docMk/>
            <pc:sldMk cId="3284395179" sldId="269"/>
            <ac:spMk id="2" creationId="{65D1306E-93AD-EBBD-DFE4-61205CF1E8CE}"/>
          </ac:spMkLst>
        </pc:spChg>
      </pc:sldChg>
      <pc:sldChg chg="modSp new mod">
        <pc:chgData name="Raj Thimmappa" userId="87519d3f-d51b-4428-998b-f461a8326436" providerId="ADAL" clId="{D772E701-5721-4905-AA37-A43612B6E0DC}" dt="2024-11-30T05:45:21.718" v="11"/>
        <pc:sldMkLst>
          <pc:docMk/>
          <pc:sldMk cId="1161261979" sldId="270"/>
        </pc:sldMkLst>
        <pc:spChg chg="mod">
          <ac:chgData name="Raj Thimmappa" userId="87519d3f-d51b-4428-998b-f461a8326436" providerId="ADAL" clId="{D772E701-5721-4905-AA37-A43612B6E0DC}" dt="2024-11-30T05:45:21.718" v="11"/>
          <ac:spMkLst>
            <pc:docMk/>
            <pc:sldMk cId="1161261979" sldId="270"/>
            <ac:spMk id="2" creationId="{3F980F7D-BAA8-B0AD-E534-349CF1F932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A2EF7-C5EB-47D6-A580-C64A84D5AC1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3D05F-8BF7-48CE-BD78-8EB0D6D83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2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D05F-8BF7-48CE-BD78-8EB0D6D837C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0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34FD-E9B0-C91C-CF88-F938DCAD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9D1CD-F619-B36B-8FFA-F9F573A6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E2F-A98C-3DAB-0A73-5E8654CB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101E8-4A54-979C-5E62-EE13B00B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559E-EC55-195C-E2E0-BCAC8B7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45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C5F8-52F1-1174-F5AF-17BD4784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7292-4FD5-72CA-6EB6-25A6C2746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220BF-D5D9-F124-1C7A-8A473B4B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BC320-38D6-04D8-0896-D98DF99E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5778-B067-DBA1-6917-1058257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856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E9E1A-2C7D-1EAB-D084-C3B250B88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1C624-9FD5-A45F-AAAB-DCD1361C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5845-1AAE-6BD3-CEBD-AA401D20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D749-4F32-B73F-46F3-7DB60C5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55C0-DACB-35C4-0672-A0847E21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401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DA0B-E6B5-FB21-709D-4D0DEC1F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1ECF-EF51-283E-4F4D-7BBC8CCD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D12D-120C-FCC2-83AF-2B88D3D8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A282B-B26C-C70A-A44C-91A5C724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1E28-1E6D-B6A7-0FD7-04E6801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58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960C-5147-71FB-A97E-3A7751A0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BC45-C7AF-581B-F4D4-D370F5A2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D0F0-DDF0-64F0-3E60-D440B0DF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67604-036B-1AB2-4076-EC02FE6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7B-7A38-F820-104B-1717FFC3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592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FB7E-7952-C009-329B-556DBF88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80D6-D46A-D844-BDA7-4F33E8D76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F427-DF58-74E9-02C2-6856AFC8A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26D3A-A304-A636-98CA-4DF66F31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4C3C1-0086-48CF-D4DA-303AD433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CDF74-DB4E-F040-E5E1-58D7C2B5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976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6D00-7110-225B-6BCA-CBD97C91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14B4E-3AF1-3518-1930-BFAF50CEF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2C05-413D-5CE8-30BB-A15541A50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6D976-EF08-A453-A695-91379C593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DAF33-E1AE-4802-79C0-D6C3A0503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DFC6E-6EC9-EFA3-DF6B-E83CCF27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C277E-5273-51F6-D027-CA01462E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C8259-A000-93AB-5842-4DC58EBA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8791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CDAA-9C32-B740-5862-E0FC63A5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1A28B-C833-4879-8031-FD59DAE8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CC89B-E9B4-AF91-F205-2C9F705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1F66-6B2A-1530-E636-5533928A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259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1B86E-411A-C707-6D9C-C3A62E3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59C7E-6901-AB0A-7552-2AB01179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AF11-D887-147A-17C8-1486CEEC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1475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CBC7-5333-6BAE-6C71-AB2FE923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DBFC-4485-FBBD-C4CE-EC9DF3713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FAA14-8878-ABAC-2848-7C30D5CC8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4F78F-D54A-2132-26F4-3396E4C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D13D-0996-A972-9558-CEBD1CB6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994E5-7B49-D58D-676D-2EDC6400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334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A2FC-4C09-7850-CF31-6AE85B3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AA251-2154-20F4-29A8-1E7C8CDB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E441-48E0-6180-4361-BF03C750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40DE-6CF9-6D32-AFFB-329094B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384-4AD3-34DC-86C1-5B3B3966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8B103-27A0-8270-3760-CBA8D72B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196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3E137-466F-B903-6D6D-2067446D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9260-7BDB-67D0-6332-9926E7F2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E694-F9B7-ACB9-6B08-9AD21D744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998C3-0FA5-4340-BE51-1BF533F92370}" type="datetimeFigureOut">
              <a:rPr lang="en-AE" smtClean="0"/>
              <a:t>30/11/2024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8132-48A7-A5DB-B4CC-D51F3794E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901B1-0383-AF68-374D-93D0D2BB9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C578B-1EEB-4701-8B20-3103BEB634A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440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99D8-167A-DD1E-8A81-A159F61D6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Analysis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A146F-EF89-8882-5A02-C60FD2F9B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6947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4" y="1712639"/>
            <a:ext cx="8396378" cy="4504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States - Sub-Sectors contributing towards GDP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81291"/>
              </p:ext>
            </p:extLst>
          </p:nvPr>
        </p:nvGraphicFramePr>
        <p:xfrm>
          <a:off x="6096000" y="3731174"/>
          <a:ext cx="2207172" cy="200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172">
                  <a:extLst>
                    <a:ext uri="{9D8B030D-6E8A-4147-A177-3AD203B41FA5}">
                      <a16:colId xmlns:a16="http://schemas.microsoft.com/office/drawing/2014/main" val="1575356691"/>
                    </a:ext>
                  </a:extLst>
                </a:gridCol>
              </a:tblGrid>
              <a:tr h="398050">
                <a:tc>
                  <a:txBody>
                    <a:bodyPr/>
                    <a:lstStyle/>
                    <a:p>
                      <a:r>
                        <a:rPr lang="en-IN" dirty="0" smtClean="0"/>
                        <a:t>C1 States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127049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r>
                        <a:rPr lang="en-IN" dirty="0" smtClean="0"/>
                        <a:t>Goa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68841"/>
                  </a:ext>
                </a:extLst>
              </a:tr>
              <a:tr h="410719">
                <a:tc>
                  <a:txBody>
                    <a:bodyPr/>
                    <a:lstStyle/>
                    <a:p>
                      <a:r>
                        <a:rPr lang="en-IN" dirty="0" smtClean="0"/>
                        <a:t>Sikkim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08828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r>
                        <a:rPr lang="en-IN" dirty="0" smtClean="0"/>
                        <a:t>Haryana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77608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r>
                        <a:rPr lang="en-IN" dirty="0" smtClean="0"/>
                        <a:t>Kerala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766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46512" y="2068239"/>
            <a:ext cx="340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Sub-sectors contributing to GSDP are: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forestry and fishing	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Trade, repair, hotels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estate, ownership of dwelling &amp;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service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0" y="342703"/>
            <a:ext cx="11658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States - Sub-Sectors contributing towards GDP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20" y="1789049"/>
            <a:ext cx="5911050" cy="371837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63228"/>
              </p:ext>
            </p:extLst>
          </p:nvPr>
        </p:nvGraphicFramePr>
        <p:xfrm>
          <a:off x="4267200" y="3586479"/>
          <a:ext cx="286932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324">
                  <a:extLst>
                    <a:ext uri="{9D8B030D-6E8A-4147-A177-3AD203B41FA5}">
                      <a16:colId xmlns:a16="http://schemas.microsoft.com/office/drawing/2014/main" val="1933251312"/>
                    </a:ext>
                  </a:extLst>
                </a:gridCol>
              </a:tblGrid>
              <a:tr h="30279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C3 </a:t>
                      </a:r>
                      <a:r>
                        <a:rPr lang="en-IN" sz="1400" dirty="0" smtClean="0"/>
                        <a:t>States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54219"/>
                  </a:ext>
                </a:extLst>
              </a:tr>
              <a:tr h="282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Maharashtra</a:t>
                      </a:r>
                      <a:endParaRPr kumimoji="0" lang="en-IN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40592"/>
                  </a:ext>
                </a:extLst>
              </a:tr>
              <a:tr h="2829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 smtClean="0">
                          <a:effectLst/>
                        </a:rPr>
                        <a:t>Himachal_Pradesh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27152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 smtClean="0">
                          <a:effectLst/>
                        </a:rPr>
                        <a:t>Tamil_Nadu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4653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effectLst/>
                        </a:rPr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11878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Gujarat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48600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Telangana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81273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Punjab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22149"/>
                  </a:ext>
                </a:extLst>
              </a:tr>
              <a:tr h="304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 smtClean="0">
                          <a:effectLst/>
                        </a:rPr>
                        <a:t>Arunachal_Pradesh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70201"/>
                  </a:ext>
                </a:extLst>
              </a:tr>
              <a:tr h="3027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err="1" smtClean="0">
                          <a:effectLst/>
                        </a:rPr>
                        <a:t>Andhra_Pradesh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0147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59040" y="1940075"/>
            <a:ext cx="4378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Sub-sectors contributing to GSDP are:</a:t>
            </a:r>
          </a:p>
          <a:p>
            <a:pPr marL="342900" indent="-342900">
              <a:buAutoNum type="arabicPeriod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estate, ownership of dwelling &amp; professional service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forestry and fishing	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Trade, repair, hotels and restaurants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4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E4A6-7DDF-7313-E9EA-3D01A0C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09" y="300754"/>
            <a:ext cx="1178389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 States - Sub-Sectors contributing towards GDP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2144"/>
            <a:ext cx="8388301" cy="437985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59335"/>
              </p:ext>
            </p:extLst>
          </p:nvPr>
        </p:nvGraphicFramePr>
        <p:xfrm>
          <a:off x="5781040" y="3708400"/>
          <a:ext cx="244348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480">
                  <a:extLst>
                    <a:ext uri="{9D8B030D-6E8A-4147-A177-3AD203B41FA5}">
                      <a16:colId xmlns:a16="http://schemas.microsoft.com/office/drawing/2014/main" val="2029782364"/>
                    </a:ext>
                  </a:extLst>
                </a:gridCol>
              </a:tblGrid>
              <a:tr h="29806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C4 </a:t>
                      </a:r>
                      <a:r>
                        <a:rPr lang="en-IN" sz="1400" dirty="0" smtClean="0"/>
                        <a:t>States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3938"/>
                  </a:ext>
                </a:extLst>
              </a:tr>
              <a:tr h="2785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Madhya Pradesh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79654"/>
                  </a:ext>
                </a:extLst>
              </a:tr>
              <a:tr h="2785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Jharkhand</a:t>
                      </a:r>
                      <a:r>
                        <a:rPr lang="en-IN" sz="1400" baseline="0" dirty="0" smtClean="0">
                          <a:effectLst/>
                        </a:rPr>
                        <a:t> 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65466"/>
                  </a:ext>
                </a:extLst>
              </a:tr>
              <a:tr h="298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Assam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58867"/>
                  </a:ext>
                </a:extLst>
              </a:tr>
              <a:tr h="298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Manipur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594643"/>
                  </a:ext>
                </a:extLst>
              </a:tr>
              <a:tr h="298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Uttar</a:t>
                      </a:r>
                      <a:r>
                        <a:rPr lang="en-IN" sz="1400" baseline="0" dirty="0" smtClean="0">
                          <a:effectLst/>
                        </a:rPr>
                        <a:t> Pradesh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703451"/>
                  </a:ext>
                </a:extLst>
              </a:tr>
              <a:tr h="298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 smtClean="0">
                          <a:effectLst/>
                        </a:rPr>
                        <a:t>Bihar</a:t>
                      </a:r>
                      <a:endParaRPr lang="en-IN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49670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224520" y="22642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02320" y="2236301"/>
            <a:ext cx="350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Sub-sectors contributing to GSDP are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Agriculture, forestry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fishing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Trade, repair, hotels and restaurants</a:t>
            </a:r>
          </a:p>
          <a:p>
            <a:pPr marL="342900" indent="-342900">
              <a:buFontTx/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estate, ownership of dwelling &amp; professional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9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306E-93AD-EBBD-DFE4-61205CF1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1009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/ Recommendations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F37F-64C4-AF78-AC5D-6A166A1E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20" y="1175385"/>
            <a:ext cx="11658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(Low GDP States):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Manufacturing and Infrastructure: Invest in manufacturing and construction sectors to create more employment opportunities and infrastructure development, boosting local economies.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Skill Development and Education: Prioritize skill development programs and higher education, particularly in sectors like trade, services, and manufacturing, to increase workforce productivity and attract more investments.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C2 (Medium GDP States):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Trade and Services: Strengthen trade, retail, and service sectors like hospitality to drive economic growth, especially in urban areas, creating more jobs and diversifying the economy.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Investment in Renewable Energy: Invest in renewable energy and infrastructure, such as electricity and water supply, to foster sustainable development, ensuring long-term economic stability.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C3 (High GDP States):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Technology and Innovation: Focus on technological advancements, research and development (R&amp;D), and innovation in sectors like IT and financial services to maintain competitive advantage and enhance economic output.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Healthcare and Public Administration: Enhance healthcare and administrative systems to ensure a better quality of life, improve labor productivity, and increase the attractiveness of the state to investors.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C4 (Highest GDP States):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Economy: Reduce dependence on a few sectors like real estate and manufacturing by encouraging diversification into emerging sectors such as financial services, tourism, and information technology.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Green and Sustainable Practices: Invest in green technologies, sustainable agriculture, and eco-friendly infrastructure to drive growth while preserving resources, which can attract future investments</a:t>
            </a:r>
          </a:p>
        </p:txBody>
      </p:sp>
    </p:spTree>
    <p:extLst>
      <p:ext uri="{BB962C8B-B14F-4D97-AF65-F5344CB8AC3E}">
        <p14:creationId xmlns:p14="http://schemas.microsoft.com/office/powerpoint/2010/main" val="32843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0F7D-BAA8-B0AD-E534-349CF1F9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365125"/>
            <a:ext cx="1174496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V - Section V - GDP and Education Dropout Rates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78" y="1963479"/>
            <a:ext cx="5512083" cy="3892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2720" y="1777008"/>
            <a:ext cx="6482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GDP per capita generally correlates with lower dropout rates, suggesting better access to education and resources in wealthier states.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Dropout Rates in Lower-GDP States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States with lower GDP tend to have higher dropout rates due to financial constraints and limited educational resources.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Variation: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GDP and dropout rates differs across states, indicating other factors like cultural influences, education policies, and infrastructure also play a role.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Education: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correlation between GDP and dropout rates at the primary level.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&amp; Senior Secondary: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Weaker correlation at higher education levels, suggesting cost and perceived value may still hinder retention in lower-GDP states.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Socioeconomic Factors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GDP alone doesn't fully explain dropout rates; factors like parental education, gender, and rural-urban disparities also influence retention.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1479-EEAA-75D1-EDF3-AC9FC3B8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381760"/>
            <a:ext cx="10581640" cy="49171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IA - GDP Analysis of the Indian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II - GDP Analysis of the Indian States except Union Territories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III - GDP Analysis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States (C1, C2, C3, C4) (excluding Union Territories)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 IV - Recommendations Section V - GDP and Education Dropout Rates 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9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A5F7-613F-EB71-BCA5-2A3DA8DC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IA - GDP Analysis of the Indian States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156-D451-466D-1759-629169CA7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includes all states, except West Bengal since the data for West Bengal was not available at this stage. Below details are covered: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growth rate of all states for 2013-14, 2014-15 and 2015-16 over All India GDP (Page 4)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of the states for the year 2015-16 (Page 5)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404F-CDD6-7B1F-0292-99FBE572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65125"/>
            <a:ext cx="1120648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growth of states for 2013-14, 2014-15 and 2015-16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F3DB-67D7-9385-AA20-76D4219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the average growth rate of all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3 states which are above overall GDP average growth rate (All India)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Mizoram, Tripura, Nagaland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3 states which are below overall GDP average growth rate (All India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Goa, Meghalaya,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Odissa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Karnataka’s average growth rate? Above or below national average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14.12%. Above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ational Average.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38FB-5AB6-FDF5-9051-FCD56452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of the states for the year 2015-16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3E28-47F8-C556-BECF-CD2DECC8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based on GDP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Tamil Nadu, Uttar Pradesh, Karnataka,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Gujrath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Pradesh.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Bottom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states based on GDP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Andaman and Nicobar, Tripura, Rajasthan, Punjab and Nagaland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6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823A-960C-9E99-3E3E-024C67C6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II - GDP Analysis of the Indian States except Union Territories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5B27-B233-1827-A5D1-E79B9C1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includes all states, except West Bengal and all Union Territories. This covers for other 28 states This section has majorly focused only for 2014-15 stats and cover below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for all the states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primary, secondary and tertiary sectors as percentage over GDP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4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633-ABD2-3FCD-0BAC-45093E8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-14446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for all the states – 2014-15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951983"/>
              </p:ext>
            </p:extLst>
          </p:nvPr>
        </p:nvGraphicFramePr>
        <p:xfrm>
          <a:off x="307975" y="1008166"/>
          <a:ext cx="3938905" cy="46611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53927">
                  <a:extLst>
                    <a:ext uri="{9D8B030D-6E8A-4147-A177-3AD203B41FA5}">
                      <a16:colId xmlns:a16="http://schemas.microsoft.com/office/drawing/2014/main" val="603631745"/>
                    </a:ext>
                  </a:extLst>
                </a:gridCol>
                <a:gridCol w="1684978">
                  <a:extLst>
                    <a:ext uri="{9D8B030D-6E8A-4147-A177-3AD203B41FA5}">
                      <a16:colId xmlns:a16="http://schemas.microsoft.com/office/drawing/2014/main" val="871681810"/>
                    </a:ext>
                  </a:extLst>
                </a:gridCol>
              </a:tblGrid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>
                          <a:effectLst/>
                        </a:rPr>
                        <a:t>State</a:t>
                      </a:r>
                      <a:endParaRPr lang="en-IN" sz="1200" b="1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smtClean="0">
                          <a:effectLst/>
                        </a:rPr>
                        <a:t>GDP per capita</a:t>
                      </a:r>
                      <a:endParaRPr lang="en-IN" sz="1200" b="1" dirty="0">
                        <a:effectLst/>
                      </a:endParaRPr>
                    </a:p>
                  </a:txBody>
                  <a:tcPr marL="36566" marR="36566" marT="18283" marB="18283"/>
                </a:tc>
                <a:extLst>
                  <a:ext uri="{0D108BD9-81ED-4DB2-BD59-A6C34878D82A}">
                    <a16:rowId xmlns:a16="http://schemas.microsoft.com/office/drawing/2014/main" val="1304333578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Goa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271793.0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794696041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Sikkim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240274.0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605348562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Haryana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164077.0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77442389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Kerala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154778.0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704667388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Uttarakhand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153076.0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960949970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Maharashtra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152853.0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995055736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Himachal_Pradesh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147330.0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31843534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Tamil_Nadu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146503.0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47447035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Karnataka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145141.0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023616046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Gujarat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141263.0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309685079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Telangana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139035.0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504784857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Punjab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126606.0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71294359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Arunachal_Pradesh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112718.0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50894750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Andhra_Pradesh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104977.0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93404246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Mizoram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97687.0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655656965"/>
                  </a:ext>
                </a:extLst>
              </a:tr>
              <a:tr h="2741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Nagaland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89607.0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811290022"/>
                  </a:ext>
                </a:extLst>
              </a:tr>
            </a:tbl>
          </a:graphicData>
        </a:graphic>
      </p:graphicFrame>
      <p:sp>
        <p:nvSpPr>
          <p:cNvPr id="5" name="AutoShape 2" descr="data:image/png;base64,iVBORw0KGgoAAAANSUhEUgAABKUAAAMWCAYAAAAgRDUeAAAAOXRFWHRTb2Z0d2FyZQBNYXRwbG90bGliIHZlcnNpb24zLjcuMiwgaHR0cHM6Ly9tYXRwbG90bGliLm9yZy8pXeV/AAAACXBIWXMAAA9hAAAPYQGoP6dpAAD4EUlEQVR4nOzdeVhVVf/+8fsIgohwRJHJDK3UVKietBQnNBU1x7IyKdIyGxzK0HqywelJbVArtbRRK8fKrBwyzTEH1EzLWctZURwQHAhQ1u+PfpyvRwYPChvE9+u6zlXsvfben7PZZ+B2rbVtxhgjAAAAAAAAwEIlCrsAAAAAAAAAXH8IpQAAAAAAAGA5QikAAAAAAABYjlAKAAAAAAAAliOUAgAAAAAAgOUIpQAAAAAAAGA5QikAAAAAAABYjlAKAAAAAAAAliOUAgAAAAAAgOUIpQAAuEZMmjRJNptNkyZNKrQazpw5o+DgYPXs2bPQaiiuJk6cKDc3N23atClP2zVp0kQ2m62AqkKmtm3bKiwsTBkZGYVdSrEwePBg2Ww2LV261LFs7969stls6tatW6HVVVRY8bpesmSJbDab5s2bV6DHAYDcEEoBQDGyceNGPfPMM6pZs6Z8fX3l4eGh4OBgRUVF6b333tOJEyeybGOz2ZweXl5eCgoKUsOGDdW/f3/98ccf2R4r84+Hix8eHh6qVKmSoqOj9eeff7pUc2bQcmkNt956q2JjY3X8+PGrOidXa9GiRYqOjlblypXl5eUlb29v1ahRQ08//bTWrFlTqLVlstlsatKkiSXHevvtt3Xy5EkNGDDAsSw9PV0zZ85Ut27dVKNGDXl7e8vHx0d169bVhx9+qAsXLuS4v6lTp+ruu++Wt7e3/Pz8dO+99+q3337Ltu3s2bPVp08fNWjQQN7e3rLZbBo8eLDLtZ86dUoVK1aUzWZTq1atXN4u0+TJk/X000+rTp068vT0vGxAmPlHd3aPUqVKZWkfExOjKlWqqH///nmurbCsXLlSDz74oCpWrCgPDw/5+fnp1ltvVXR0tL744guntvkdqlauXFmVK1fOl31dzuLFizV37lwNGjRIJUr839fnS3/Hbm5uKlu2rKpVq6YHH3xQkyZN0tmzZy2pEQXrr7/+Uq9evVS9enXHe1x4eLhefPFFxcfHF3Z5V6Rp06aKjIzUiy++mOv7NAAUJPfCLgAAcPUyMjL00ksvadSoUXJ3d1fjxo0VFRWl0qVLKyEhQatWrdILL7yggQMHavfu3fL393favnz58urdu7ekfwOG48eP6/fff9eoUaM0atQoPfHEE/rwww/l6emZ5dg333yzHn30UUn/9qKJi4vTtGnT9N1332nx4sWqX7++S8+hWbNmatiwoSTp2LFj+vnnn/Xuu+9q1qxZ+u2331S+fPmrOUV5lpKSoieeeELTp09X6dKl1bx5c1WrVk2StHPnTk2ZMkUff/yxvvzyS8XExFhS03333ad69eopODjYkuNd6tSpUxo9erS6dOmiSpUqOZb//fffeuCBB+Tj46N77rlH7du3V1JSkmbPnq1evXpp/vz5+uGHH7L8q//w4cP16quv6sYbb9QzzzyjM2fOaPr06WrQoIF+/vnnLEHbqFGjtGzZMvn6+iokJER//fVXnup/7rnnlJSUdMXP/7XXXtO+ffvk7++v4OBg7du3z6XtunbtmiU8cXfP+hXM3d1dffv2VZ8+fbRixQrH66GomjRpkp544gm5u7vr3nvvVdWqVZWSkqLdu3dr3rx5Wr58ubp27VrYZeaL119/XZUrV9YDDzyQ7fpOnTopLCxMkpScnKy9e/dqyZIl+vbbb/Xaa69p8uTJlgXH17KKFStq27ZtstvthV2Kk88//1zPPPOMzp8/73iPy8jIUFxcnEaOHKkJEyZoxowZuvfeewu71Dzr37+/2rVrp2nTpjk+ywHAUgYAcM17+eWXjSRTp04d89dff2XbZu3ataZJkybmwIEDTsslmerVq2e7zZ9//mnuuOMOI8k8+uijTuv27NljJJmWLVtm2e7VV181kkyTJk0uW/vEiRONJDNixAin5WlpaaZp06ZGkhk8ePBl95PfunTpYiSZFi1amCNHjmRZn5iYaF566SUzZswYy2u7lCQTGRlZ4McZM2aMkWR++eUXp+UHDx40H374oTl79qzT8jNnzpg6deoYSebrr792Wrdz507j7u5uqlWrZk6dOuVYvnnzZlO6dGlz8803m/T0dKdtli9fbnbu3GkyMjLMtGnTjCQzaNAgl2r/8ccfjSTHc8juur2chQsXmr179xpjjBkxYoSRZCZOnJhj+0GDBhlJZsmSJS4f49ixY8bd3d088sgjLm8TGRlprP5Kd/bsWePj42N8fX3Npk2bsqxPS0szCxYscFqW+VrP7ZzlRWhoqAkNDc2XfeXmzz//NJLMa6+9lmVd5u942rRpWdb9888/ZsSIEcbNzc14e3ubP/74o8BrvZZcyeujMMyZM8fYbDbj7+9vVq5cmWX9Dz/8YLy8vIynp6f5/fff8+24Vr2u09PTTYUKFUyDBg0K/FgAkB2G7wHANW7Xrl165513FBAQoJ9++kk333xztu3uuusuLV68OE+9bMLDw7VgwQIFBARo8uTJWrt2rUvb9enTR5K0bt06l491qZIlS+rpp5/Osp+0tDSNHj1ad955p2MIRaNGjfTjjz9m2Ue3bt1ks9m0e/duvfvuu6pVq5Y8PT0vO1/JkiVLNG3aNFWrVk3ff/+9AgMDs7QpW7as3nrrLT311FOOZevXr1fv3r0VFhYmu90uLy8vhYeH680331R6enqWfWQOP0pMTFSPHj0UGBgoLy8v3X333dk+n0uHPy1dutTR+2jZsmVOw4gy2yQlJemtt95SZGSkQkJC5OHhoZCQED322GP6+++/cz0P2R2/fPnyatq0qdPyihUr6tlnn1Xp0qWdlnt7eys2NtZR38UmTpyo8+fP69VXX3XqFVGrVi1HbYsXL3baplGjRqpatWqe51k5efKknnrqKUVHR6tdu3Z52vZizZs3V2ho6BVv7wp/f381bdpU3377rc6cOZOnbf/55x+99NJLqlSpkkqVKqXw8HB9/vnnTm0mTpwom82md955J9t9zJs3TzabTc8//3yux9q8ebNOnz6tpk2bOnoIXaxkyZJq0aKF4+du3brp8ccflyQ9/vjjTtdqJldfP5lDh/ft26d9+/Y57evS4ZzLly9Xu3bt5O/vL09PT1WtWlWvvfaazp07l+vzu1jma+nBBx90eRtJ8vT01Msvv6yBAwfq7Nmzevnll7O0OX36tAYNGqRatWrJy8tLZcuWVatWrbRixYosbePj4/X888+ratWq8vLyUrly5RQeHq6ePXsqOTnZqW1aWpref/993X333fLx8VGZMmVUs2ZNxcbGKjEx0altQkKCXnjhBd1yyy3y9PSUv7+/OnXqpM2bN2epIfM96+zZs4qNjVXFihXl6emp2267Td9++2225+HAgQPq0qWLypUrpzJlyigyMlLLly/Ptm1Oc0plzq90/vx5/e9//1OVKlXk6empatWq6cMPP8x2X8ePH9dTTz2lgIAAlS5dWnfddZdmzZqVp2GkFy5cUJ8+fWSM0bRp07Lt+du+fXu9//77Sk1NzfK6ceUzaMWKFYqMjJS3t7fKly+vzp0768CBAznWZIzR559/rgYNGsjX11elS5dWnTp1srzWJed5u7744gvVrl1bpUuXduq15+7uro4dO2rlypXatWvXZc8JAOQ3hu8BwDVu0qRJunDhgp5++uksw/IulTnnSV5UqFBBzzzzjIYOHaoZM2bo7rvvvuw2BTU5a2pqqlq1aqWlS5fqP//5j7p376709HTNnTtXHTp00NixYx3DEC/Wp08fxcXFqU2bNmrbtm22IdPFPvvsM0n/Dmu4NGi51MVDGj/55BPNnj1bjRs31r333qtz585p6dKlGjBggNatW6eZM2dm2T4tLU3NmzdXSkqKunbtqlOnTmn69Onq2LGjvvrqKz3yyCM5Hrty5coaNGiQhgwZotDQUKc/dO644w5J0rZt2zRw4EA1bdpU9913n7y9vbV9+3ZNnTpVc+fO1e+//+5S0JKYmKgNGzaoVatWTnPqXE7JkiUlZR2uljm5cVRUVJZtWrZsqQkTJmjZsmXZrs+r3r1768KFCxozZoxOnz591fvLq19//VVr166Vm5ubbr31VjVv3jzbobCZIiIitHDhQq1cuVItW7Z0+TgPPvig/vzzTz344INKT0/X119/re7du+vo0aOOOcA6d+6sF154QZ9++qlefPHFLPv49NNPJUlPPvlkrscqV66cJGnPnj3KyMi47DXRsWNHnTp1Sj/88IM6dOjguD4v5urrp2zZsho0aJDee+89SVLfvn0d+7j4j+0JEyaoZ8+e8vPzU7t27VShQgWtW7dOw4YN05IlS7RkyRJ5eHjkWrf077xyZcqUyTZ8c0VsbKzeeust/fzzzzp16pTKli0r6d+wtHHjxtqyZYsaNWqkli1bKikpST/88IOaNm2qb775Rh07dpQknTt3Tg0aNNDevXsVFRWl++67T2lpadq9e7cmTZqkl156Sb6+vpL+DSdbtmyp5cuXq2rVqnr88cfl6empXbt2acKECXrsscfk5+cn6d+ht02aNNGhQ4cUFRWljh07KiEhQTNnztTPP/+sRYsWqW7duk7PJz09XVFRUTp58qTuv/9+nTt3TtOnT9dDDz2k+fPnO71m4+PjFRERoUOHDqlly5a68847tW3bNrVo0SJLuO2KLl26aM2aNWrdurXc3Nz09ddfq1evXipZsqR69OjhaHfmzBlFRkZq69atatiwoRo2bKhDhw6pS5cueXpPWbx4sfbs2aN69eqpefPmObZ74oknNHjwYP3666/666+/dMsttzitz+kzaNGiRWrdurVKlCihzp07KyQkRIsWLVKDBg0cv6OLGWP06KOPaurUqapWrZqio6Pl4eGhhQsXqnv37tq6datGjhyZZbt33nlHS5YsUfv27dWiRYss78cRERH65JNPtHjxYlWtWtXl8wMA+aKQe2oBAK5S5hC3xYsXX9H2ymX4XqZFixYZSaZRo0aOZVYM32vSpInT8L1XXnnF8XNGRoajbXJysqlTp47x8PAwhw4dcizv2rWrkWRuuOEGs2/fvsvWkqly5cpGUo5DIXOyd+9ec/78eadlGRkZ5oknnjCSzIoVK5zWhYaGGknmnnvuMWlpaY7l27ZtM15eXqZs2bImOTnZsTyn4U/KZfjeqVOnzIkTJ7IsX7x4sSlRooR58sknXXpuc+fONZLMq6++6lL7TK1btzaSzNy5c52W+/v7mzJlymS7zebNm40k8+CDD+a4X1eH73333XdGkpkxY4YxJvfrNi/yMnzv0kdwcHCWoW0X++GHH4wkM3DgQJdqyRzmU7NmTafrJT4+3gQHBxt3d3fz999/O5b36tXLSDLLli1z2s/Ro0dNyZIlTd26dS97zIyMDHPnnXc6rr2JEyearVu3Zrn+L3a54XtX8vrJafjeli1bjLu7u/nPf/6T5frP/N2NHDnyss/z9OnTpkSJEjkObcpt+N7FGjVqZCSZRYsWOZZFR0cbSebzzz93anvkyBFTqVIlU6FCBZOSkmKM+b/hpy+88EKWfScnJ5vU1FTHzy+++KKRZGJiYrKcz1OnTpnTp087fq5fv75xd3fPcj3u2LHD+Pj4mPDwcKflme9ZHTp0cDrmL7/8ku3rKvM9+I033nBa/tFHHzleDxcP38t8fXbt2tWpfeY1XrduXZOUlORYvn37duPu7p7lM+y1114zkkyvXr2cli9ZssRxXFeGkQ4ePNjl973M3+eXX37pWJbbZ9CFCxfMTTfdZGw2m/n1118dyzMyMhz7uvRPtY8//thIMt27d3ca3pyammratWtnJJnffvvNsTzz+vT29jZ//vlnjrX/8ccfRpJ57LHHLvs8ASC/MXwPAK5xR44ckSSFhIRkWbd48WINHjzY6ZHdsJDLydx3dnfC++uvvxz77t+/vxo2bKhhw4apVKlSGj58uMvH+OWXXxz76d27t2rUqKGlS5eqSpUq6tOnjzIyMjR+/HjdcsstGjhwoFNvLB8fHw0cOFBpaWn67rvvsuz7xRdf1I033uhyLZnn9IYbbnB5G0kKDQ3N0hPNZrOpV69ejueYnf/973+OHkWSdOutt+qJJ55w9Cy5Gna73dGr5WJNmzZVrVq1cqzpUgcPHpSky/Yyu9jHH3+sn376Sffcc0+WCYCTkpJynMw4s8fH1UxKLv17vT7zzDPq2LGjHnrooava15W444479MUXX2jv3r1KSUnRrl279L///U+nTp1S+/btc7yzZeY5zjznrnr11Vfl4+Pj+DkoKEixsbE6f/68pk6d6lieOSw2s1dUpi+++ELp6elOPU5yYrPZ9M033ygiIkLLli3T448/7rjrZ/PmzR09OPPiSl8/2fnoo490/vx5jRkzJsv1/9JLL6lChQqaNm3aZfdz+PBhZWRk5Om6z86l76HHjx/XjBkz1KxZM8ewxkyBgYF68cUXdezYsSzP2cvLK8u+fXx8HD2+Lly4oI8++kh2u13vv/9+lvNpt9tVpkwZSdKGDRu0atUqde3a1WmopSRVq1ZNPXr00KZNm7Idxvfuu+869TJr1qyZQkNDswy1njFjhgICAtSvXz+n7Z988knHjSPyYsSIEY73B0mqXr26GjRooB07djj1gpw8ebI8PT01aNAgp+2bNGmSp96HmZ8FF9/YISeZbbK7E192n0ErVqzQ7t271bZtW6ebGthsNg0fPjzbXs3jxo2Tt7e3xo0b59TbycPDQ8OGDZOkbK/rp556SuHh4TnWfqXvOQCQHxi+BwDXOGNMjusWL17s+KKaqVSpUnm+q1dux/j77781ZMgQSf8O1QoMDFR0dLRefvnlXL8EX2rRokVatGiRpH+HxFWuXFmxsbEaMGCAypUrp23btikxMVEhISGO413s2LFjkqTt27dnWefKkMP8kJaWpnHjxmn69Onavn27zpw543TuDh8+nGWbkiVLql69elmWN2rUSB988IE2btx41XdEWrp0qd577z2tWbNGx48f1/nz5x3rXBm+JEknTpyQpGyHlGRn7ty56t27t0JDQzV58uS8F50PevbsqfT0dI0fP/6ybU+dOuUYDnaxS+coyovMoVeZbrnlFr322msKDAzUU089pTfeeEPffPNNlu0yQ5TsQuDcNGrUKMdlGzdudCwLDw9XRESEvv32W40dO9YRDn7++ecqU6aMOnfu7NLxbrrpJq1atUobN27UL7/8onXr1mnVqlWO1/KXX36pn376Kdehihe7ktdPTuLi4iRJ8+fPzzbMKlmyZLbvFZfK63Wfk0vfQ9etW6cLFy7on3/+yfYay5zbZ/v27Wrbtq0aN26soKAgjRgxQhs3blSbNm3UsGFDhYeHOwX027dvV3Jyspo3b37ZmjPP0ZEjR7KtIfP8bN++3WnoYtmyZVWlSpUs7W+44QatXr3a8fOOHTv0zz//6J577lGpUqWc2pYoUUL169fXzp07c63xUnfeeWe2x5X+fQ37+Pg47n5Yq1YtVahQIUv7+vXr6+eff87TcV2R+TvObvh6dp9BmaF0dq/b0NBQVapUSXv37nUsO3funDZt2qSQkBC9+eabWbbJnHftSj4Dr/Q9BwDyA6EUAFzjAgMDtX37dh06dEjVq1d3WvfGG2/ojTfekPTv3FOX/ou8qzL/5Te7L/gtW7bU/Pnzr2i/FxsxYkS2EwFnOnnypCRpy5Yt2rJlS47tzp49m2VZXns5BAUFae/evTp06JBuuukml7d74IEHNHv2bFWrVk2dO3dWQECASpYsqVOnTjkmwr1U+fLls52PJ7Pmq+0t9M0336hz584qU6aMWrZsqcqVK6t06dKOiX737dvn0n4ye2ikpKRctu3PP/+sTp06KTAwMMfJ9e12e47PLXPS5qu5LfwPP/ygb775RpMmTVJQUNBl2586dSrbsPNqQqmcdO3aVT179tTKlSuzXZ95ji83n9mlAgICsizL6Tp66qmn9Pjjj2vKlCnq2bOnVqxYoe3bt6tHjx6OnjSuuuOOO5zmiFq6dKkeffRRLVmyRB9++KFeeOEFl/ZzJa+fnGS+X1wayudVXq773Fz6HppZ38qVK3O8DqT/ez+z2+1avXq1Bg0apNmzZ2vevHmS/g1kBgwYoJ49e0r69zqW/r35wOVk1jB37lzNnTv3sjVkyul16e7uroyMDMfPmddcdtellPf35ZyOndljKLNnXub7R3afV3k9buZ7R24Tj2fK7GWU3ftNdsd05fxcHEolJibKGKNDhw5l+16V6Uo+A6/0PQcA8gPD9wDgGpd5N6AlS5YU2DEyJ6W+6667CuwYl5M5ZKNTp04yxuT4mDhxYpZt8zrxeoMGDSTJ0XPLFevWrdPs2bPVsmVLbd26VZ988omGDRumwYMH6+GHH85xuxMnTjj9IZfp6NGjkq4umJH+DVVKlSql9evX65tvvtE777yjIUOGOJa76tI/pnMyf/58dezYUf7+/lqyZEmOoV7VqlV15swZx/CYi2X2ErmaCXc3bNgg6f/ufpX5yOzh8fPPP8tmsznClMqVK2d7PRUEDw8P+fj45HgHuMxznNMf1TlJSEjIsiyn66hz584qW7asYwhf5n9dGbp3OU2aNNH//vc/ScpyB8WcXOnrJyeZ7xfJycm5vl9cjqvXfW7OnDmj3377TW5ubo6ePpn19evXL9f6Lh5+VrlyZX3xxRc6duyYNmzYoLfeekvGGPXq1csxZCtzEvVDhw5dtq7MGsaOHZtrDV27dr2i5515zWV3XUr/d23mt8znldl79mqOm/n5ernPggsXLjjuMBoREZFlfXafQXk9P5nPq3bt2rn+vrL7LnC5z8Arfc8BgPxAKAUA17iuXbuqRIkS+vjjjwuk6/2xY8f00UcfSdIV/XGYX2rUqCFfX1/99ttvTreHLwjdu3eXJI0aNeqyPSQye2/8/fffkqQ2bdpkmQvk119/zXH79PR0xzCa7LbJ7i5llypRokSO8/f8/fffqlGjRpaA5/Dhw46aXZE5FDO3W4ZnBlJ+fn5asmRJljtQXSwyMlKStGDBgizrMofWZLa5Enfeeae6d++e5ZE5NO2GG25Q9+7ddf/991/xMa7Url27lJiYqMqVK2e7fseOHZKUp+GvUvbXWU7XkZeXlx599FFt2LBBy5Yt0zfffKPbbrst34Jnb2/vLMsyXxfZXatX8vpxc3PL8brPvGNcdq+tvAgJCVH58uVzve4vJ/N9pHXr1o4g4q677pLNZnMa7uYqNzc33XHHHXrppZccYdSPP/4o6d85lnx9fbVu3TolJibmup/Mc3QlNbiievXqKlWqlH777Tf9888/TusyMjK0atWqAjmur6+vKleurL/++ivbYCovx23atKlCQ0MVFxeXa8A6adIkHTp0SI0aNcr1fe9it99+u6Tsr+99+/Zl6Z3l4+OjGjVqaNu2bY4ecfnlSt9zACA/EEoBwDWuevXqio2NVUJCglq3bp1j0HAlX2I3b96sqKgoJSQkqFu3bqpTp85VVnvl3N3d9eyzz2rfvn3q379/tsHU5s2bc/xX57xo2rSpunTpoh07duj+++/Pdp/Jycl65ZVX9PHHH0v6dw4QSVkmkt+yZYtGjBiR6/Fef/11p+ezfft2ff7557Lb7erQocNl6y1XrlyOE9SGhobqr7/+cvpX93/++UfPPvus09xSlxMeHq5y5cpp7dq12a6/NJC6XC+nxx9/XO7u7ho2bJjT0LItW7boyy+/1M0336x77rnH5fou1b59e3366adZHplzsdSqVUuffvqpBg4ceMXHyM3p06f1559/ZlmemJjoCD27dOmS7bZr1qyRlPdQbtiwYU6TPR89elSjR4+Wu7u7oqOjs7TPnPA8Ojpa586dy1MvqT179mjcuHFOx8t09uxZvf/++5LkNH9d5rw12V2rV/L6KVeunI4fP54l8JD+nU/M3d1dffr0yXbo1alTpxy96XJjs9nUqFEj/f3333nuLZWamqq3335bQ4cOVZkyZZyeR1BQkB566CGtWrVK77zzTra9ttasWePoTbd58+Zsh9pmvq4zhxm6u7vr6aefVlJSkp5//vksoV1SUpLOnDkj6d95hurWratp06ZpxowZWfadkZHh6P1zJTw8PPTQQw8pISFBo0aNclr36aef5nk+qbx45JFHlJqammWY29KlS/M0n5S7u7vjWn744Ycdr82LzZ07V88//7w8PT2znZcuJw0bNlSVKlU0Z84cp+veGKNXXnkl28D1ueeec7xWsxumt2fPHqchf6660vccAMgPzCkFAMXAm2++qfT0dL3//vuqXr26IiMjddttt6l06dJKSEjQxo0b9dtvv8nX11e33XZblu2PHz/umDvn/PnzOnHihNavX++4k9KTTz6pDz74wMqnlK0hQ4bo999/15gxYzR37lxFRkaqQoUKOnTokDZt2qQ//vhDq1evznGOjrz47LPPZIzR9OnTVaVKFUVFRalatWoyxmjXrl1atGiRTp8+ra+++krSv3/g3X333fr6668VHx+vevXqaf/+/frxxx/Vpk0bffvtt9keJzg4WKdOndIdd9yhNm3aKCkpSdOmTdM///yjTz75xOluajm555579PXXX+uBBx7Qf/7zH7m5ualNmzYKDw9Xnz591KdPH/3nP//RAw88oPPnz2vhwoUyxuj222/P8Q5wl7LZbGrfvr2+/PJLxcfHO80TtX37dnXs2FGpqalq0qRJtnd/qly5srp16+b4uVq1aho8eLBee+013XbbbXrggQd09uxZTZs2Tenp6frkk0+c7i4lSd9//72+//57Sf/+8ZW5LPOPsIYNG+rJJ5906flciU8//dTxx+OmTZscyzKHt3bs2NExufmJEyd0++23q06dOgoPD1dAQIAOHTqkn376SSdOnFCLFi2ynWvJGKNFixapRo0aeb472U033aSwsDB16tRJ6enp+vrrr5WQkKBhw4ZlO4wyLCxM9evX16pVq1SqVKk8TaiflJSkPn366MUXX1SjRo1Uq1YteXl56dChQ5ozZ45Onjyp2rVrq0+fPo5tIiIi5OXlpffee0/JycmOoUIvv/zyFb1+7rnnHv32229q166dGjVqJA8PDzVs2FANGzZUWFiYPvzwQz377LOqXr267r33Xt18881KTk7W7t27tWzZMnXr1k0TJky47HPt2LGjvv/+e/3yyy853sXx22+/dUwwfebMGe3Zs0fLli3TiRMnVKlSJU2ePNlpsnBJ+vDDD7Vjxw699NJL+uqrrxQRESG73a4DBw5o/fr12rVrl+Lj41W6dGn98ssv6tevnxo0aKBbb71V5cuX1+7du/Xjjz/Ky8tLvXv3dux36NChiouL01dffaW4uDi1bt1anp6e2r17t+bPn68VK1Y4es5NmzZNTZs21cMPP6z33ntPtWvXVqlSpbR//36tXr1ax44dyzb0c9Wbb76pRYsW6bXXXtOKFSv0n//8R9u2bdO8efMUFRWVbU/J/PDf//5XM2fO1AcffKA///xTDRs21MGDB/X111+rXbt2mj17drZz+WWnQ4cO+uijj9SrVy/Vr19f99xzj/7zn/8oIyNDcXFxWrlypcqUKaOZM2dmOxF7TjJ7ON97771q3ry5OnfurJCQEC1evFjx8fG67bbbsgTbTz/9tOLi4vTFF19o5cqVat68uUJCQnT06FFt375da9as0dSpU3PshZmThQsXys/PT40bN87TdgCQLwwAoNj47bffzJNPPmmqVatmvL29TcmSJU1gYKBp3ry5GT16tDl27FiWbSQ5PTw9PU1AQIBp0KCB6d+/v/njjz+yPdaePXuMJNOyZcurqnnixIlGkhkxYoRL7c+fP28++ugj06BBA+Pr62s8PT3NjTfeaFq1amXGjx9vzpw542jbtWtXI8ns2bPniutbuHCh6dKliwkNDTWlSpUypUqVMlWrVjXdu3c3a9ascWqbkJBgnnjiCRMSEmJKlSplwsPDzQcffGB2795tJJmuXbs6tQ8NDTWhoaHmxIkT5sknnzQBAQHG09PT1KlTx/zwww9Zask8VxMnTnRaHh8fbx566CHj7+9vSpQo4dQmIyPDTJgwwdSqVcuUKlXKBAUFme7du5ujR4+ayMhIk5evAqtXrzaSzKhRo5yWL1myJMt1dOkjMjIy231OnjzZ1KlTx3h5eRm73W5atWpl1q5dm23bQYMG5XqMS89vdq7mus28nnJ6DBo0yNE2KSnJ9OrVy9SuXdv4+/sbd3d3Y7fbTcOGDc2ECRPM+fPnsz3G0qVLjSTz3nvvuVxX5u/x3Llzpn///qZixYrGw8PD1KpVy3z66ae5bvvRRx8ZSebRRx91+XjGGPPPP/+YmTNnmqeeesrcfvvtxt/f37i5uRk/Pz/TsGFDM3r0aJOSkpJlu7lz55q77rrLeHl5Oc5bpry+fk6fPm169OhhgoODHdf9xb8DY4xZu3atefjhh01ISIgpWbKk8ff3N3feead5+eWXzbZt21x6rufOnTNly5Y17dq1y7Lu0muyRIkSxtfX19xyyy3mgQceMBMnTjRnz57Ndd9vv/22qV27tvH29jZeXl6mSpUqpmPHjubLL7806enpxhhjtm7dap5//nnzn//8x5QvX954enqam266yXTr1s1s3bo1y37/+ecfM3LkSHPHHXcYLy8vU6ZMGVOzZk3Tr18/k5iY6NT25MmT5rXXXjNhYWGOtlWrVjXR0dHmu+++c2qb+Z6VnZzeT/bt22c6d+5sypYta0qXLm0aNWpkli1b5jh3S5YscbTNfH1e+rvO7b0qp/f5hIQE0717d+Pv729KlSplateubb777jszcuRII8nMmjUr2/3lZMeOHebZZ581VatWNV5eXqZ06dKOc3ro0KE81Xax5cuXm8aNGxsvLy9Trlw58+CDD5p9+/bl+pxnzJhhmjdvbvz8/EzJkiVNxYoVTZMmTcyoUaOcPuezO8eX2rt3r7HZbKZv374unQcAyG82YwpoFk8AAJCrzH/NvpLhFoWlfv36SkpK0ubNm/M8gTwu77HHHtOcOXO0e/dux6TVBalnz54aP368li1bRi+JXLzyyisaOXKkdu/erRtuuKGwy8FVePTRRzVlyhRt3bpVNWrUKOxyCt3AgQP15ptvatu2bbr55psLuxwA1yHmlAIAAC4bOXKktm7dqm+++aawSyl2/vrrL02dOlWvv/66JYHUsWPH9OWXX6pGjRoEUpfx8ssvy263a/jw4YVdClwUHx+fZdmyZcs0ffp0Va9enUBK/86tNmbMGD377LMEUgAKDXNKAQAAl9WvX18TJkwo8DsgXo8OHjyoQYMGqVevXgV6nLlz5+r333/Xt99+q7Nnz2rQoEEFerziwNfXV5MnT9bvv/+ujIwMl+cjQuG599575eXlpTvuuEPe3t7aunWr5s+fLzc3N40dO7awyysS9u7dq759+zrN/QYAVmP4HgAAheRaHL6Ha1+3bt30xRdfKCQkRL1799aAAQMKuyQg37333nuaMmWK/v77b50+fVply5ZVgwYNNGDAANWtW7ewywMA/H+EUgAAAAAAALAcfY8BAAAAAABgOUIpAAAAAAAAWI6JzgtBRkaGDh8+LB8fH26nDQAAAAAAihVjjE6fPq2QkJBcbxBCKFUIDh8+rEqVKhV2GQAAAAAAAAXmwIEDuuGGG3JcTyhVCHx8fCT9+8vx9fUt5GoAAAAAAADyT3JysipVquTIP3JCKFUIMofs+fr6EkoBAAAAAIBi6XJTFjHROQAAAAAAACxHKAUAAAAAAADLEUoBAAAAAADAcoRSAAAAAAAAsByhFAAAAAAAACxHKAUAAAAAAADLEUoBAAAAAADAcoRSAAAAAAAAsByhFAAAAAAAACxHKAUAAAAAAADLEUoBAAAAAADAcoRSAAAAAAAAsByhFAAAAAAAACxHKAUAAAAAAADLEUoBAAAAAADAcoRSAAAAAAAAsByhFAAAAAAAACxHKAUAAAAAAADLEUoBAAAAAADAcoRSAAAAAAAAsByhFAAAAAAAACxHKAUAAAAAAADLEUoBAAAAAADAcoRSAAAAAAAAsByhFAAAAAAAACznXtgF4NplG2Kz9HhmkLH0eAAAAAAAoODQUw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QilAAAAAAAAYLlCD6VGjBihu+66Sz4+PgoICFDHjh21Y8cOpzbdunWTzWZzetSrV8+pTWpqqvr06SN/f395e3urffv2OnjwoFObxMRExcTEyG63y263KyYmRqdOnXJqs3//frVr107e3t7y9/fXc889p7S0NKc2mzZtUmRkpLy8vFSxYkUNHTpUxpj8OykAAAAAAADFXKGHUsuWLVOvXr0UFxenhQsX6vz584qKitLZs2ed2rVq1Urx8fGOx7x585zW9+3bV7NmzdL06dO1YsUKnTlzRm3bttWFCxccbaKjo7Vx40bNnz9f8+fP18aNGxUTE+NYf+HCBbVp00Znz57VihUrNH36dM2cOVP9+vVztElOTlaLFi0UEhKidevWaezYsRo5cqRGjx5dQGcIAAAAAACg+LGZItbF59ixYwoICNCyZcvUuHFjSf/2lDp16pS+//77bLdJSkpShQoV9NVXX6lz586SpMOHD6tSpUqaN2+eWrZsqW3btqlmzZqKi4tT3bp1JUlxcXGKiIjQ9u3bVb16df30009q27atDhw4oJCQEEnS9OnT1a1bNyUkJMjX11fjx4/XgAEDdPToUXl6ekqS3nzzTY0dO1YHDx6UzWa77HNMTk6W3W5XUlKSfH19r/aUFRrbkMs/1/xkBhWpSxUAAAAAAGTD1dyj0HtKXSopKUmSVK5cOaflS5cuVUBAgKpVq6YePXooISHBsW79+vVKT09XVFSUY1lISIjCwsK0atUqSdLq1atlt9sdgZQk1atXT3a73alNWFiYI5CSpJYtWyo1NVXr1693tImMjHQEUpltDh8+rL179+bTWQAAAAAAACjeilQoZYxRbGysGjZsqLCwMMfy1q1ba8qUKVq8eLFGjRqldevW6Z577lFqaqok6ciRI/Lw8JCfn5/T/gIDA3XkyBFHm4CAgCzHDAgIcGoTGBjotN7Pz08eHh65tsn8ObPNpVJTU5WcnOz0AAAAAAAAuJ65F3YBF+vdu7f+/PNPrVixwml55pA8SQoLC1OdOnUUGhqquXPn6v77789xf8YYp+F02Q2ty482mSMgcxq6N2LECA0ZMiTHOgEAAAAAAK43RaanVJ8+ffTjjz9qyZIluuGGG3JtGxwcrNDQUO3atUuSFBQUpLS0NCUmJjq1S0hIcPRiCgoK0tGjR7Ps69ixY05tLu3tlJiYqPT09FzbZA4lvLQHVaYBAwYoKSnJ8Thw4ECuzw8AAAAAAKC4K/RQyhij3r1767vvvtPixYtVpUqVy25z4sQJHThwQMHBwZKk2rVrq2TJklq4cKGjTXx8vDZv3qz69etLkiIiIpSUlKS1a9c62qxZs0ZJSUlObTZv3qz4+HhHmwULFsjT01O1a9d2tFm+fLnS0tKc2oSEhKhy5crZ1uvp6SlfX1+nBwAAAAAAwPWs0EOpXr16afLkyZo6dap8fHx05MgRHTlyRCkpKZKkM2fOqH///lq9erX27t2rpUuXql27dvL399d9990nSbLb7erevbv69eunRYsWacOGDXr00UcVHh6u5s2bS5Jq1KihVq1aqUePHoqLi1NcXJx69Oihtm3bqnr16pKkqKgo1axZUzExMdqwYYMWLVqk/v37q0ePHo4gKTo6Wp6enurWrZs2b96sWbNmafjw4YqNjXXpznsAAAAAAAAoAqHU+PHjlZSUpCZNmig4ONjxmDFjhiTJzc1NmzZtUocOHVStWjV17dpV1apV0+rVq+Xj4+PYz7vvvquOHTvqoYceUoMGDVS6dGnNnj1bbm5ujjZTpkxReHi4oqKiFBUVpdtuu01fffWVY72bm5vmzp2rUqVKqUGDBnrooYfUsWNHjRw50tHGbrdr4cKFOnjwoOrUqaOePXsqNjZWsbGxFpwtAAAAAACA4sFmMmfphmWSk5Nlt9uVlJR0TQ/lsw2xtmeYGcSlCgAAAABAUedq7lHoPaUAAAAAAABw/SGUAgAAAAAAgOUIpQAAAAAAAGA5QikAAAAAAABYjlAKAAAAAAAAliOUAgAAAAAAgOUIpQAAAAAAAGA5QikAAAAAAABYjlAKAAAAAAAAliOUAgAAAAAAgOUIpQAAAAAAAGA5QikAAAAAAABYjlAKAAAAAAAAliOUAgAAAAAAgOXcC7sAID/YhtgsP6YZZCw/JgAAAAAAxQU9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KPZQaMWKE7rrrLvn4+CggIEAdO3bUjh07nNoYYzR48GCFhITIy8tLTZo00ZYtW5zapKamqk+fPvL395e3t7fat2+vgwcPOrVJTExUTEyM7Ha77Ha7YmJidOrUKac2+/fvV7t27eTt7S1/f38999xzSktLc2qzadMmRUZGysvLSxUrVtTQoUNljMm/kwIAAAAAAFDMFXootWzZMvXq1UtxcXFauHChzp8/r6ioKJ09e9bR5u2339bo0aM1btw4rVu3TkFBQWrRooVOnz7taNO3b1/NmjVL06dP14oVK3TmzBm1bdtWFy5ccLSJjo7Wxo0bNX/+fM2fP18bN25UTEyMY/2FCxfUpk0bnT17VitWrND06dM1c+ZM9evXz9EmOTlZLVq0UEhIiNatW6exY8dq5MiRGj16dAGfKQAAAAAAgOLDZopYF59jx44pICBAy5YtU+PGjWWMUUhIiPr27av//ve/kv7tFRUYGKi33npLTz/9tJKSklShQgV99dVX6ty5syTp8OHDqlSpkubNm6eWLVtq27ZtqlmzpuLi4lS3bl1JUlxcnCIiIrR9+3ZVr15dP/30k9q2basDBw4oJCREkjR9+nR169ZNCQkJ8vX11fjx4zVgwAAdPXpUnp6ekqQ333xTY8eO1cGDB2Wz2S77HJOTk2W325WUlCRfX9+COI2WsA25/HPNT2ZQzpeq1bVIudcDAAAAAMD1ytXco9B7Sl0qKSlJklSuXDlJ0p49e3TkyBFFRUU52nh6eioyMlKrVq2SJK1fv17p6elObUJCQhQWFuZos3r1atntdkcgJUn16tWT3W53ahMWFuYIpCSpZcuWSk1N1fr16x1tIiMjHYFUZpvDhw9r7969+XkqAAAAAAAAiq0iFUoZYxQbG6uGDRsqLCxMknTkyBFJUmBgoFPbwMBAx7ojR47Iw8NDfn5+ubYJCAjIcsyAgACnNpcex8/PTx4eHrm2yfw5s82lUlNTlZyc7PQAAAAAAAC4nhWpUKp37976888/NW3atCzrLh0WZ4y57FC5S9tk1z4/2mSOgMypnhEjRjgmV7fb7apUqVKudQMAAAAAABR3RSaU6tOnj3788UctWbJEN9xwg2N5UFCQpKy9kBISEhw9lIKCgpSWlqbExMRc2xw9ejTLcY8dO+bU5tLjJCYmKj09Pdc2CQkJkrL25so0YMAAJSUlOR4HDhzI5UwAAAAAAAAUf4UeShlj1Lt3b3333XdavHixqlSp4rS+SpUqCgoK0sKFCx3L0tLStGzZMtWvX1+SVLt2bZUsWdKpTXx8vDZv3uxoExERoaSkJK1du9bRZs2aNUpKSnJqs3nzZsXHxzvaLFiwQJ6enqpdu7ajzfLly5WWlubUJiQkRJUrV872OXp6esrX19fpAQAAAAAAcD0r9FCqV69emjx5sqZOnSofHx8dOXJER44cUUpKiqR/h8T17dtXw4cP16xZs7R582Z169ZNpUuXVnR0tCTJbrere/fu6tevnxYtWqQNGzbo0UcfVXh4uJo3by5JqlGjhlq1aqUePXooLi5OcXFx6tGjh9q2bavq1atLkqKiolSzZk3FxMRow4YNWrRokfr3768ePXo4gqTo6Gh5enqqW7du2rx5s2bNmqXhw4crNjbWpTvvAQAAAAAAQHIv7ALGjx8vSWrSpInT8okTJ6pbt26SpJdeekkpKSnq2bOnEhMTVbduXS1YsEA+Pj6O9u+++67c3d310EMPKSUlRc2aNdOkSZPk5ubmaDNlyhQ999xzjrv0tW/fXuPGjXOsd3Nz09y5c9WzZ081aNBAXl5eio6O1siRIx1t7Ha7Fi5cqF69eqlOnTry8/NTbGysYmNj8/vUAAAAAAAAFFs2kzlLNyyTnJwsu92upKSka3oon22ItT3DzKCcL1Wra5FyrwcAAAAAgOuVq7lHoQ/fAwAAAAAAwPWHUA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QilAAAAAAAAYDlCKQAAAAAAAFiOUAoAAAAAAACWI5QCAAAAAACA5dyvZKPk5GTFxcXp0KFDSklJkb+/v2rWrKmwsLD8rg8AAAAAAADFkMuh1Pnz5/Xtt99qwoQJWrlypTIyMmSMcay32WwqX768HnnkEfXs2VNVq1YtkIIBAAAAAABw7XNp+N6PP/6omjVr6rHHHpO3t7eGDx+uBQsW6I8//tCOHTu0evVqTZ48WQ8//LC+//571axZU88884yOHz9e0PUDAAAAAADgGmQzF3d3yoGfn59eeOEFPfPMMwoICLjsThctWqRhw4apSZMmGjhwYL4UWpwkJyfLbrcrKSlJvr6+hV3OFbMNsVl6PDMo50vV6lqk3OsBAAAAAOB65Wru4dLwvT179qhs2bIuH7xZs2Zq1qyZTp065fI2AAAAAAAAuH64NHwvL4FUfmwHAAAAAACA4s2lUAoAAAAAAADIT/kaSvXo0UPdu3fPz10CAAAAAACgGMrXUGrixImaNGlSfu4SAAAAAAAAxZBLE527avfu3XLhZn4AAAAAAAC4zuVrKHXjjTfm5+4AAAAAAABQTOXL8L0DBw5o/vz5OnHiRH7sDgAAAAAAAMVcnkOp1157TS+88ILj519++UXVqlVTmzZtVK1aNW3ZsiVfCwQAAAAAAEDxk+dQaubMmapZs6bj59dee0233XabZs2apdDQUL3xxhv5WiAAAAAAAACKnzzPKXXo0CHdcsstkqQTJ05o3bp1mjdvnlq2bKl//vlH/fr1y/ciAQAAAAAAULzkuaeUMUYZGRmSpJUrV8rNzU2NGzeWJAUHB+v48eP5WyEAAAAAAACKnTyHUjfffLPmzJkjSZo+fbruvvtueXl5SZLi4+Pl5+eXvxUCAAAAAACg2Mnz8L2nn35avXr10pdffqlTp07p888/d6xbuXKl03xTAAAAAAAAQHbyHEo9++yz8vPz06pVq3T33Xfr0UcfdaxLSUlR165d87VAAAAAAAAAFD95DqUk6eGHH9bDDz+cZfnHH3981QUBAAAAAACg+MvznFK52bdvn5588sn83CUAAAAAAACKoTyFUvv27dPatWuz3GHv0KFDevbZZ1W9enV98cUX+VogAAAAAAAAih+XQqnTp0+rVatWuummmxQREaGKFStq4MCBkqS33npL1apV00cffaTmzZtr48aNBVkvAAAAAAAAigGX5pQaOnSoFixYoKZNm6pOnTravXu3RowYod27d2vq1KmqVauWPvjgAzVu3Lig6wUAAAAAAEAx4FIoNWvWLD355JNOE5lPmDBBPXv2VNOmTfXTTz/Jw8OjwIoEAAAAAABA8eLS8L0DBw7ogQcecFr20EMPSZL69etHIAUAAAAAAIA8cSmUSk9PV9myZZ2W2e12SVJQUFC+FwUAAAAAAIDizeW779lstjwtBwAAAAAAAHLi0pxSktS0aVOVKJE1w2rUqJHTcpvNpqSkpPypDgAAAAAAAMWSS6FU165dC7oOAAAAAAAAXEdcCqUmTpxY0HUAAAAAAADgOuLynFIAAAAAAABAfnEplFqzZk2ed5ySkqItW7bkeTsAAAAAAAAUfy6FUpGRkerQoYN++eWXy7Y9evSo3nnnHd10002aM2fOVRcIAAAAAACA4selOaW2bNmi/v37KyoqSsHBwWrcuLHuvPNOBQQEqFSpUjp58qT+/vtvxcXFae3atfLz89OQIUP01FNPFXT9AAAAAAAAuAa5FErdfPPNmjVrlrZt26bx48dr3rx5mjFjhlMbLy8vRURE6KOPPlJ0dLQ8PT0LpGAAAAAAAABc+1wKpTLVqFFDY8aM0ZgxY3Ts2DEdPnxYKSkp8vf3V2hoqEqWLFlQdQIAAAAAAKAYyVModbEKFSqoQoUK+VkLAAAAAAAArhMuTXQOAAAAAAAA5CdCKQAAAAAAAFjuiofvAciZbYjN0uOZQcbS4wEAAAAAcLXoKQUAAAAAAADLEUoBAAAAAADAcoRSAAAAAAAAsNwVzSl18uRJTZ06Vdu2bVNKSorTOpvNps8++yxfigMAAAAAAEDxlOdQav/+/brrrrt07tw5nTt3Tv7+/jp58qQuXLggPz8/2e32gqgTAAAAAAAAxUieh++9/PLLqlWrlo4ePSpjjH766SedPXtWY8eOValSpTR37tyCqBMAAAAAAADFSJ5DqdWrV+vZZ59VqVKlJEnGGHl4eKhXr17q3r27XnzxxXwvEgAAAAAAAMVLnkOpo0ePKjg4WCVKlJCbm5uSk5Md6yIjI7VixYp8LRAAAAAAAADFT55DqcDAQJ08eVKSVLlyZf3222+OdXv37pW7+xXNnQ4AAAAAAIDrSJ4TpHr16mnDhg1q37697r//fg0dOlSpqany8PDQO++8o3vuuacg6gQAAAAAAEAxkudQqn///tq7d68kaeDAgdq2bZsGDRokY4waN26s9957L59LBAAAAAAAQHGT51Cqdu3aql27tiTJ29tbP/74o5KTk2Wz2eTj45PvBQIAAAAAAKD4yfOcUkOHDtXhw4edlvn6+srHx0fx8fEaOnRovhUHAAAAAACA4inPodSQIUN08ODBbNcdPnxYQ4YMueqiAAAAAAAAULzlOZQyxuS47syZMypZsuRVFQQAAAAAAIDiz6U5pf78809t3LjR8fO8efO0fft2pzYpKSmaMmWKbr755nwtEAAAAAAAAMWPS6HUrFmzHMPybDZbjvNGeXl5aeLEiflXHQAAAAAAAIoll0Kpp556Sm3btpUxRnfffbcmTpyosLAwpzaenp66+eab5eXlVSCFAgAAAAAAoPhwKZQKDg5WcHCwJGnJkiW688475ePjU6CFAcgftiE2y49pBuU89xwAAAAAAJKLodTFIiMjC6IOAAAAAAAAXEdcCqWeeOIJvf7666pSpYqeeOKJXNvabDZ99tln+VIcAAAAAAAAiieXQqklS5bo+eeflyQtXrxYNlvOw4FyWwcAAAAAAABILoZSe/bscfz/3r17C6oWANcBq+e4utz8VkWtHgAAAAC4XpQo7AIAAAAAAABw/bniUGr16tUaPny4+vXrp+HDh2vVqlVXtJ/ly5erXbt2CgkJkc1m0/fff++0vlu3brLZbE6PevXqObVJTU1Vnz595O/vL29vb7Vv314HDx50apOYmKiYmBjZ7XbZ7XbFxMTo1KlTTm3279+vdu3aydvbW/7+/nruueeUlpbm1GbTpk2KjIyUl5eXKlasqKFDh8oYej4AAAAAAADkRZ7vvpeSkqKHH35Yc+bMcQpjbDab7r33Xn399dfy8vJyeX9nz57V7bffrscff1ydOnXKtk2rVq00ceJEx88eHh5O6/v27avZs2dr+vTpKl++vPr166e2bdtq/fr1cnNzkyRFR0fr4MGDmj9/viTpqaeeUkxMjGbPni1JunDhgtq0aaMKFSpoxYoVOnHihLp27SpjjMaOHStJSk5OVosWLdS0aVOtW7dOO3fuVLdu3eTt7a1+/fq5/JwBAAAAAACud3kOpV566SX99NNPeuONNxQdHa2goCAdOXJEU6ZM0eDBg/XSSy85QhxXtG7dWq1bt861jaenp4KCgrJdl5SUpM8++0xfffWVmjdvLkmaPHmyKlWqpF9++UUtW7bUtm3bNH/+fMXFxalu3bqSpE8++UQRERHasWOHqlevrgULFmjr1q06cOCAQkJCJEmjRo1St27dNGzYMPn6+mrKlCn6559/NGnSJHl6eiosLEw7d+7U6NGjFRsbyyTvAAAAAAAALsrz8L0ZM2bo9ddf14ABAxQaGipPT0+FhobqlVde0auvvqrp06fne5FLly5VQECAqlWrph49eighIcGxbv369UpPT1dUVJRjWUhIiMLCwhxDClevXi273e4IpCSpXr16stvtTm3CwsIcgZQktWzZUqmpqVq/fr2jTWRkpDw9PZ3aHD58ONcJ4FNTU5WcnOz0AAAAAAAAuJ7lOZQ6d+6c6tevn+26Bg0aKCUl5aqLuljr1q01ZcoULV68WKNGjdK6det0zz33KDU1VZJ05MgReXh4yM/Pz2m7wMBAHTlyxNEmICAgy74DAgKc2gQGBjqt9/Pzk4eHR65tMn/ObJOdESNGOOaystvtqlSpUl5OAQAAAAAAQLGT51CqXr16WrduXbbr1q1bp7vvvvuqi7pY586d1aZNG4WFhaldu3b66aeftHPnTs2dOzfX7YwxTsPpshtalx9tMufVym3o3oABA5SUlOR4HDhwINfaAQAAAAAAirs8zyk1ZswYtWnTRj4+PoqOjpafn58SExM1ZcoUffzxx5ozZ05B1OkQHBys0NBQ7dq1S5IUFBSktLQ0JSYmOvWWSkhIcPToCgoK0tGjR7Ps69ixY46eTkFBQVqzZo3T+sTERKWnpzu1ubRHVOZQwkt7UF3M09PTacgfAAAAAADA9S7PPaXq1q2r+Ph4Pffcc/L395enp6f8/f31/PPPKz4+XhEREfL19ZWvr6/sdnu+F3zixAkdOHBAwcHBkqTatWurZMmSWrhwoaNNfHy8Nm/e7AilIiIilJSUpLVr1zrarFmzRklJSU5tNm/erPj4eEebBQsWyNPTU7Vr13a0Wb58udLS0pzahISEqHLlyvn+XAEAAAAAAIqrPPeU6tSpU77eZe7MmTP666+/HD/v2bNHGzduVLly5VSuXDkNHjxYnTp1UnBwsPbu3atXXnlF/v7+uu+++yRJdrtd3bt3V79+/VS+fHmVK1dO/fv3V3h4uONufDVq1FCrVq3Uo0cPffTRR5Kkp556Sm3btlX16tUlSVFRUapZs6ZiYmL0zjvv6OTJk+rfv7969OghX19fSVJ0dLSGDBmibt266ZVXXtGuXbs0fPhwDRw4kDvvAQAAAAAA5EGeQ6lJkyblawG//fabmjZt6vg5NjZWktS1a1eNHz9emzZt0pdffqlTp04pODhYTZs21YwZM+Tj4+PY5t1335W7u7seeughpaSkqFmzZpo0aZLc3NwcbaZMmaLnnnvOcZe+9u3ba9y4cY71bm5umjt3rnr27KkGDRrIy8tL0dHRGjlypKON3W7XwoUL1atXL9WpU0d+fn6KjY111AwAV8M2xPpw2wwylh8TAAAAAKQrCKXyW5MmTRyThWfn559/vuw+SpUqpbFjx2rs2LE5tilXrpwmT56c635uvPHGy86JFR4eruXLl1+2JgAAAAAAAOTsikOpzZs3a9u2bUpJScmy7rHHHruqogAAhc/qnlv02gIAAACuL3kOpc6dO6f27dtr8eLFstlsjl5OF8+pRCgFAAAAAACA3OT57nv/+9//tHfvXi1btkzGGH333XdauHCh7r//flWtWlW///57QdQJAAAAAACAYiTPPaV++OEH/fe//1X9+vUl/TsP05133qlmzZopOjpa48eP14QJE/K9UADA9YtJ4AEAAIDiJ889pfbu3atbb71Vbm5ustlsOnfunGPdI488ou+//z4/6wMAAAAAAEAxlOdQqmzZsjp79qwkKSAgQLt27XKsS09Pd6wDAAAAAAAAcpLnUCo8PFw7d+6UJDVt2lTDhw/XihUrtHbtWg0dOlS33357vhcJAAAAAACA4iXPc0p1797d0Ttq2LBhatiwoSIjIyX924tq3rx5+VshAAAAAAAAip08h1IPPfSQ4/+rVKminTt3avHixbLZbKpfv77KlSuXrwUCAAAAAACg+MlzKHUpb29vtWvXLj9qAQAAAAAAwHXCpTmlEhMT1alTJ82ZMyfHNnPmzFGnTp104sSJfCsOAAAAAAAAxZNLPaU+/fRT/fHHH2rVqlWObVq1aqXY2Fh98MEHGjhwYL4VCABAUWMbYrP0eGaQsfR4AAAAgBVc6ik1ffp09ejRQ+7uOWdY7u7u6tGjh3788cd8Kw4AAAAAAADFk0uh1M6dO1WnTp3Ltrvzzju1c+fOqy4KAAAAAAAAxZtLodT58+dVsmTJy7YrWbKk0tPTr7ooAAAAAAAAFG8uzSkVHBysrVu3qnHjxrm227Jli4KCgvKlMAAAcHlWz28lMccVAAAA8odLPaUiIyP14Ycf5toLKj09XePHj1fTpk3zrTgAAAAAAAAUTy6FUi+88IK2b9+u++67T4cPH86y/vDhw+rYsaN27NihF154Id+LBAAAAAAAQPHi0vC92267TR988IF69uypKlWqqHbt2qpSpYokac+ePVq/fr0yMjI0fvx4hYeHF2jBAAAAAAAAuPa5FEpJUo8ePRQWFqbhw4dryZIliouLkySVLl1arVq10oABA1SvXr0CKxQAAAAAAADFh8uhlCRFRERo9uzZysjI0PHjxyVJ/v7+KlHCpVGAAAAAAAAAgKQ8hlKZSpQooYCAgPyuBQAAAAAAANcJujgBAAAAAADAcoRSAAAAAAAAsByhFAAAAAAAACxHKAUAAAAAAADL5SmUSklJUYMGDfTLL78UVD0AAAAAAAC4DuQplPLy8tKmTZvk7n5FN+0DAAAAAAAAJF3B8L2IiAitXbu2IGoBAAAAAADAdSLPXZ5GjRqlDh06KCgoSPfff7/KlClTEHUBAAAAAACgGLuinlIHDx7U448/LrvdLh8fH/n6+joedru9IOoEAAAAAABAMZLnnlKdOnWSzWYriFoAAAAAAABwnchzKDVp0qQCKAMAAAAAAADXkzwP3wMAAAAAAACu1hWFUtu3b1eXLl0UHBwsDw8P/f7775KkIUOGaMmSJflaIAAAAAAAAIqfPIdSGzdu1F133aVly5apSZMmunDhgmPdmTNnNGHChHwtEAAAAAAAAMVPnkOpl19+Wbfddpv++usvffXVVzLGONbdfffdWrduXb4WCAAAAAAAgOInzxOdr1y5UpMnT1bp0qWdeklJUmBgoI4cOZJvxQEAAAAAAKB4ynNPKWOMPDw8sl2XmJgoT0/Pqy4KAAAAAAAAxVueQ6nbbrtNs2bNynbd/PnzVbt27asuCgAAAAAAAMVbnofvPf/884qOjpa3t7diYmIkSfv379fixYv1+eef69tvv833IgEAAAAAAFC85DmU6ty5s/7++28NHjxYY8aMkSR16tRJ7u7uGjJkiNq1a5fvRQIAgGuDbYjN0uOZQebyjQAAAFAk5TmUkqRXXnlFjz32mObPn6+EhAT5+/urZcuWCg0Nze/6AAAAAAAAUAy5HErFx8dr0qRJ2rdvnwICAtS5c2c9+eSTBVkbAAAAAAAAiimXQqnt27erYcOGOnnypGPZm2++qZkzZzJcDwAAAAAAAHnm0t33Bg4cqAsXLuizzz7Tli1b9P333ys0NFQvvPBCQdcHAAAAAACAYsilnlLLly/XoEGD9Pjjj0uSatSoIT8/PzVp0kSHDh1SxYoVC7RIAAAAAAAAFC8u9ZQ6fvy46tSp47TsrrvukjFGx48fL5DCAAAAAAAAUHy5FEplZGTIw8PDaVnJkiUlSRcuXMj/qgAAAAAAAFCsuXz3vaVLl+rgwYOOnzMyMmSz2bRkyRLt3bvXqe3999+fbwUCAAAAAACg+HE5lHr55ZezXf7iiy86/Wyz2eg9BQAAAAAAgFy5FEotWbKkoOsAAAAAAADAdcSlUCoyMrKg6wAAAAAAAMB1xKWJzgEAAAAAAID8RCgFAAAAAAAAyxFKAQAAAAAAwHKEUgAAAAAAALAcoRQAAAAAAAAs59Ld9zLFx8dr3759qlChgm6++eaCqgkAAAAAAADFnEs9pVJTU9WlSxfdcMMNatCggapVq6aIiAjFx8cXdH0AAAAAAAAohlwKpUaMGKEZM2aoYcOG6t+/vzp06KC1a9fq6aefLuj6AAAAAAAAUAy5NHxv+vTpeuyxxzRp0iTHsjFjxig2NlZnzpxRmTJlCqo+AAAAAAAAFEMu9ZTau3evunTp4rTskUceUUZGhvbt21cghQEAAAAAAKD4cimUSktLk5+fn9OysmXLSvp3vikAAAAAAAAgL1wKpSTJZrPlaTkAAAAAAACQE5fmlJKkpk2bqkSJrBlWo0aNnJbbbDYlJSXlT3UAAAAAAAAollwKpbp27VrQdQAAAAAAAOA64lIoNXHixIKuAwAAAAAAANcRl+eUAgAAAAAAAPKLy3NKSVJ6erpmzJih5cuX6/Dhw5KkkJAQNW3aVA8++KDc3fO0OwAAgAJjG2L9zVjMIGP5MQEAAK5VLqdIf/75pzp06KD9+/fLGOcvXJ999plef/11zZ49WzVq1Mj3IgEAAAAAAFC8uDR878yZM2rXrp1OnTqlt956S9u3b1dKSorOnTunbdu2acSIETpx4oTatGmjs2fPFnTNAAAAAAAAuMa5FEpNmjRJx44d0/Lly9W/f39Vq1ZNnp6eKlWqlKpXr66XXnpJS5cu1ZEjRzRp0qQCLhkAAAAAAADXOpdCqTlz5igmJkbh4eE5trn99tsVExOjOXPm5FtxAAAAAAAAKJ5cCqW2bNmiZs2aXbZds2bNtGnTpqsuCgAAAAAAAMWbS6HUyZMnFRISctl2ISEhOnny5FUXBQAAAAAAgOLNpVAqJSVFHh4el21XsmRJpaamXnVRAAAAAAAAKN7cXW2YnJx82V5QSUlJV10QAAAAAAAAij+XQ6mWLVsWZB0AAAAAAAC4jrgUSg0aNKig6wAAAAAAAMB1hFAKAAAAAAAAlnNponMAAAAAAAAgP7k8p9SePXvk5eWloKAgx7LRo0c7tfH19dWTTz6Zf9UBAAAAAACgWHIplFq/fr3uvvtuff311+rUqZMk6cKFC+rfv79TO5vNpltuuUVNmjTJ90IBAAAAAABQfLg0fO+TTz5R/fr1HYHUxWbPnq09e/Zo9+7duv/++/XFF1/ke5EAAAAAAAAoXlzqKbV48WK98MIL2a4LDg5WaGioJKlTp05Mig4AAJAN2xCbpcczg4ylxwMAAMgrl3pKHTx4UDVq1HBaZrPZdPvtt6t06dKOZcHBwTp48GD+VggAAAAAAIBix+WJzo1x/te2EiVKaMOGDU7LMjIysrQDAAAAAAAALuVST6mQkBBt2bLlsu22bNmikJCQqy4KAAAAAAAAxZtLoVRkZKQ+/vhjnT9/Psc258+f18cff8yd9wAAAAAAAHBZLoVSzz//vLZv364HH3xQCQkJWdYfPXpUDz74oHbs2KHnn38+34sEAAAAAABA8eJSKHXbbbdp7Nixmj17tm688UY1bNhQjzzyiB555BE1bNhQoaGhmj17tsaMGaPw8PA8FbB8+XK1a9dOISEhstls+v77753WG2M0ePBghYSEyMvLS02aNMkylDA1NVV9+vSRv7+/vL291b59+ywTricmJiomJkZ2u112u10xMTE6deqUU5v9+/erXbt28vb2lr+/v5577jmlpaU5tdm0aZMiIyPl5eWlihUraujQocyjBQAAAAAAkEcuhVKS9PTTT2vZsmVq1qyZNmzYoGnTpmnatGnasGGDWrRooeXLl+vpp5/OcwFnz57V7bffrnHjxmW7/u2339bo0aM1btw4rVu3TkFBQWrRooVOnz7taNO3b1/NmjVL06dP14oVK3TmzBm1bdtWFy5ccLSJjo7Wxo0bNX/+fM2fP18bN25UTEyMY/2FCxfUpk0bnT17VitWrND06dM1c+ZM9evXz9EmOTlZLVq0UEhIiNatW6exY8dq5MiRGj16dJ6fNwAAAAAAwPXM5bvvSVKDBg00d+5cZWRk6Pjx45Ikf39/lSjhcraVRevWrdW6dets1xlj9N577+nVV1/V/fffL0n64osvFBgYqKlTp+rpp59WUlKSPvvsM3311Vdq3ry5JGny5MmqVKmSfvnlF7Vs2VLbtm3T/PnzFRcXp7p160qSPvnkE0VERGjHjh2qXr26FixYoK1bt+rAgQOOydpHjRqlbt26adiwYfL19dWUKVP0zz//aNKkSfL09FRYWJh27typ0aNHKzY2Vjab7YrPAwAAAAAAwPXkitKkEiVKKCAgQAEBAVcVSF3Onj17dOTIEUVFRTmWeXp6KjIyUqtWrZIkrV+/Xunp6U5tQkJCFBYW5mizevVq2e12RyAlSfXq1ZPdbndqExYW5nT3wJYtWyo1NVXr1693tImMjJSnp6dTm8OHD2vv3r05Po/U1FQlJyc7PQAAAAAAAK5nBZco5YMjR45IkgIDA52WBwYGOtYdOXJEHh4e8vPzy7VNQEBAlv0HBAQ4tbn0OH5+fvLw8Mi1TebPmW2yM2LECMdcVna7XZUqVcr9iQMAAAAAABRzRTqUynTpsDhjzGWHyl3aJrv2+dEmc5Lz3OoZMGCAkpKSHI8DBw7kWjsAAAAAAEBxV6RDqaCgIElZeyElJCQ4eigFBQUpLS1NiYmJubY5evRolv0fO3bMqc2lx0lMTFR6enqubRISEiRl7c11MU9PT/n6+jo9AAAAAAAArmdFOpSqUqWKgoKCtHDhQseytLQ0LVu2TPXr15ck1a5dWyVLlnRqEx8fr82bNzvaREREKCkpSWvXrnW0WbNmjZKSkpzabN68WfHx8Y42CxYskKenp2rXru1os3z5cqWlpTm1CQkJUeXKlfP/BAAAAAAAABRThR5KnTlzRhs3btTGjRsl/Tu5+caNG7V//37ZbDb17dtXw4cP16xZs7R582Z169ZNpUuXVnR0tCTJbrere/fu6tevnxYtWqQNGzbo0UcfVXh4uONufDVq1FCrVq3Uo0cPxcXFKS4uTj169FDbtm1VvXp1SVJUVJRq1qypmJgYbdiwQYsWLVL//v3Vo0cPR8+m6OhoeXp6qlu3btq8ebNmzZql4cOHc+c9AAAAAACAPHIv7AJ+++03NW3a1PFzbGysJKlr166aNGmSXnrpJaWkpKhnz55KTExU3bp1tWDBAvn4+Di2effdd+Xu7q6HHnpIKSkpatasmSZNmiQ3NzdHmylTpui5555z3KWvffv2GjdunGO9m5ub5s6dq549e6pBgwby8vJSdHS0Ro4c6Whjt9u1cOFC9erVS3Xq1JGfn59iY2MdNQMAAFwLbEOs/8c0M8hYfkwAAFC0FXoo1aRJE8dk4dmx2WwaPHiwBg8enGObUqVKaezYsRo7dmyObcqVK6fJkyfnWsuNN96oOXPm5NomPDxcy5cvz7UNAAAAAAAAclfow/cAAAAAAABw/SGUAgAAAAAAgOUIpQAAAAAAAGA5QikAAAAAAABYjlAKAAAAAAAAliOUAgAAAAAAgOUIpQAAAAAAAGA5QikAAAAAAABYjlAKAAAAAAAAliOUAgAAAAAAgOUIpQAAAAAAAGA5QikAAAAAAABYjlAKAAAAAAAAliOUAgAAAAAAgOXcC7sAAAAAXN9sQ2yWHs8MMpYeDwAAZI+eUgAAAAAAALAcoRQAAAAAAAAsRygFAAAAAAAAyxFKAQAAAAAAwHKEUgAAAAAAALAcd98DAAAA/j+r7wQocTdAAMD1i55SAAAAAAAAsByhFAAAAAAAACxHKAUAAAAAAADLMacUAAAAUERZPccV81sBAKxETykAAAAAAABYjlAKAAAAAAAAliOUAgAAAAAAgOUIpQAAAAAAAGA5QikAAAAAAABYjlAKAAAAAAAAliOUAgAAAAAAgOUIpQAAAAAAAGA5QikAAAAAAABYjlAKAAAAAAAAliOUAgAAAAAAgOUIpQAAAAAAAGA5QikAAAAAAABYjlAKAAAAAAAAlnMv7AIAAAAAFH22ITbLj2kGGcuPCQCwDj2lAAAAAAAAYDlCKQAAAAAAAFiO4XsAAAAArjlWDydkKCEA5D9CKQAAAAC4Csy3BQBXhuF7AAAAAAAAsByhFAAAAAAAACzH8D0AAAAAKEaYbwvAtYKeUgAAAAAAALAcoRQAAAAAAAAsRygFAAAAAAAAyxFKAQAAAAAAwHKEUgAAAAAAALAcoRQAAAAAAAAsRygFAAAAAAAAyxFKAQAAAAAAwHKEUgAAAAAAALAcoRQAAAAAAAAsRygFAAAAAAAAyxFKAQAAAAAAwHKEUgAAAAAAALAcoRQAAAAAAAAsRygFAAAAAAAAyxFKAQAAAAAAwHKEUgAAAAAAALAcoRQAAAAAAAAsRygFAAAAAAAAyxFKAQAAAAAAwHKEUgAAAAAAALAcoRQAAAAAAAAs517YBQAAAAAAii/bEJulxzODjKXHA3Dl6CkFAAAAAAAAy9FTCgAAAABwXaDXFlC00FMKAAAAAAAAliOUAgAAAAAAgOUYvgcAAAAAQCFgOCGud/SUAgAAAAAAgOUIpQAAAAAAAGA5QikAAAAAAABYjjmlAAAAAAC4zlk9v5XEHFegpxQAAAAAAAAKAaEUAAAAAAAALEcoBQAAAAAAAMsRSgEAAAAAAMByhFIAAAAAAACwHKEUAAAAAAAALEcoBQAAAAAAAMsRSgEAAAAAAMByhFIAAAAAAACwHKEUAAAAAAAALEcoBQAAAAAAAMsRSgEAAAAAAMByRT6UGjx4sGw2m9MjKCjIsd4Yo8GDByskJEReXl5q0qSJtmzZ4rSP1NRU9enTR/7+/vL29lb79u118OBBpzaJiYmKiYmR3W6X3W5XTEyMTp065dRm//79ateunby9veXv76/nnntOaWlpBfbcAQAAAAAAiqsiH0pJUq1atRQfH+94bNq0ybHu7bff1ujRozVu3DitW7dOQUFBatGihU6fPu1o07dvX82aNUvTp0/XihUrdObMGbVt21YXLlxwtImOjtbGjRs1f/58zZ8/Xxs3blRMTIxj/YULF9SmTRudPXtWK1as0PTp0zVz5kz169fPmpMAAAAAAABQjLgXdgGucHd3d+odlckYo/fee0+vvvqq7r//fknSF198ocDAQE2dOlVPP/20kpKS9Nlnn+mrr75S8+bNJUmTJ09WpUqV9Msvv6hly5batm2b5s+fr7i4ONWtW1eS9MknnygiIkI7duxQ9erVtWDBAm3dulUHDhxQSEiIJGnUqFHq1q2bhg0bJl9fX4vOBgAAAAAAwLXvmugptWvXLoWEhKhKlSp6+OGHtXv3bknSnj17dOTIEUVFRTnaenp6KjIyUqtWrZIkrV+/Xunp6U5tQkJCFBYW5mizevVq2e12RyAlSfXq1ZPdbndqExYW5gikJKlly5ZKTU3V+vXrc60/NTVVycnJTg8AAAAAAIDrWZEPperWrasvv/xSP//8sz755BMdOXJE9evX14kTJ3TkyBFJUmBgoNM2gYGBjnVHjhyRh4eH/Pz8cm0TEBCQ5dgBAQFObS49jp+fnzw8PBxtcjJixAjHXFV2u12VKlXKwxkAAAAAAAAofop8KNW6dWt16tRJ4eHhat68uebOnSvp32F6mWw2m9M2xpgsyy51aZvs2l9Jm+wMGDBASUlJjseBAwdybQ8AAAAAAFDcXRNzSl3M29tb4eHh2rVrlzp27Cjp315MwcHBjjYJCQmOXk1BQUFKS0tTYmKiU2+phIQE1a9f39Hm6NGjWY517Ngxp/2sWbPGaX1iYqLS09Oz9KC6lKenpzw9PfP+ZAEAAAAAuA7ZhuTe+SO/mUHG0uPhX0W+p9SlUlNTtW3bNgUHB6tKlSoKCgrSwoULHevT0tK0bNkyR+BUu3ZtlSxZ0qlNfHy8Nm/e7GgTERGhpKQkrV271tFmzZo1SkpKcmqzefNmxcfHO9osWLBAnp6eql27doE+ZwAAAAAAgOKmyPeU6t+/v9q1a6cbb7xRCQkJeuONN5ScnKyuXbvKZrOpb9++Gj58uKpWraqqVatq+PDhKl26tKKjoyVJdrtd3bt3V79+/VS+fHmVK1dO/fv3dwwHlKQaNWqoVatW6tGjhz766CNJ0lNPPaW2bduqevXqkqSoqCjVrFlTMTExeuedd3Ty5En1799fPXr04M57AAAAAAAAeVTkQ6mDBw+qS5cuOn78uCpUqKB69eopLi5OoaGhkqSXXnpJKSkp6tmzpxITE1W3bl0tWLBAPj4+jn28++67cnd310MPPaSUlBQ1a9ZMkyZNkpubm6PNlClT9Nxzzznu0te+fXuNGzfOsd7NzU1z585Vz5491aBBA3l5eSk6OlojR4606EwAAAAAAAAUH0U+lJo+fXqu6202mwYPHqzBgwfn2KZUqVIaO3asxo4dm2ObcuXKafLkybke68Ybb9ScOXNybQMAAAAAAIDLu+bmlAIAAAAAAMC1j1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nMv7AIAAAAAAACKKtsQm+XHNIOM5ccsDPS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AgAAAAAAgOUIpQAAAAAAAGA5QikAAAAAAABYjlAKAAAAAAAAliOUukIffvihqlSpolKlSql27dr69ddfC7skAAAAAACAawah1BWYMWOG+vbtq1dffVUbNmxQo0aN1Lp1a+3fv7+wSwMAAAAAALgmEEpdgdGjR6t79+568sknVaNGDb333nuqVKmSxo8fX9ilAQAAAAAAXBMIpfIoLS1N69evV1RUlNPyqKgorVq1qpCqAgAAAAAAuLa4F3YB15rjx4/rwoULCgwMdFoeGBioI0eOZLtNamqqUlNTHT8nJSVJkpKTkwuuUCv8Y+3hcj1fFtciFa16ilItUtGq57Kvs6JUD7+rnFdybnJeybnJeSXnJueVnJucV3Jucl7Jucl5Jecm9wZFqZ6iVItUtOrhOs55ZVE7N9eAzPqNMbm2s5nLtYCTw4cPq2LFilq1apUiIiIcy4cNG6avvvpK27dvz7LN4MGDNWTIECvLBAAAAAAAKFQHDhzQDTfckON6ekrlkb+/v9zc3LL0ikpISMjSeyrTgAEDFBsb6/g5IyNDJ0+eVPny5WWz2Qq03qImOTlZlSpV0oEDB+Tr61vY5RSpeopSLUWtnqJUS1GrpyjVUtTqKUq1FLV6ilItRa2eolQL9Vw7tRS1eopSLUWtnqJUS1GrpyjVUtTqKUq1FLV6ilItRa2eolRLYTDG6PTp0woJCcm1HaFUHnl4eKh27dpauHCh7rvvPsfyhQsXqkOHDtlu4+npKU9PT6dlZcuWLcgyizxfX98i9cIsSvUUpVqkolVPUapFKlr1FKVapKJVT1GqRSpa9RSlWqSiVU9RqkWintwUpVqkolVPUapFKlr1FKVapKJVT1GqRSpa9RSlWqSiVU9RqkUqWvUUpVqsZrfbL9uGUOoKxMbGKiYmRnXq1FFERIQ+/vhj7d+/X88880xhlwYAAAAAAHBNIJS6Ap07d9aJEyc0dOhQxcfHKywsTPPmzVNoaGhhlwYAAAAAAHBNIJS6Qj179lTPnj0Lu4xrjqenpwYNGpRlOGNhKUr1FKVapKJVT1GqRSpa9RSlWqSiVU9RqkUqWvUUpVqkolVPUapFop5rpRapaNVTlGqRilY9RakWqWjVU5RqkYpWPUWpFqlo1VOUapGKVj1FqZaijLvvAQAAAAAAwHIlCrsAAAAAAAAAXH8IpQAAAAAAAGA5QikAAAAAAABYjlAKAAAAAApQenq6brrpJm3durWwSwGAIoW77wEArtgTTzyR6/rPP//cokqKpieeeELvv/++fHx8nJafPXtWffr0sfT8HDx4UD/++KP279+vtLQ0p3WjR4+2rA4AuB6VLFlSqampstlshV0KABQp3H0PliiqfwydOXNGGRkZTst8fX0LqRrg2nPfffc5/Zyenq7Nmzfr1KlTuueee/Tdd98VUmVFg5ubm+Lj4xUQEOC0/Pjx4woKCtL58+ctqWPRokVq3769qlSpoh07digsLEx79+6VMUZ33nmnFi9ebEkdRdXRo0fVv39/LVq0SAkJCbr0q9GFCxeuy1pweTt37tTSpUuVkJCQ5fvEwIEDC6mqwnfhwgW9++67+vrrr7P97nfy5MlCqqxwvfnmm9q+fbs+/fRTubsXnb4B3377bY6/q99//72QqrKen5+fy6Gh1dewMUbffvutlixZku37jdXft9LT0/XUU0/p9ddf10033WTpsYs6zk3eFZ13QxRbl/tjyGp79uxR7969tXTpUv3zzz+O5cYY2Wy2QvnCv27dOn3zzTfZfhmw+kPm7NmzWrZsWba1PPfccwV67OTkZJfbFkZ4WJS+tBWVP1xnzZqVZVlGRoZ69uxZqB/Ehf2aSk5OljFGxhidPn1apUqVcqy7cOGC5s2blyWoKkgDBgxQv379NHToUPn4+GjmzJkKCAjQI488olatWllWR3Z+++03bdu2TTabTbfeeqvq1KljeQ3dunXT/v379frrrys4OLhQezIUpVoudujQIa1cuTLbP4YK+rPhxx9/dLlt+/btC7ASZ5988omeffZZ+fv7KygoyOl3ZbPZCiWUOnXqlNauXZvt7+mxxx6zrI4hQ4bo008/VWxsrF5//XW9+uqr2rt3r77//vtCDesK+3N8zZo1WrRokRYsWKDw8HB5e3s7rS+Mf8gZM2aMXn31VXXt2lU//PCDHn/8cf39999at26devXqZXk9Z8+e1Ztvvun4fnPpdbx79+4CO/Z7773n+P8TJ07ojTfeUMuWLRURESFJWr16tX7++We9/vrrBVZDTp5//nl9/PHHatq0qQIDAwv9s6FkyZKaNWtWoZyLnBSV97+ieG6KOnpKocDdfffdatWqleOPoT/++MPpj6Fnn33W0nrq168v6d839+ze1CMjIy2tZ/r06XrssccUFRWlhQsXKioqSrt27dKRI0d03333aeLEiZbVsmHDBt177706d+6czp49q3Llyun48eMqXbq0AgICCvSLgCSVKFHC5Q9Zq8PDi7+0ffLJJ1m+tA0bNszSelq3bq39+/erd+/e2f7h2qFDB0vrudSOHTvUpEkTxcfHW37sovCauty1bLPZNGTIEL366qsFXosk+fj4aOPGjbr55pvl5+enFStWqFatWvrjjz/UoUMH7d2715I6Lnbw4EF16dJFK1euVNmyZSX9+4Wyfv36mjZtmipVqmRZLT4+Pvr11191xx13WHbMa6GWTBMnTtQzzzwjDw8PlS9fPkv4YsVnw8VsNptTEH9xPVZ+NoSGhqpnz57673//a9kxczN79mw98sgjOnv2rHx8fLL8nqzs2XHzzTdrzJgxatOmjdP7z5gxYxQXF6epU6daVkumovA5/vjjj+e63srvfJluvfVWDRo0SF26dHF8T7/ppps0cOBAnTx5UuPGjbO0ni5dumjZsmWKiYnJ9vvN888/b0kdnTp1UtOmTdW7d2+n5ePGjdMvv/yi77//3pI6MpUrV06TJ0/Wvffea+lxc/P4448rPDxcsbGxhV1KkXr/k4rWubkmGKCAlSlTxvz111/GGGPKli1rNm/ebIwxZuPGjSY0NNTyery9vc327dstP25OwsPDzbhx44wx/56rv//+22RkZJgePXqYgQMHWlpLZGSk6dGjhzl//ryjlv3795vGjRubmTNnFvjxly5d6nhMmjTJBAUFmZdfftn88MMP5ocffjAvv/yyCQ4ONpMmTSrwWi5VvXp1M3XqVGPM//2ejDHm9ddfN7169bK8njJlypgNGzZYflxXzZ071/j7+xfKsYvCa2rp0qVmyZIlxmazme+++87p2l61apU5dOiQJXVkCgwMNFu2bDHGGFOzZk3zww8/GGP+fR/29va2tJZMLVq0MHXr1nV6P96+fbupX7++adGihaW11KhRw/z++++WHjMnRamWTDfccIN54403zIULFwq7FLNw4UJz5513mvnz55ukpCSTnJxs5s+fb+rUqWMWLFhgaS0+Pj6Oz4KioGrVqub55583Z8+eLexSTOnSpc2+ffuMMcYEBQWZ9evXG2OM+fvvv42vr2+h1FTUPseLCi8vL7N3715jjDEVKlQwGzduNMYYs3PnTlOuXDnL67Hb7WbFihWWH/dS3t7eZteuXVmW79y5s1A+NytXrmy2bdtm+XFz88Ybb5iyZcuaTp06meHDh5v333/f6WGlovT+Z0zROjfXAkIpFLii9sdQkyZNzMKFCy0/bk5Kly5t9uzZY4wxpnz58ubPP/80xhizdetWExQUZGktdrvd8Qei3W43W7duNcYYExcXZ6pXr25pLffcc4/jy+PFpkyZYiIjIy2txZii96WtqPzh+sILLzg9+vbtazp37mzKlClTaF/yi9Jrau/evUXiD/kOHTqYjz/+2BhjzIsvvmhuueUW88Ybb5g777zTNGvWrFBqKlWqVLbX8Pr1602pUqUsreXnn382UVFRjuumMBWlWjKVK1fO8Y9Lha1WrVrm119/zbJ8+fLl5tZbb7W0lieeeMKMHz/e0mPmpnTp0kUmJKtWrZqJi4szxhjTsGFDM2LECGOMMdOnTzcVKlQolJqK2ud4UVGlShVHaFinTh0zYcIEY8y/70V+fn6W11O5cmXH98/CdOONN5q33347y/K3337b3HjjjZbXM2nSJPPwww+bc+fOWX7snFSuXDnHR5UqVSytpSi9/xlTtM7NtYA5pVDg6tWrp5UrV6pmzZpq06aN+vXrp02bNum7775TvXr1LK/n008/1TPPPKNDhw4pLCxMJUuWdFp/2223WVpPuXLldPr0aUlSxYoVtXnzZoWHh+vUqVM6d+6cpbWULFnS0d01MDBQ+/fvV40aNWS327V//35La1m9erUmTJiQZXmdOnX05JNPWlqLJAUFBenEiRMKDQ1VaGio4uLidPvtt2vPnj1Z5nOywnvvvaeXX35ZH330/9q787ga0/9/4K9zWqRNkQh12hSpqEkYDFnSyL4OWVrshuzLkOyMQfaxJmEkZAmDVIzQKC22ypIUsoahLC3X7w+/zrdTWWY+c677bno/H48en7rPecz9+uR0zn297+t6X5tgamrK/fzFEhMTFX6WSqWoWbMmVqxY8cWd+ZRFTH9TMpkMAJCXl1duDxNe7zcrV67EmzdvAABz587FmzdvsHfvXlhaWiIgIIBLhtJMTEyQn59f5nhBQQHq1q2r9POXbmibm5sLCwsLaGpqlvlcUPa0fzFlKY+Pjw/27duHGTNmcD93aXfu3EG1atXKHK9WrRqXZahr1qyRf29paQk/Pz/ExsbCzs6uzL+VsnttldapUyfEx8eLorFuz549ERkZiWbNmsHX1xcDBgzAtm3bkJmZiYkTJwqSSajPcUdHR0RGRkJfXx8ODg6fXdotRFPxdu3aITw8HI6OjvDx8cHEiROxf/9+xMfHo1evXtzzLFiwAHPmzMGOHTugqanJ/fzF5s2bBx8fH5w5c0beUyo2NhYnTpzA1q1buefp27cv9uzZA0NDQ5iampZ5vxHitXP37l3u5/wUMb3/AeL63VQEVJQiSie2wdDTp09x584dhXX9xf0phGh03rp1a0RERMDOzg79+vWDr68voqKiEBERgfbt23PN4uDggPj4eFhZWcHFxQVz5szBs2fPsHPnTtjZ2XHNYmxsjI0bN2LFihUKxzdt2sS110wxMVy0iXHgGh0dzeU8f4eY/qaePn0KLy8v/P777+U+zuv9puRFmqamJjZs2MDlvJ+zbNkyjBs3DuvXr8c333wDiUSC+Ph4+Pr6Yvny5Uo/f8mGtkITU5byLFmyBF26dMGJEyfKLb7w3EW3adOmmDBhAnbt2gUjIyMAwKNHjzB58mQ4Ozsr/fylr1u0tbVx9uxZnD17VuG4RCLhXpRyd3fH1KlTcePGjXL/nXg2gV+6dKn8+z59+sDY2Bjnz5+HpaUl1xwlCfU53r17d1SpUgUA0KNHD6Wd55/avHmzvCn0qFGjUL16dcTExKBr164YNWoUlwyli3W3b99GrVq1BC2+eHp6omHDhlizZg3CwsLAGIONjQ3Onz+PZs2acclQOs/ly5cxaNAgUTQ6F4OSm2CI6f2P/H3U6JxUOjY2NmjYsCGmTZtW7pt68cwGXnJycvDu3TvUqVMHRUVFWL58OWJiYuR3YPX19blliY+Px+vXr+Hi4oKnT59i6NCh8izbt29H48aNuWU5fvw4evfuDQsLC/mMutjYWNy5cwcHDhzg3uixqKgIRUVF8i2cQ0ND5b+b4gbAyrZjx46vfu7QoUOVmETcxPQ35eHhgYyMDKxatQouLi44ePAgHj9+jIULF2LFihVwd3fnlgUAPnz4UO6uNCYmJlzOX15htaCgQP53Vfy9lpZWpd0yXowWLFgAf39/WFtbl/nclEgkiIqK4pbl9u3b6NmzJ9LS0uSv28zMTFhZWeHQoUOwtLTkkoMxhnv37sHQ0FDQ2RwllW4IXxLPm25i3Q5dDJ/jpHzz5s376uf6+/srMYl4aWlp4eTJk2jVqpXQUeS+NCM+MDBQqef/3HteSULtrn7//n0cOXKk3JnyPG/mVARUlCLcXL58Wb7tt42NDRwcHATJoaWlheTkZG4XruSfu3//PjZs2IDU1FT5HapRo0ZxnylVUFCARYsWwdvbW5BZWmLzpeUHJQkxnfzly5fy3dxKu337Nte/fSMjIxw+fBjOzs7Q1dWVz0Q8cuQIli1bhpiYGC45bt68CR8fH1y4cEHhOO8ZomItrCYkJEBNTU0+I/Tw4cPYvn07bGxsMHfuXK6DVTFlKaavr4+AgAB4enpyP3d5GGOIiIhQ+Gzo0KED15kDRUVF0NDQwPXr11G/fn1u560o9PT0kJCQIKqilNi8efOmzA0CXV1dQbK8fPkSly5dKvemxZAhQwTJJAZFRUW4fft2ub+X7777jmuWBg0aIDQ0lHubkc/p2bOnws/5+fm4du0aXr58iXbt2iEsLEygZMKLjIxEt27dYGZmhrS0NNja2iIjIwOMMTg6OnK9mVMRUFGKKN2TJ0/www8/4MyZM9DT0wNjDK9evYKLiwtCQkJQs2ZNrnm6du0KT09P9O7dm+t5P0dMH3qkfNra2rh27Zqg/ZtKEnLgWvKO5rt377BhwwbY2Ngo9Fy4fv06xowZgyVLligtx6d8++23iIqKgoaGhsLxtLQ0tG/fHvfv3+eWRVdXF1euXIGpqSlMTU2xe/dutGzZEnfv3kWjRo249bhq2bIlVFVVMWPGjHK32OY5C1KMmjZtihkzZqB3795IT0+HjY0NevXqhbi4OLi7u3NdXiemLMVq166Nc+fOUfGllEaNGmHbtm2C9McUOzFuh25qagpvb294enpymx1a2t27d/Hjjz/izJkzePfunfy4UC0kACA8PBweHh7Izc2Fjo5OmZmQvGetZmVlQSKRoF69egCAS5cu4bfffoONjQ1GjBjBLUdsbCwGDhyIe/fulek5JsS/1bFjx7B27Vps3LhRNNei5SkqKsKYMWNgbm6OadOmCZrlczcplc3Z2Rlubm6YP38+dHR0kJycDENDQ3h4eMDNzQ2jR48WJJdYUVGKKF3//v1x584d7Ny5Ew0bNgQA3LhxA0OHDoWlpSX27NnDNc/mzZuxcOFCeHt7i2LNsdAfemKe9SKmO3c9evRAjx49RDNTQCwD12HDhsHIyAgLFixQOO7v74+srCylT90uj7u7OwoLC3H06FH5Mo2UlBS0a9cO/fr1w+rVq7lladq0KRYuXIhOnTqhR48e0NXVxZIlS7BmzRrs378fd+7c4ZJDS0sLly9fRoMGDbic7+96+/ZtmabnPGcMVKtWDQkJCbCwsMDPP/+MqKgonDx5EufPn8cPP/yArKysSpml2JIlS5Cdna3Q5FtIkZGRiIyMLPezged7zrFjx7B06VL8+uuvsLW15Xbez8nNzcXZs2fLXS7Cs8fVokWLsHz5crRv3x7ffPMNtLS0BMtSbO3atQgKCkJycjJcXFzg4+ODnj17yvs98fDtt98CAHx9fcttIdGmTRtuWYpZWVmhc+fOWLx4sSiWorZu3RojRozA4MGD8ejRI1hZWcHW1hY3b97E+PHjMWfOHC45mjRpAisrK8ybN6/cmznlbbigTPr6+sjLy0NBQYFoNsH4lLS0NLRt2xbZ2dnczvnzzz/D1NQU/fv3B/CxMfyBAwdgZGSE48ePc7/5pqOjg6SkJFhYWEBfXx8xMTFo1KgRkpOT0b17dy4bc1QkVJQiSletWjWcPn0aTZs2VTh+6dIluLq64uXLl1zziKXnQjGhP/TEuo5fbHfuNm3ahLlz58LDw6PcC2zexUyxDFyrVauG+Pj4MjMobt26BScnJ7x69YpLjpLevXuHjh07wsjICHv37sX169fRvn17eHh4cF/Dv3v3buTn58PT0xOJiYno1KkTnj9/DnV1dQQFBckvnpStadOmCAgIEFUvitzcXEyfPh2hoaF4/vx5mcd5vhfr6uri8uXLqF+/Pjp27IguXbrA19cXmZmZsLa2xtu3bytllmI9e/ZEVFQUatSogUaNGpUZDPFcojFv3jzMnz8fTk5O5X5mHjx4kFuWkoNEdXV1VK1aVeFx3p9TiYmJ6Ny5M/Ly8pCbm4vq1avj2bNn0NTUhKGhIdLT07llMTMz++RjEomEa5bSkpOTERgYiD179qCgoAADBw6Et7c3HB0dlX5ubW1tXL58GdbW1ko/19fS0tLC1atXRbPUUl9fH7GxsbC2tsaaNWuwd+9enD9/HqdOncKoUaO4vXbE1u7jS8vfxdRL9Pjx4xg6dCiePn3K7Zzm5ubYtWsXvv32W0RERKBfv37Yu3cvQkNDkZmZiVOnTnHLAnycYRwVFQUbGxs0atQIS5YsQbdu3ZCcnIyWLVvKNwEjH9Hue0TpioqKylzAAoCamlqZO5y88ojJrVu3sH//fsE+9MTaMHLy5Mnw9vYWzZ274mm25RU1hChmMsbkr+XTp0+jS5cuAD7uWvjs2TNuOapWrYqYmJgyRamYmJgyy+d40dDQwNGjR9G2bVv07dsX586dw5AhQ/DLL79wz+Lh4SH/3sHBARkZGUhNTYWJiQkMDAy45fj5558xbdo0LF68uNwZokL0MZk2bRqio6OxYcMGDBkyBOvXr8eDBw+wadMmhZ27eHBycsLChQvRoUMHnD17Fr/++iuAj0ttatWqVWmzFNPT0xNka/jybNy4EUFBQRg8eLDQUUS3a+LEiRPRtWtX/Prrr9DT00NsbCzU1NQwaNAg+Pr6cs0i5u3QGzdujNWrV2P58uXYsGEDpk+fLp/t5uvrCy8vL6X1J2vatCmysrJEVZTq1KkT4uPjRVOUys/Pl89eO336tPymX4MGDbjOvGnWrBn3PpSfI6aiU7HSy3MZY8jOzsaxY8e4583Ozpb3fT169Cj69esHV1dXmJqaCrJbYvPmzXH+/HnY2NjA3d0dkydPxtWrVxEWFkZLvstBRSmidO3atYOvry/27NmDOnXqAAAePHiAiRMnct+eXYzE9qEnFg8ePMD48eNFUZACxFfMFMvAdcKECRg9ejQuX76ssEtiYGAgtyn2APDXX38p/CyRSLB371506NABvXv3hp+fn/w5vAow+fn5sLa2xtGjR2FjYwMA0NTU5HI3vrQOHToAQJn3XKH7mAQHB6Nt27bw9vZG69atYWlpCZlMht27dysU9JRt1apV8PDwwKFDhzBr1iz5+/H+/fvly20qY5Zi27dvF+S85fnw4YNgv4fSxDZITEpKwqZNm6CiogIVFRW8f/8e5ubmWLZsGYYOHSqawqLQ8vPzcfDgQWzfvh0RERFo3rw5fHx88PDhQ8yaNQunT5/Gb7/9ppRzb926FaNGjcKDBw9ga2tb5gYBrybWR44ckX/v7u6OqVOn4saNG6Joa9GoUSNs3LgR7u7uiIiIkLcHePjwIWrUqMEtx7hx4zB58mQ8evSo3N+LkA3HhV7yXiwxMVHhZ6lUipo1a2LFihVf3Jnv36avr4+srCwYGxvjxIkTWLhwIYCP1zlCXOOsXLlSPhtq7ty5ePPmDfbu3QtLS0sEBARwzyN2tHyPKF1WVha6d++Oa9euwdjYGBKJBPfu3YO9vT0OHz4sb2SoTGvWrMGIESOgoaHxxZ4YvPscHDx4ELNnz8bUqVMF/9ArLCxEQECAfKpr6X4UPJci9OrVCz/88AP69evH7ZyfExwcjP79+5fpPfHhwweEhIRw73F15coVeHh4IDMzE5MmTZLPeBs3bhyeP3+utAvq8oSGhmL16tVISUkBADRs2BC+vr5c/+2kUmm5d7aLP+IkEokgBZi6devi9OnT8n56Qjl79uxnHxeij4m2tjauX78OmUyGevXqISwsDM7Ozrh79y7s7OxEMbX93bt3UFFRKXe2b2XOIqTp06dDW1sbfn5+QkdRIIZBYs2aNXH+/HlYWVnJlz516tQJqampcHR05LaxAiD8VvHlSUhIwPbt27Fnzx6oqKhg8ODBGDZsmEKvvbi4OHz33XdKWyZb3Ee0ZD8ZIT6fPtfKoiQhblqcOXMGPXv2xF9//YWhQ4fKXys//fQTUlNTuS0XLu93JNS1BCCuJe9i9OOPP+Lo0aOoX78+EhMTkZGRAW1tbezduxc///yzILtBk69HRSnCzenTp5GSkqKwfTMvZmZmiI+PR40aNUTX50BMH3pz5szB1q1bMWnSJPj5+WHWrFnIyMjAoUOHMGfOHK4Fu23btmH+/PnyHXyEvnOnoqKC7OxsGBoaKhx//vw5DA0NRXMxUFkHrl8qupTEswCzdOlSpKamYuvWrfKm6+Qje3t7rF27Fm3atIGrqyvs7e2xfPlyrFmzBsuWLeO6SyLwcWOF4ubzU6dORfXq1ZGQkIBatWqhbt26lTZLsf3793/yhgXPi31fX18EBwfD3t4e9vb2Zd7rePaNE9sg0dXVFZ6enhg4cCBGjRqFxMREjB8/Hjt37sSLFy/w559/cssixq3iVVRU0LFjR/j4+KBHjx7lfk7m5ubixx9/VNrsQBsbGzRs2BDTpk0rt9G5TCZTynkrmsLCQvz111/Q19eXH8vIyJD3R+Ph3r17n32c97/V2LFjER0djfnz55e75J3n7OLSnjx5grS0NEgkElhZWXH7NyopPz8fq1evRlZWFjw9PeHg4ADg4+xjbW1tDBs2jHsm4OPN6/I25RBqB1CxoqIUUZq3b98iMjJS3utm5syZeP/+vfxxVVVVzJ8/X7C+M2Ihpg89CwsLrFmzBu7u7gq7RqxZswaxsbFcZ9+IrSG9VCrF48ePUbNmTYXjxbv4CLHriRgHrkRRz549ERkZCW1tbdjZ2ZVpkM97YJaXl1duUUGIZQgBAQFQUVHB+PHjER0dLd81saCgACtXruTaA+fKlSto37499PT0kJGRgbS0NJibm8PPzw/37t1DcHBwpcxSbM2aNZg1axaGDh2KLVu2wMvLC3fu3EFcXBzGjh2LRYsWccvi4uLyycckEgmioqK4ZRHbIDE+Ph6vX7+Gi4sLnj59iqFDhyImJgaWlpbYvn07992nShN6q/h79+4JXvQRW/PsT3n58iX09PQEO39BQQHOnDmDO3fuYODAgdDR0cHDhw+hq6sLbW1twXIJycTERL7kXVdXFwkJCbC0tMTOnTuxZ88eHD9+nHumV69e4ccff8SePXvkRRcVFRX0798f69ev575DoZjcvHkTPj4+uHDhgsJxIdsmiBkVpYjSbNq0CUePHkV4eDiAj1tjNmrUSL47TWpqKqZNm4aJEydyzXXlypVPDsAOHTqEHj16cM0jJlpaWkhJSYGJiQmMjIxw7NgxODo6Ij09HQ4ODoLspCY0BwcHSCQSJCcno1GjRgqzXQoLC3H37l24ubkhNDSUay6xDFzFtOSzNDEUYLy8vD77OK9ePU+fPoWXlxd+//33ch8Xw8VRZmYm4uPjYWFhwX3w3KFDBzg6OmLZsmXQ0dFBcnIyzM3NceHChTJLbSpTlmINGjSAv78/BgwYoJBpzpw5yMnJwbp167hnEgMxDhLFToit4sWka9eu8PT0RO/evYWOIvfzzz/D1NRUvhts3759ceDAARgZGeH48ePc34/v3bsHNzc3ZGZm4v3797h58ybMzc0xYcIEvHv3Dhs3buSa58aNG+VeS/CesS/GJe/9+vVDUlIS1q5dixYtWkAikeDChQvw9fWFvb0992vjnTt3YtOmTUhPT8fFixchk8mwatUqmJmZoXv37lyztGzZEqqqqpgxY0a5O8UKfZNAbGgtAVGa3bt3lyk4/fbbb/LdPXbt2oX169dzL0p16tQJ58+fL7PLyIEDBzBkyBDk5uZyzVNMDB969erVQ3Z2NkxMTGBpaYlTp07B0dERcXFxZXopVRbFRcqkpCR06tRJ4Q6duro6TE1NBbm4nDRpEry8vOQD12Lff/89Bg4cyC3HvHnzPrvkUwhiKsCIpUH0hAkT8OLFC8TGxsLFxQUHDx7E48ePsXDhQqxYsULoeAA+DvCFms4eFxeHTZs2lTlet25dPHr0qNJmKZaZmSlvLl61alW8fv0aADB48GA0b9680halcnJy5C0BdHV15UX4Vq1ayXdsJYru3LmDgoICQc4thpsoXbt2xcSJE3H16lVRtCYAPt5E3rVrFwAgIiICp0+fxokTJxAaGoqpU6fi1KlTXPP4+vrCyckJycnJCo3Ne/bsyXUJVnp6Onr27ImrV6/K22oAkBcXeN/MMTc3R0ZGBmQyGWxsbBAaGgpnZ2eEh4cLNqvt2LFjOHnyJFq1aiU/1qlTJ2zZsgVubm5cs/z666+YM2cOJkyYgEWLFsn/ffT09LBq1SruRamkpCRcvnxZoWcd+TQqShGluXnzJqysrOQ/a2hoKCzJcnZ2xtixY7nnGj16NNq3b48LFy7AyMgIALB37154e3sjKCiIex4xfegVLzVq1qwZfH19MWDAAGzbtg2ZmZnci4fAx94OZ8+eLffikVd/q+IG4sV3EcWy3FQsA9fdu3djy5YtcHd3x7x58zBgwABYWFjA3t4esbGx3DcOACpGAYa3qKgoHD58GE2bNoVUKoVMJkPHjh2hq6uLJUuWwN3dnUuOv7PphLa2Nho1asRlK2cNDY0yOzgCH2d1lF6yW5myFKtduzaeP38OmUwGmUyG2NhYNG7cGHfv3oUQE+7j4uKwb9++cj8beC6JFdsg8fHjx5gyZQoiIyPx5MmTMv82PK8nxLRVfDEx3EQZNWoUAGD+/PllHhNqSU92djaMjY0BAEePHkW/fv3g6uoKU1NTLu+/pcXExOD8+fNQV1dXOC6TyfDgwQNuOXx9fWFmZobTp0/D3Nwcly5dwvPnzzF58mQsX76cW45iXl5eSE5ORps2bTBz5ky4u7tj7dq18iXvQqhRo0a5S/SqVaum0A+Mh7Vr12LLli3o0aMHli5dKj/u5OSEKVOmcM0CfOwf9+zZM+7nrbAYIUqioaHBUlNTP/l4SkoKq1KlCsdE/2f8+PHMxsaGPX/+nO3evZtVrVqV7d+/X5AsXbp0Yd27d2dPnjxh2tra7MaNG+zcuXPM2dmZ/fHHH4JkKhYbG8tWrFjBDh8+zP3cCQkJrHbt2kxXV5epqKiwmjVrMolEwrS0tJiZmRn3PMXev3/PsrKy2L179xS+eDM0NGQJCQmMMca0tbXZnTt3GGOMnTx5ktWrV49bDk1NTfn//9q1a7PLly8zxhi7c+cO09XV5ZajpNq1a7M///yTMcaYjo4OS0tLY4wxdvjwYdayZUvuefbt28f69u3LmjVrxhwcHBS+eNHR0WF3795ljDEmk8lYTEwMY4yx9PR0VrVqVW45TE1N2bNnz+Tff+7LyMiIqaiosClTpig91/Dhw1mPHj3Yhw8fmLa2NktPT2f37t1jDg4OzNfXV+nnF2uWYj4+Pmzu3LmMMcZ+/fVXVrVqVdahQwemp6fHvL29uWbZs2cPU1NTY+7u7kxdXZ116dKFWVtbs2rVqjFPT0+uWVauXMlWr17NGGMsKiqKVa1alamrqzOpVMpWrVrFNQtjjLm5uTEbGxu2YcMGdvDgQXbo0CGFL57atm2r8NWuXTvWv39/tmnTJpafn881SzFzc3N29OhRxtjHz83bt28zxhhbvXo1GzBggCCZxMDIyIidP3+eMcaYlZUVCw0NZYwxlpqaynR0dLjn0dfXZ9evX2eMKV7fnDt3jhkaGnLLUaNGDZacnMwYY0xXV1c+pomMjGRNmjThluNT7t27xw4cOMCSkpIEy7Bp0ybWoUMH9vDhQ/mx7Oxs5urqyjZu3Mg1i4aGBsvIyGCMKb5ubt68yTQ0NLhkePXqlfwrMjKStWjRgkVHR7Nnz54pPPbq1SsueSoSKkoRpbG0tPxsoWfv3r3MwsKCYyJFgwYNYvXr12eamprcL9ZKEsuH3ocPH5inp6f8TVxobdq0YcOHD2cFBQXyD5fMzEz23XffsQMHDnDPc/PmTdaqVSsmlUoVviQSCZNKpdzziGXgamVlxWJjYxljjLVq1YotWbKEMcZYSEgIq1mzJrccJYmlAMPYx8GOtrY2Gzt2LFNXV2cjR45kHTp0YNWqVWM//fQTtxxOTk7sxIkTjDHGunfvzgYPHszu37/Ppk2bxszNzbnl+LtOnTrFDAwMlH6eV69esZYtWzI9PT2moqLCjI2NmZqaGvvuu+/YmzdvlH5+sWYpVlhYqFBI2Lt3Lxs3bhxbvXo1e//+PdcsdnZ2bN26dYyx/xt4FBUVseHDh7M5c+ZwzVKa0INEbW1tlpiYKMi5KwIx3kQRg7FjxzKZTMY6dOjAatSowV6/fs0Y+/g5zvPmSbF+/fqx4cOHM8aY/Prm9evXrF27dlwLz3p6evJrYnNzcxYVFcUYY+z27dvcryU+5cWLF4Kev0mTJkxbW5upqakxCwsLZmFhwdTU1Ji2tjb3m3ANGzaUj+dKFqVWr17NHB0dlX5+xph8TFB6jCCGcYPY0fI9ojSdO3fGnDlz4O7uXmbJ09u3bzFv3jxuS0aOHDlS5liPHj1w9uxZDBgwABKJRP4c3uv5CwsL5X2KDAwM8PDhQ1hbW0MmkyEtLY1bDjU1NRw8eBB+fn7czvk5SUlJ2LRpE1RUVKCiooL379/D3Nwcy5Ytw9ChQ9GrVy+ueTw9PaGqqoqjR4+W27CQt+XLl6Nz584wNDTE27dv0aZNGzx69AgtWrTguhOW2JZ8AoC1tTXS0tJgamqKJk2aYNOmTTA1NcXGjRvlS3Z52bBhAzZv3owBAwZgx44dmDZtmkKDaF4mTJggbyzs7++PTp06Yffu3VBXVxdk2fLXatWqFWbPnq308+jq6iImJgZRUVFISEhAUVERHB0d0aFDB6WfW8xZgI+7YC1atAje3t7yJT79+vVDv379BMlz584d+bVDlSpVkJubC4lEgokTJ6Jdu3aYN2+eILkAYfuiAYCxsbEgyyk/RwxbxRcTS9/MyMhI+RLL0tvEBwYGcstRLCAgAKampsjKysKyZcvk16TZ2dkYM2aMIHlcXFxgY2ODd+/eYeDAgbh16xYMDAywZ88ebjlsbW1x5coVmJubo1mzZli2bBnU1dWxefPmMn1peSjdkL5fv344cOAAateuLUhDegCi2hxq6tSpGDt2LN69ewfGGC5duoQ9e/ZgyZIl2Lp1K5cM0dHRXM7zX0S77xGlefz4MZo0aQJ1dXX8+OOPsLKygkQiQWpqKtatW4eCggIkJiaiVq1aSs9SspfV5wixnr9169aYPHkyevTogYEDB+LFixeYPXs2Nm/ejMuXL+PatWvcsnh5ecHOzq5MLwgh1KxZE+fPn4eVlRWsra2xZs0adOrUCampqXB0dEReXh7XPFpaWqJsWCiWgWux2NhYXLhwAZaWloI0bAU+9rnKz8+Hp6cnEhMT0alTJzx//lxegCm+oONBU1MTKSkpkMlkMDQ0REREBBo3boxbt26hefPmeP78ObcsJeXl5SE1NRUmJiYwMDAQJAMgvsEZKZ+2tjauXbsGU1NToaPA2NgYx48fh52dHRo3bowZM2ZgwIABuHjxItzc3LjuEvupvmgSiQQaGhqwtLTEd999BxUVFS55Tp06hRUrVsgL8UIS41bxM2bMgK6uLn766Sfs378fAwYMgKmpqfwmSsk+NMoyb948zJ8/H05OTuXe4Dp48KDSM1QEb9++xZ49exSubzw8POQ7ePNw8uRJ5ObmolevXkhPT0eXLl2QmpqKGjVqYO/evWjXrh23LMDHHna7du3Ct99+i4iICPTr1w979+6VN+7n3ZBejLZs2YKFCxciKysLwMc+q3PnzoWPj4/AyciXUFGKKNXdu3cxevRoREREKDTw7tixIzZs2CDInQaxEdOH3qJFi7B8+XK0b98e33zzDbS0tBQe59m02tXVFZ6enhg4cCBGjRqFxMREjB8/Hjt37sSLFy/w559/cssCAE2bNkVAQIDCDiOkYhCyAGNubo79+/fD0dERTZs2xbBhwzBy5EicOnUKP/zwA9fZUmIj9ODsS43WS1L2e5+YspSnR48e6NGjBzw9Pbmfu7SBAwfCyckJkyZNwqJFi7B69Wp0794dERERcHR05Nro3MzMDE+fPkVeXh709fXBGMPLly+hqakJbW1tPHnyBObm5oiOjpbPMvu36evrK/zt5ObmoqCgAJqammV2duP5fiO2reLLI8RNFCMjIyxbtgyDBw/mcr5POXLkCL7//nuoqamVu5qgJKFuMIlRTk5Omb85XqpWrYqbN2/C2NgYvr6+ePfuHTZt2oSbN2+iWbNmePHiBfdMYvXs2TMUFRVxn5l55coV2NraQiqV4sqVK599rr29PadUFQMVpQgXOTk5uH37NgDA0tIS1atXFyxLVlbWJy8OY2Nj0bx5c86JyhLqQ694a+vySCQSpKenc8sSHx+P169fw8XFBU+fPsXQoUMRExMDS0tLbN++ncs05ZI7YMXHx2P27NlYvHhxuds46+rqKj2PmAauf/zxx1c977vvvlNqjvLMnz8fU6ZMgaampsLxt2/f4pdffuG2yxIADBs2DMbGxvD398fGjRsxadIktGzZEvHx8ejVqxe2bdvGJcenZj+WnNHRvXt3ru/NQg/OSr/fFRcXindNKy4uGBoaKv29T0xZyrNp0ybMnTsXHh4e5d6w4DlozcnJwbt371CnTh0UFRVh+fLl8s8GPz8/rjs+7dmzB5s3b8bWrVthYWEBALh9+zZGjhyJESNGoGXLlvjhhx9Qu3Zt7N+/XykZduzY8dXP5bnrnZaWVpmt4gHg3LlzcHNzQ25uLrcsYlKjRg1cunRJ/noRilQqxaNHj2BoaPjZ1QS8VhB8qTBWUmUtktWpUwf79+/Ht99+C2trayxcuBB9+/ZFWloamjZtWu6urcpQvXp13Lx5EwYGBl8cq1S2G2+l/65K7qpeklA7bYoZFaVIpdOgQQOcP38eNWrUUDh+/vx5uLu74+XLl1zzFC8n4jklmXyd4g+UYoyxMh++xcd4fLiIaeD6pYvY4v8tKChQao7yqKioIDs7u8wdsufPn8PQ0JDrhUBRURGKioqgqvqxhWNoaKh8AD1q1KgyW14ri4uLCxISElBYWAhra2swxnDr1i2oqKigQYMG8p4vMTExsLGx4ZJJLIMzAPjtt9+wYcMGbNu2DdbW1gCAtLQ0DB8+HCNHjoSHh0elzFJMDINWMbKwsMCBAwfQpEkTheOJiYno3bs30tPTceHCBfTu3Vve062yMDExwbFjx2BnZ6dw/MqVK+jcuTPu37/PJYfYih3Tp0+Htra2aPp3ikXp95jyBvPF1xa83m9yc3OxdOnSTy4x532D4Mcff8TRo0dRv359JCYmIiMjA9ra2ti7dy9+/vlnJCQkcMmxY8cO/PDDD6hSpcoXi+LKLoQ7ODh89Q18Hr+fe/fuwcTEBBKJBPfu3fvsc2UymdLzVCRUlCKVzvDhw5GQkIAzZ85AR0cHwMdZH127dsXcuXO5N2c2MjJCbm4u+vbtCx8fH3z77bdcz1+eDx8+4O7du7CwsJAPpiujs2fPfvVz27Rpo8QkZQk9cP1U35a8vDysXr0aa9asgbm5OdeeaMWkUikeP36MmjVrKhyPiopC//798fTpU+6ZhLZq1SqcO3cO27dvl8/q++uvv+Dj44NWrVph+PDhGDhwIN6+fYuTJ09yySSmwZmFhQX2798PBwcHheOXL19Gnz59cPfu3UqZRSz+zgwAHrNWi2lqauKPP/6Ak5OTwvG4uDi0adMGeXl5yMjIgK2tLd68eaP0PGIqyG/evBn79u1DcHCwfIOJR48eyTcqGTlyJJccYugpWnKmalFREXbs2AF7e3vY29uXmXW9cuVKpWSoSE6fPo3p06dj8eLFCks/i2erd+zYkUuOAQMG4OzZsxg8eHC5S8x9fX255CiWn5+P1atXIysrC56envLPiFWrVkFbWxvDhg3jmkcMSm5s8e7dO2zYsAE2NjZo0aIFgI8rYK5fv44xY8ZgyZIlXLM9f/5cPgEiKysLW7Zswdu3b9GtWze0bt2aa5aKgIpSpNJhjKFv37548uQJTp06hYsXL6Jbt25YuHAh9w8Y4OMdn2PHjiEoKAjHjh2DmZkZvLy8MHToUNSuXZtrlry8PIwbN05+5+PmzZswNzfH+PHjUadOHcyYMYNblsePH2PKlCnyO1Sl36oq6535YmIbuBYVFSEwMBDz5s2DVCrF3LlzMXTo0K8eEPwbiqeRv3r1Crq6ugoXkIWFhXjz5g1GjRqF9evXKzXH3+kpoK2tDWNj4zIDk39b3bp1ERERUWYW1PXr1+Hq6ooHDx4gISEBrq6uePbsmVKzFPP19UVwcLAoBmeampo4c+YMnJ2dFY5funQJbdu25bqxgpiyiEXpWavl4TlrtZi7uzsePXqErVu3yt+LExMTMXz4cNSuXRtHjx5FeHg4fvrpJ1y9elXpeUouHSnp4cOHsLCwwNu3b5WeoZiDgwNu376N9+/fy3ckzMzMRJUqVVC/fn2F5/Ka4SEUFxeXr3qeRCJBVFSUktN8JKZ2AKXZ2tpi48aN5S79HDFiBFJSUrjk0NPTw7Fjx9CyZUsu56uoioqKcPv27XJnk/Fs4TBs2DAYGRlhwYIFCsf9/f2RlZXFbfOUq1evomvXrsjKykL9+vUREhIiX7IslUqRm5uL/fv3i2rnQjGovFMgSKUlkUiwZ88euLu7o3379rhy5QqWLFmCH3/8UZA8Kioq6NatG7p164YnT55g165dCAoKgp+fH9zc3ODj44OuXbtyGdzPnDkTycnJOHPmDNzc3OTHO3ToAH9/f65FKU9PT2RmZsLPz6/cO1S8nThxAtra2vKLpPXr12PLli2wsbHB+vXrufYxAT5u1Zyfn1/meGFhIR4/fsw1S1hYGH766Sc8ffoUM2fOxLhx47hur11s1apVYIzB29sb8+bNU9jdSV1dHaampvK7Z8rUpEkT+cCwSZMmn+wpUKxatWrYuHGjUncFfPXqFZ48eVKmKPX06VP5LBQ9PT18+PBBaRlKu3LlinzZU+kZdbz/3tu3b4/hw4dj27Zt+OabbyCRSBAfH4+RI0dy39FSTFlKOnv2LJYvX46UlBRIJBI0bNgQU6dO5XLHV6zbbG/btg2DBw/GN998Iy+qFhQUoH379vJ+cdra2lixYoVScxQXGCQSCbZu3QptbW35Y4WFhfjjjz+47xxLA67/I8bXb0BAgMLPn2sHwLsodefOnXJ3Z6xWrRoyMjK45dDX1xe0B25pO3bsgIGBAdzd3QEA06ZNw+bNm2FjY4M9e/YIshwsNjYWAwcOxL1798pdbsnzJsG+ffsQHx9f5vigQYPg5OTErSg1bdo02NnZYdeuXdi1axe6dOmCzp07Y+vWrQCAcePGYenSpfQeWRojpBJITk4u8xUTE8OMjY3ZqFGjFI4LLTY2lo0YMYJVqVKFmZqaMj09PWZqasqio6OVfm4TExN28eJFxhhj2tra7M6dO4wxxm7dusV0dHSUfv6StLW1WWJiItdzfo6trS07duwYY4yxK1euMHV1dTZz5kzWrFkz5unpyT1Ply5dmL29PYuLi2NFRUWMMcbi4uJYkyZNWNeuXblkOHPmDGvWrBnT1NRkM2fOZC9fvuRy3i85c+YM+/Dhg2Dnz8jIkP+bZGRkfPYrLS2NLVy4kMlkMqVmGjhwIDMzM2NhYWEsKyuL3b9/n4WFhTFzc3M2aNAgxhhje/bsYd98841Sc4jVkydP2Pfff88kEglTV1dn6urqTCqVsu+//549fvy40mYptnPnTqaqqsr69evHVq9ezVatWsX69evH1NTU2O7duwXJJCapqans8OHD7NChQyw1NZX7+U1NTZmpqSmTSCTM2NhY/rOpqSmzsrJirq6uLDY2lnsuMXrz5g07duwY+/XXX9nq1asVvoTw6tUrdvDgQZaSkiLI+RljbPfu3axly5YKr93U1FTWunVrtmvXLu55Wrduzdq1a8cePnwoP5adnc06dOjAvvvuO245du7cyfr06cNyc3O5nfNzrKysWGRkJGOMsQsXLrCqVauyTZs2sa5du7KePXsKkqlx48asb9++7MaNG+zFixfs5cuXCl881apViwUGBpY5HhgYyAwNDbnlqFGjhnw8+fr1ayaRSFhcXJz88ZSUFFatWjVueSoKKkqRSkEikTCpVMokEon8q+TPxd9LpVJB8j169Ij98ssvzMbGhmloaLAffviBRUREMMYYy8vLY5MmTWImJiZKz1G1alV5IapkUSopKYnp6uoq/fwlNWzYkCUkJHA95+doaWmxu3fvMsYY8/f3Z71792aMMXb58mVWq1Yt7nmEHrh+//33TF1dnY0cOZJlZ2cr/Xz/VF5eHnv16pXCl9jk5OQo/YLy9evXbNiwYfLXiVQqZerq6mz48OHszZs3jDHGEhMTRVUIFkJaWpq8uJCWlkZZ/r8GDRqwlStXljm+YsUK1qBBAwESMZabm8tSUlLK3HASUkFBAUtMTGQ5OTmCnL9t27aCnbsiSEhIYLVr12a6urpMRUWF1axZk0kkEqalpcXMzMy4ZOjbty9bu3YtY+zj51P9+vWZmpoaU1VVZfv37+eSoTRzc/Nyr7fi4+OZqakp9zy3bt1itra2TE1NjVlYWDALCwumpqbGGjVqxG7duqXUczdp0oQ5ODjIv3R0dJi2tjaztbVVOO7g4KDUHOWpWrUqu3fvHmOMsWnTprHBgwczxhi7du0aMzAw4J6HMcY0NTWV/m/ytZYsWcKqVKnCxo4dy3bu3Ml27tzJxo4dy6pWrcqWLFnCLYdEIlG4Di85nmLs45hPqPGmmFFPKVIpfGkHhJJ4T3/t2rUrTp48CSsrKwwbNgxDhgwpM1344cOHqFevXpm12v+2Nm3aoE+fPhg3bhx0dHRw5coVmJmZ4ccff8StW7e4NUAGgFOnTmHFihXYtGkTTE1NuZ33U6pXry7fmaxVq1YYMmQIRowYgYyMDNjY2AjW5+XmzZtITU0FYwwNGzaElZUVl/NKpVKoqqpCS0tLdNsB5+XlYdq0aQgNDcXz58/LPM5zOvkff/zx2cd59lsAgDdv3iA9PR2MMVhYWCgs8+HNxcXls68dXr1VyJdVqVIF169fh6WlpcLx27dvw9bWFu/eveOW5enTp/Dy8sLvv/9e7uM8/74nTJgAOzs7+Pj4oLCwEG3atMGFCxegqamJo0ePom3bttyylKewsBBXr16FTCbjssRc7FvFt23bFlZWVvj111+hp6eH5ORkqKmpYdCgQfD19UWvXr2UnqF27do4efIkGjdujN9++w3+/v5ITk7Gjh07sHnzZiQmJio9Q2li7GPHGENERIT8+sbGxgYdOnRQ+tLuko2zv8Tf31+JScoyNDTEyZMn4eDgAAcHB0ycOBFDhgzBnTt30LhxYy6bKZTWrl07TJs2TaHlh5BCQ0OxevVqed+xhg0bwtfXF/369eOWofRmOyXHU8DHnrl16tSp9L1xS6OeUqRSEPO2m4aGhjh79uxne90YGRlxaVy9ZMkSuLm54caNGygoKMDq1atx/fp1XLhw4YuD639D6YvY3NxcWFhYQFNTs0wTZN4XtK1atcKkSZPQsmVLXLp0CXv37gXwsShUr149rllKsrKy4laIKmn79u3cz/m1pk6diujoaGzYsAFDhgzB+vXr8eDBA2zatAlLly7lmqW8QWnpBuw8aWtrw97enus5P6W4n1Sx/Px8JCUl4dq1a0rfRro89+/fx5EjR5CZmVmmtxbvHbHElAUAjI2NERkZWaYoFRkZCWNjY65ZJkyYgBcvXiA2NhYuLi44ePAgHj9+jIULFyq9d1Np+/fvx6BBgwAA4eHhSE9PR2pqKoKDgzFr1iycP3+ea57SRbLvvvsOFy9e5FYkCwgIkO9qvGrVKqWe659ISkrCpk2boKKiAhUVFbx//x7m5uZYtmyZfFdAZXv16pX8xuOJEyfQu3dvaGpqwt3dHVOnTlX6+csjxj52EokErq6ucHV15Xrery00CTGno2PHjhg2bBgcHBxw8+ZNeW+p69evCzbOGTduHCZPnoxHjx7Bzs6uzLU67+uNfv36cS1AfYqnp6e8t+q7d+8watQoaGlpAQDev38vZDTRoqIUqRSOHDmC77//Hmpqajhy5Mhnn9utWzdOqT4OwtLT0+Vbhn6KRCJR6gfO8uXLMWXKFHz77bc4f/48li9fDgsLC5w6dQqOjo64ePEiRowYgdjYWKVlAMR5EVts3bp1GDNmDPbv349ff/0VdevWBQD8/vvvgt0hEnLg+neLBnv27EG3bt3kH8rKFB4ejuDgYLRt2xbe3t5o3bo1LC0tIZPJsHv3bnh4eCg9Q7EXL14o/Jyfn4/ExET4+flh0aJF3HLk5uZi6dKl8t0sS8+6TE9P55alWOlGu8Xmzp3L/Y5vZGQkunXrBjMzM6SlpcHW1hYZGRlgjMHR0bHSZik2efJkjB8/HklJSfj2228hkUgQExODoKAgrF69mmuWqKgoHD58GE2bNoVUKoVMJkPHjh2hq6uLJUuWyAdqPDx79ky+S+7x48fRr18/WFlZwcfH52/tbvZv2bdvn0KRLCMjg2uRrPhzoaCgAADQqVMn7rsIf46ampr8pkCtWrWQmZmJhg0bolq1asjMzOSSwdjYGBcvXkT16tVx4sQJhISEAPj4WaGhocElQ2mBgYEYOnQonJ2d5UWF/Px8uLm5yZsz85abm4uzZ8+We33Dq/H6kiVLMHPmzDLHCwsLMWjQIOzZs4dLjmLr16/H7NmzkZWVhQMHDsjHDpcvX8aAAQO4ZinWu3dvAIC3t7f8WPHmLrwbnYtF6evj4vfkkoYMGcIrTsUh1LpBQngqub63ZF+p0l9CrPE1MDBgN2/e5H7ekjQ0NMptDsgYY3/99Rdr0aIFa9iwIedUn5aXlyd0BMGdPn2aaWpqskaNGjFVVVXWpEkTpqenx6pVq8ZcXFyEjleGjo6Owpp6ZdLS0mIZGRmMMcbq1q3L/vzzT8YYY+np6UxLS4tLhi85e/Ysc3R05Ha+H374gRkZGbFp06axgIAAtmrVKoUvMbl16xbT19fnes6mTZsyPz8/xtj/9X94/fo169atG9uwYUOlzVJSWFgYa9myJatevTqrXr06a9myJTt06BD3HDo6OvL+fjKZjMXExDDGPv59V61alWsWExMTdvLkSVZQUMCMjY1ZeHg4Y+xjjxc9PT2uWRhjrEqVKiwrK4sxxtjw4cOZr68vY+zj74b3ZiVVq1aVvw+LRceOHeWN+UeOHMmcnZ3Zrl27WKdOnZizszOXDOvXr2eqqqpMT0+PNW7cmBUWFjLGGFuzZg1r27YtlwyfcunSJbZjxw528OBBQfvYiaH3F2OMGRoask2bNikcKygoYH369BGsl15JL1++ZOvXr2cODg6C9Sj60mYuPBUUFLBffvmFNW3alNWqVYvp6+srfBFxo6IUIQKbNGkSmz59uqAZ9u3bxzQ0NNjBgwcVjr9584Z9++23zMrKij169IhrpjFjxpR7/M2bN6xNmzZcs5QmhubZYh24fkrpRo/KZGdnx86cOcMY+zgImTx5MmOMsdWrV7O6detyyfAlN27c4Fogq1atmnzwLnbBwcHMyMiI6zm1tbXZ7du3GWOM6enpsWvXrjHGPm7yoOydEcWcRYycnJzYiRMnGGOMde/enQ0ePJjdv3+fTZs2jZmbm3PN4u/vz6pVq8YaNGjATExM2Lt37xhjjG3bto01b96caxbGxFUka9u2bZlrCqHFxcWxqKgoxtj/bRaio6PDHBwcWFJSErcc8fHxLCwsjL1+/Vp+7OjRo4K8R7948YKNGTOG1ahRQ74JRo0aNdjYsWPZixcvuOdhjLE2bdqw4cOHs4KCAvm1Q2ZmJvvuu+/YgQMHuOWIj49nenp6bO/evYwxxj58+MB69uzJGjZsKOgGL5GRkczDw4NVrVqVNWjQgM2aNUtUGwMJxc/PjxkZGbFffvmFaWhosAULFjAfHx9Wo0YNwXbXJF+Plu+RSuPPP/9ETk4Ovv/+e/mx4OBg+Pv7Izc3Fz169MDatWvla4B5+fDhA7Zu3YqIiAg4OTmVWd7Eo39Inz598PLlSwwcOBDHjh2Di4sL3rx5Azc3Nzx9+hRnzpxBrVq1lJ6jpFOnTmH27NlYuHCh/Fhubq5gS+Vyc3Mxffp0UTTPBoCUlBT51HFVVVW8ffsW2tramD9/Prp3747Ro0dzzSMmXl5eSE5ORps2bTBz5ky4u7tj7dq1KCgo4N6P58qVKwo/M8aQnZ2NpUuXonHjxtxy6Ovrl9lAQWg9e/ZU6K9V/LuJj4+Hn58f1yxaWlryPg916tTBnTt30KhRIwAfl2hV1izFvL290aZNmzLLEv766y9MmDABgYGB3LJMmDAB2dnZAD72f+nUqRN2794NdXV1BAUFccsBfFxqamtri6ysLPTt21d+/aCiooIZM2ZwzQJ8fO/r168fjIyMIJFI0LFjRwAfr38aNGjANcuYMWMwefJk3L9/H998802Zaxshets5OTnJv69ZsyaOHz/OPQMAfPPNN/jmm28UjvFcdlosJycHLVq0wIMHD+Dh4YGGDRuCMYaUlBQEBQUhMjISFy5c4NIkvyQx9P4CPv47HTx4EN27d0eVKlWwbds23LlzB9HR0dyvie/fv4+goCAEBgYiNzcX/fr1Q35+Pg4cOAAbGxuuWcpz48aNcpda8myJsnv3bmzZsgXu7u6YN28eBgwYAAsLC9jb2yM2Npbbsk/yDwlcFCOEGzc3N7Z06VL5z1euXGGqqqps2LBhbMWKFax27drM39+fe662bdt+8ov3Mqyff/6Z6erqsujoaNaqVStmYWHB7t+/zzVDsfT0dFanTh35NuTFywhbt24t38KepzFjxrCGDRuyffv2sapVq7LAwEC2YMECVq9ePbZr1y7ueWrVqsWuX7/OGGPMxsaGHT58mDH2cTaFWJaolcRzplRp9+7dYwcOHOB6J7xY8bLg0kuFW7RowVJSUrjl2LlzJ+vTpw/Lzc3lds4v8fT0ZF5eXszT05N5enoyb29vNn36dHby5EnuWbp37842b97MGGNs6tSpzNLSki1cuJA5Ojqy9u3bV9osxSQSCdPU1GTjxo2TLzdiTBxbW+fm5rLLly+zp0+fCppDLPbt28dWrlwpX8bHGGNBQUHcllp6eXmxV69efbJFglCtEsQkKyuLrV+/nk2fPp1NnDhR4YsnX19fZmtrW+5M+OzsbGZnZ8cmTJjANRNjH9taFC8ftLKyks+MTElJ4b5ElzHGDh8+zFRVVZmdnZ0g7zPFM/oGDBjAjh49ygoKChhjjKmqqsqvA4Vy584dZm9vX+Zap3jWHU+amprs3r17jDHGateuzS5fvizPqKuryzUL+ftophSpNJKSkrBgwQL5zyEhIWjWrBm2bNkC4GPzSX9/f8ydO5drrujoaK7n+5xp06bhxYsXaN++PUxNTXH27Fl5Q2/ezMzMcPLkSbRt2xZSqRQhISGoUqUKjh07xqVZdmliap4NAM2bN8f58+dhY2MDd3d3TJ48GVevXkVYWBiaN2/ONYvYmZiYwMTERJBzl941UyqVombNmtwb2q5YsQJ37txBrVq1YGpqWmaHnISEBG5Z8vLyMHXqVJw8eRIFBQVo37491q5dCwMDA24ZSlu5cqW8uXpxo/W9e/fC0tLykw3ZK0OWko4dO4bhw4cjJSUFoaGh3GdPfIqmpibXBvBr1qzBiBEjoKGh8cVm5kLcme/Tp0+ZYzx3s9yxYweWLl3KZcfgv+vx48eYMmWKfMMHVmoHNR4znsW0kcGhQ4ewadOmcmf91K5dG8uWLcOoUaO4v+84ODggPj4eVlZWcHFxwZw5c/Ds2TPs3LkTdnZ2Sj33p2Zh1axZE3p6ehgxYoT8WFhYmFKzFDt16hTGjx+P0aNHo379+lzO+bV8fX1hZmaG06dPw9zcHJcuXcLz588xefJkLF++nGuWevXqITs7GyYmJrC0tJRv1hQXF8d9FQz5+6goRSqNFy9eKHzwnj17VmEpWNOmTZGVlSVENMGV/hBWU1ODgYFBmQtqXh/AxWxtbXH06FF06NABzZo1w9GjR1G1alWuGYrl5OTAzMwMAKCrq4ucnBwAQKtWrQRZKifWgatYREZGfnKnOR5Ljd6+fYvIyEh06dIFADBz5kyFbYBVVVUxf/58bsWpHj16cDnP1/D390dQUBA8PDxQtWpV/Pbbbxg9ejT27dsnSJ7CwkJkZWXJlxNpampiw4YNlT5LaTY2NoiNjUXv3r3RtGlThIeHC7IkdNKkSeUel0gk0NDQgKWlJbp37660bAEBAfDw8ICGhsZn32slEokgRSmhdy0rLvQItUX953h6eiIzMxN+fn7yJY68zZw5E5MnT8b8+fOho6ODAwcOwNDQEB4eHtzbE2RnZ8uXBpfH1tYWjx494pjoo8WLF+P169cAgAULFmDo0KEYPXo0LC0tsX37dqWeu1q1auUe79Spk1LP+znnzp1DYGAgnJyc0KBBAwwePBj9+/cXLE9JFy9eRFRUFGrWrAmpVAqpVIpWrVphyZIlGD9+PBITE7ll6dmzJyIjI9GsWTP4+vpiwIAB2LZtGzIzMzFx4kRuOcg/Q0UpUmnUqlULd+/ehbGxMT58+ICEhATMmzdP/vjr16/LzB7gJS4uDvv27Sv3IpJHIaj0h7BQW8s6ODiUe5FYpUoVPHz4EC1btpQf4zmzAwDMzc2RkZEBmUwGGxsbhIaGwtnZGeHh4dDT0+OaRcwD10+RyWTc/r7mzZuH+fPnw8nJSbCBR3BwMI4ePSovSq1btw6NGjWSF1VTU1NhZGTE7ULJ39+fy3m+RlhYGLZt24YffvgBAODh4YGWLVuisLAQKioq3POoqKigU6dOSElJEXz2j5iylFT8N1SjRg2cPn0ao0aNQvPmzbnfCQeAxMREJCQkoLCwENbW1mCM4datW1BRUUGDBg2wYcMGTJ48GTExMUrptVJyBpDYZgMlJiaic+fOyMvLQ25uLqpXr45nz55BU1MThoaG3IpkQrznfo2YmBicO3cOTZo0ESyDmPpBGhgYICMjA/Xq1Sv38bt376JGjRrc8gAfi5o1a9aUF8t49/4qLnoxxpCZmYmaNWtCU1OT2/nL06JFC7Ro0QKrV69GSEgIAgMDMWnSJBQVFSEiIgLGxsbQ0dERJFthYSG0tbUBfHw9PXz4ENbW1pDJZEhLS+OaZenSpfLv+/TpA2NjY5w/fx6WlpZce1uRf4aKUqTScHNzw4wZM/Dzzz/j0KFD0NTUROvWreWPX7lyBRYWFtxzhYSEYMiQIXB1dUVERARcXV1x69YtPHr0CD179uSSQdl3nr6WmGZzlCam5tliHbh+zrVr17ida+PGjQgKCsLgwYO5nbO03bt3lyk4/fbbbzA3NwcA7Nq1C+vXr6+Ud++ysrIU3nudnZ2hqqqKhw8fwtjYWJBMdnZ2SE9Pl8+GFJKYshQrucxJVVUVW7duhY2NDcaMGcM9S/EsqO3bt0NXVxfAx4brPj4+aNWqFYYPH46BAwdi4sSJOHnypFKzzJ8/H1OmTCkzaH379i1++eUXzJkzR6nnL23ixIno2rUrfv31V+jp6SE2NhZqamoYNGgQfH19ueWwsrL6YmGqeLYxT8bGxmWW7PEmpo0M3NzcMGvWLEREREBdXV3hsffv38PPz4/77C3GGOrXr4/r168LulRNLDlK0tTUhLe3N7y9vZGWloZt27Zh6dKlmDFjBjp27IgjR45wz2Rra4srV67A3NwczZo1w7Jly6Curo7NmzfLr3d4yM/Px4gRI+Dn5yc/b7NmzdCsWTNuGcj/SKhmVoTw9uTJE9aqVSsmkUiYjo4OCwsLU3i8Xbt27KeffuKey87Ojq1bt44x9n/NoIuKitjw4cPZnDlzuOchX0fI5tmMfdwW/fTp04KcW09Pj+nr63/VlxCqV6/Obt++Lci5i9WqVYtdu3ZN/rOBgQG7e/eu/Oe0tDSujTcLCgrYL7/8wpo2bcpq1aol6L+TVCplT548UTimra3N0tPTueYo6eTJk6xJkyYsPDycPXz4kL169Urhq7JmKXbmzBmWn59f5nhERASbO3cu1yx16tQpt7nvtWvXWJ06dRhjjF2+fJnVqFFD6VmkUil7/PhxmePPnj0TpJl3tWrVWGpqqvz7GzduMMYYi42NZdbW1lwySCQStnr1ahYUFPTZLyGcPHmSubq6KrwX8yamjQyysrJYrVq1mImJCfv555/Z4cOH2eHDh9mSJUuYsbExMzQ0ZJmZmVwzMfZx85aLFy9yP69Yc3xOQUEBO3jwIOvatasg5z9x4gQ7cOAAY+xjQ/GGDRsyiUTCDAwMuF+jVqtWTbANdcj/TsKYwLcMCOHs1atX0NbWLrNMJCcnB9ra2mXuFimblpYWrl+/DlNTUxgYGCA6Ohp2dnZISUlBu3bt5FtfE+Hk5+fD1dUVmzZtgpWVldBxAHxsfDl9+nQsWLCg3O22i2cQKMOOHTu++rk8G+wWmz59OrS1teHn58f93MWqVq2KpKQkWFtbl/t4amoqmjRpgnfv3nHJM2fOHGzduhWTJk2Cn58fZs2ahYyMDBw6dAhz5szh2vtGKpXi+++/V2g8Gh4ejnbt2im8jnn2sJNKpfLvS87wYIxBIpFwaYAsxixipK2tjaNHj6Jt27YKx8+cOYOuXbvi9evXSE9PR5MmTfDXX38pNYtUKsXjx49Rs2ZNheNRUVHo378/nj59qtTzl1azZk2cP38eVlZWsLa2xpo1a9CpUyekpqbC0dEReXl5Ss8glUrx6NEjGBoaKv1cX0NfX1/h7yg3NxcFBQXQ1NQss6Scx+yt9PR0vHnzBvb29sjLy8OUKVMQExMDS0tLrFq1ivumHHfv3sWYMWNw6tQp+SwyiUSCjh07Yt26dbC0tOSaB/i4qcLSpUvx66+/wtbWlvv5xZajosnJySnzd8eDl5cX7OzsPtl3kIgbLd8jlc6nmhgK0bC1+LzFDR3r1q2La9euwc7ODi9fvuRyASlWhYWFCAgIQGhoaLm9tnhO/VdTU8O1a9dE1SejeEp9t27duA9chSg0/R3v3r3D5s2bcfr0adjb25cZePBYblmvXj1cu3btk0WpK1eufLKPhzLs3r0bW7Zsgbu7O+bNm4cBAwbAwsIC9vb2iI2N5VqUKu/1M2jQIG7nL4+YdkEVS5ZJkyZhwYIF0NLS+uJFPs8lzN27d4e3tzdWrFiBpk2bQiKR4NKlS5gyZYp8CfilS5eUegOheMAlkUjKLFUrLCzEmzdvMGrUKKWd/1OE3LWsmJg+JwFg1apVQkcA8HGJqa6ursKSptL9IKOiorgXpczMzPD777/jxYsXuHXrFgDA0tJSsGti4OPnQV5eHho3bgx1dfUyG9zwuv4TSw4x8vb2/qrn8dhYppilpSUWLFiACxculHuzVoiNJ8jXo5lShAhs4MCBcHJywqRJk7Bo0SKsXr0a3bt3R0REBBwdHbnveCcWYprZAQCTJ0+GmpqaQiNFIZ09e/azj7dp00Zp5y6+uC7+/nOUOWPrU1xcXD75mEQiQVRUlNIz+Pr64vTp07h8+XKZHfbevn0LJycndOjQAatXr1Z6FuDjjMyUlBSYmJjAyMgIx44dg6OjI9LT0+Hg4IBXr15xySFGjDHcvn0b+fn5sLKygqqqcPfrxJTFxcUFBw8ehJ6e3mf/pgC+hbQ3b95g4sSJCA4ORkFBAYCPfa6GDh2KgIAAaGlpISkpCQCU1tB6x44dYIzB29sbq1atUrjZpa6uDlNTU7Ro0UIp5/6c+Ph4vH79Gi4uLnj69CmGDh0qn4Wzfft2NG7cWOkZxDZTSiy+++47nDp16pM7rkZHR6Nr167yXXUrs6CgoM8WN3ndGPvSrHCx36BTJqlUCplMBgcHh8/2aTt48CC3TJ/rwyiRSJCens4tC/n7qChFiMBycnLw7t071KlTB0VFRVi+fLn8ItLPz6/CNLL+t1lYWGDNmjVwd3eHjo4OkpKS5MdiY2Px22+/cc0zbtw4BAcHw9LSEk5OTmXuwPCcKSD0wFVFRQXZ2dkwNDSEVCot9+JRqKVGhYWFiImJgZ2dnaB3eh8/fowmTZpAXV0dP/74o3w2RWpqKtatW4eCggIkJiaiVq1aXPJYW1sjODgYzZo1Q+vWreHu7o4ZM2Zg7969GDduHJ48ecIlh9hkZGSge/fu8kb8xsbGCAsLg6OjY6XOUhG8efMG6enpYIzBwsJCvgMUT2fPnkXLli0FLR6Sr/epmygSiQRVqlRRavsGW1tbmJmZ4dChQ2XaR5w9exbu7u4YNmyYaGZ2Cen9+/coKCgoc51FxGPMmDEICQmBiYkJvL29MWjQIEGvuUjFR0UpQgTytb0uhJhpIgZim9khhtk3gDgGriUHYkLO2PoUDQ0NpKSkCL572d27dzF69GhERESU6dWxYcMGrjvTzJgxA7q6uvjpp5+wf/9+DBgwAKampsjMzMTEiRNFMwOQt/79+yMpKQn+/v7Q0NDAL7/8gsLCQly6dKlSZyn2NUs0JBIJtm3bxiGN+JQs0Jf0/PlzGBoaVvr+X2LzqZsoxerVqwdPT0/4+/sr9Hb7Nzx8+BCtW7dGixYtsGvXLvnxP/74A+7u7vD09MTatWv/1XNWNM+ePcPQoUNx6tQpFBUVoVmzZti1axfXz8pPefv2LfLz8xWOVdbr82Lv379HWFgYAgMDceHCBbi7u8PHxweurq7cl/H++eefOHLkCAoKCtC+fXu4urpyPT/531FRihCBfOniqFhlvailmR3lE+PAVWyaNm2KpUuXon379kJHAfBxNuTt27cBCN+ro1hsbCwuXLgAS0tLdOvWTeg4gqlTpw727NkjL57ev38fMpkMb968KdM/pDJlKSbGJRoAEBcXh3379pXbb5B3g/zylqo9fPgQFhYWePv2rdIzODo6IjIyEvr6+nBwcPjsdYW2tjYaNWqEn376CcbGxkrPJjbBwcGYNWsWPD094ezsDMYY4uLisGPHDsyePRtPnz7F8uXLMXXqVPz000//+vnv3LmD1q1bo0+fPlizZg1iYmLw/fffY/DgwQq9pSqr4cOHIzw8HOPHj4eGhgY2btwImUyGiIgIQfLk5uZi+vTpCA0NxfPnz8s8Xlmvz8tz7949BAUFITg4GPn5+bhx4wa32asHDx5E3759oaGhAVVVVbx+/RorVqzAhAkTuJyf/DtovjEhAinZg4Mxhs6dO2Pr1q2oW7eugKnEo2fPnoiMjESzZs3g6+uLAQMGYNu2bfKZHZXVuXPnFAauzs7OkMlkePv2rWAD13fv3uHKlSt48uQJioqKFB4TouCxaNEiTJkyRZCdCctTvXp1ODs7cz3nlzRv3hzNmzcXOobgHj16hAYNGsh/rlevHqpWrYrHjx/D1NS00mYpNmrUKISEhCA9PV00SzRCQkIwZMgQuLq6IiIiAq6urrh16xYePXqEnj17csmwZs0aAB9niW3dulVh8FVYWIg//vhD4d9Smbp37y7fybK40funvH//HpGRkRg0aNAXZ7n+F+3YsQMrVqxAv3795Me6desGOzs7bNq0CZGRkTAxMcGiRYuUUpSysLDAiRMn0LZtW/z11184ePAgBg4cSAWp/+/kyZMIDAxE586dAQCdO3eGra0t8vPzy2xYwsO0adMQHR2NDRs2YMiQIVi/fj0ePHiATZs2VdrZxZ9SvPEDY6zMdaCyLV68GJ6enti4cSNUVVWxcOFCLFy4kIpSFQzNlCJEJHR0dJCcnCyKacpi9Oeff+L8+fOCzuwQw915qVSK7OxshV5E2trauHbtmiAD1xMnTmDIkCF49uxZmceE2r6+5LIL3jsTismRI0e++rmVdbaUiooKHj16hJo1a8qP6erqIjk5mfvyTzFlKUlMSzQAwN7eHiNHjsTYsWPln5tmZmYYOXIkjIyMMG/ePKVnKP73uHfvHurVq6fQI6i40fn8+fPRrFkzpWf5u+7cuYNGjRrh3bt3QkfhTlNTE8nJyahfv77C8Vu3bqFx48bIy8vD3bt30ahRo3999+OSLRvOnz+Pnj17okePHti0aZPC31FlXhKmqqqKrKwsGBkZyY9pamoiJSUFMpmMex4TExMEBwejbdu20NXVRUJCAiwtLbFz507s2bMHx48f555JTEp+NsTExKBLly7w8vKCm5vbv7789XN0dXXlu44W59LS0sKjR49gYGDALQf531BRihCRoKLU/8nPz8eIESPg5+cnmt/Hl+7Ob9++nUsOsQ1cLS0t0alTJ8yZM4db0+4vEWOfKyF87UVhZSrUlSaVSlGtWjWFQeHLly+hq6ur8PvjsfW3mLJ8ipBLNIppaWnh+vXrMDU1hYGBAaKjo2FnZ4eUlBS0a9cO2dnZ3LK4uLggLCyswm1I8urVK4UdAysLKysr9OrVq8wslxkzZuDgwYNIS0tDfHw8unfvjgcPHvyr5y7dsqFkn8HinyvzezEgvusbbW1tXL9+HTKZDPXq1UNYWBicnZ1x9+5d2NnZVeqdEks2Ovfy8sKgQYNQo0YNQbKUt4yaxlQVDy3fI4SIjpqaGg4ePAg/Pz+ho8gtXrwYAQEB8rvzq1evVrg7zwtjTL6TW7E3b97AwcFBkIHrkydPMGnSJNEUpIDKU3T6Et5T6CsiXsXkryGmLJ8i5BKNYtWrV8fr168BAHXr1sW1a9dgZ2eHly9f/uuzW76k5DJ8sdi/fz9CQ0PLndGbkJAAAJWyIAUAy5cvR9++ffH777+jadOmkEgkiIuLQ2pqKvbv3w/g44zo/v37/+vnFuNrRWwYY2jfvr3CbpZ5eXno2rWrws6Ixa9jZTM3N0dGRgZkMhlsbGwQGhoKZ2dnhIeHQ09Pj0sGsdq4cSNMTExgZmaGs2fPfvJmIK9VBCdPnlR4XysqKkJkZKR8UyCg8s4IryhophQhIqGjo4MrV64IvmOYWHh5ecHOzg6TJk0SOgoA8dyd37Fjx1c9b+jQoUpO8pG3tzdatmwJHx8fLuf7O/Ly8sodmNnb2wuUSBzevXsHDQ0NoWNUSHv27EG3bt1EsVU5ryxiWaJRbODAgXBycsKkSZOwaNEirF69Gt27d0dERAQcHR25NjoHPjakP3LkSLnvNStXruSaZc2aNZg1axaGDh2KLVu2wMvLC3fu3EFcXBzGjh2LRYsWcc0jRhkZGdi4cSNu3rwJxhgaNGiAkSNHCta37VOWLl2KUaNGVarix9cuvfX391dyko8CAgKgoqKC8ePHIzo6Gu7u7igsLERBQQFWrlwJX19fLjnEyNPT86uWb/O42fI1n0OVfRZiRUBFKUIE0qtXL4Wfw8PD0a5duzIDDN4X2GKxaNEiLF++HO3bty+3WfX48eO55jE2Nsbx48dhZ2eHxo0bY8aMGRgwYAAuXrwINzc3vHr1imuer6XsgWteXh769u2LmjVrws7OrkwzUt7/TgDw9OlTeHl54ffffy/38cp4YVJYWIjFixdj48aNePz4MW7evAlzc3P4+fnB1NRUlEVFMdLV1UVSUpIolgTwyCKmJRrFcnJy8O7dO9SpUwdFRUVYvnw5YmJiYGlpCT8/P65L6SIjI9GtWzeYmZkhLS0Ntra2yMjIAGMMjo6OiIqK4pYFABo0aAB/f38MGDBAYfnKnDlzkJOTg3Xr1nHNQ/45Mb3XiNX58+fh5OQkb/SvbJmZmYiPj4eFhQUaN27M5ZyEVBZUlCJEIF5eXl/1vIqwpEMZPjdjTCKRID09nWMa8d2d/1rKvrDdunUrRo0ahapVq6JGjRoKd86E+HcCAA8PD2RkZGDVqlVwcXHBwYMH8fjxYyxcuBArVqyAu7s790xCmz9/Pnbs2IH58+dj+PDhuHbtGszNzREaGoqAgABcvHhR6IgVgpj6VPDIIpVKYWJiAgcHh8/eFRfr+5+yOTs7w83NDfPnz5f/exgaGsLDwwNubm4YPXo01zwlm0IbGhoiIiICjRs3xq1bt9C8efNyt7WvbM6dO4dNmzYhPT0d+/btQ926dbFz506YmZmhVatWQseTE9N7jVhR4Y78E+7u7ti6dSvX1hvky6inFCECqazFpq919+5doSMoWLdunXy3opkzZ0JNTQ0xMTHo1auXqHpflabs+w6zZ8/G/PnzMWPGDEGW8pQnKioKhw8fRtOmTSGVSiGTydCxY0fo6upiyZIllbIoFRwcjM2bN6N9+/YYNWqU/Li9vT1SU1MFTEbEbMiQIYLssFee0o2iyyORSFBQUMApEZCSkoI9e/YA+Lhz2Nu3b6GtrY358+eje/fu3ItStWvXxvPnzyGTySCTyRAbG4vGjRvj7t27Sv8sqAgOHDiAwYMHw8PDAwkJCXj//j0A4PXr11i8eHGl302touHxmo6MjERkZCSePHlSpo9eYGCg0s9P/n1//PEH3r59K3QMUgoVpQgh5CtUr15d/r1UKsW0adMwbdo0AROJw4cPH9C/f3/RFKQAIDc3V74LS/Xq1fH06VNYWVnBzs6OW4NUsXnw4AEsLS3LHC8qKkJ+fr4AiUhFEBQUJHQEuYMHD37ysQsXLmDt2rXcCy9aWlrywkadOnVw584dNGrUCADw7NkzrlkAoF27dggPD4ejoyN8fHwwceJE7N+/H/Hx8WVaBlRGCxcuxMaNGzFkyBCEhITIj3/77beYP3++gMmIGM2bNw/z58+Hk5MTjIyMRFOgJ+S/iIpShBDRElMDWeDjAP727dvl3jH77rvvuOcRg6FDh2Lv3r346aefhI4iZ21tjbS0NJiamqJJkybYtGkTTE1NsXHjRtSuXVvoeIJo1KgRzp07B5lMpnB83759cHBwECgVIV+ve/fuZY6lpqZi5syZCA8Ph4eHBxYsWMA1U/PmzXH+/HnY2NjA3d0dkydPxtWrVxEWFobmzZtzzQIAmzdvln82jRo1CtWrV0dMTAy6du2Knj17cs8jNmlpaeV+Vuvq6uLly5f8AxFR27hxI4KCgjB48GChoxDyn0dFKUKIKH2pgSxvsbGxGDhwIO7du1fmbnxl3tWjsLAQy5Ytw8mTJ2Fvb1+m0bkQxcMJEybId0P09/dHp06dsHv3bqipqX317oX/Fd7e3li9ejX8/f0xePBgPHjwAEVFRQgLC0NaWhqCg4Nx9OhRoWMS8rc8fPgQ/v7+2LFjBzp16oSkpCTY2tpyz7Fy5Uq8efMGADB37ly8efMGe/fuhaWlJQICArjnkUqlCrNW+/Xrh++++w6LFi2ClZVVpV+yYmRkhNu3b5fZaS8mJob6EpEyPnz4gG+//VboGIRUCuJZb0EIISXMnDkTkydPxrVr16ChoYEDBw4gKysLbdq0Qd++fbnnGTVqFJycnHDt2jXk5OTgxYsX8q+cnBzuecTi6tWrcHBwgFQqxbVr15CYmCj/SkpK4ppl+fLlAD42Ovf09AQAODg4ICMjA3Fxcbh586YgA0Uh7dixA2/fvkXXrl2xd+9eHD9+HBKJBHPmzEFKSgrCw8PRsWNHoWNWGDKZrEzhVShiysLLq1evMH36dFhaWuL69euIjIxEeHi4IAUpADA3N4e9vT2Aj03GN2zYgCtXriAsLKzMrERlevnyJTw8PFCzZk3UqVMHa9asQVFREebMmQMLCwvExsZS/xsAI0eOhK+vL/78809IJBI8fPgQu3fvxpQpUzBmzBih4ylo3bo1qlatKnQMUVP2crphw4bht99+U+o5CCEf0e57hBBR0tHRQVJSEiwsLKCvr4+YmBg0atQIycnJ6N69OzIyMrjm0dLSQnJycrl9ecTM1tYWv//+O4yNjYWOonRVq1bFhg0byt3Z8s2bN3B1dcXLly9x48YNAdIJQyqV4tGjR/IeW4RUVMuWLcPPP/+M2rVrY/HixeUu5xPKhw8fyl3WbWJiwuX8Y8aMQXh4OPr3748TJ04gJSUFnTp1wrt37+Dv7482bdpwyVERzJo1CwEBAfKNS6pUqYIpU6ZwW/qZmZn52cd5vWb+C5SxQ+GkSZPk3xcVFWHHjh2wt7cXzUxw8r+jnS3FiZbvEUJESWwNZJs1a4bbt29XuKLUtWvXhI7Azc6dOzF48GDo6+ujR48e8uPFBannz5/j7NmzwgUUCDVnLZ++vv5X/254zoYsLCxEQEAAQkNDy+2nV1lnZs6YMQNVq1aFpaUlduzY8cmluGFhYdwy3bx5Ez4+Prhw4YLCccYY12Xdx44dw/bt29GhQweMGTMGlpaWsLKywqpVq7icvyJZtGgRZs2ahRs3bqCoqAg2NjbQ1tbmdn5TU9PPvu9U1lYA/8Tr16//9f9mYmKiws9NmjQBULmupSqi/Px8jBgxAn5+fl8sNv30008KmxcRcaCiFCFElMTQQPbKlSvy78eNG4fJkyfj0aNHsLOzK3PHrHgJhzKJdRAdFxeHffv2lTuA5jlA7NOnD16+fImBAwfi2LFjcHFxwZs3b+Dm5oZnz57h7NmzlbLRuZWV1RdfN5Wx0CHWAfu8efOwdetWTJo0CX5+fpg1axYyMjJw6NAhzJkzR+h4ghkyZIjoCqxeXl5QVVXF0aNHBd2d6+HDh7CxsQHwcUmhhoYGhg0bJkgWMfL29v6q5/FY4li66JGfn4/ExESsXLkSixYtUvr5K4r9+/d/sjCvzF10o6OjlfbfJsqjpqaGgwcPws/P74vPnTlzJodE5O+i5XuEEFFKT0/HmzdvYG9vj7y8PEyZMgUxMTHyBrI8+nVIpVJIJJJPbjNe/BivO+J/p0n30KFDlZjk/4SEhGDIkCFwdXVFREQEXF1dcevWLTx69Ag9e/bE9u3bueQoadmyZVi0aBEOHz4MPz8/ZGdn4+zZs6hbty73LEKTSqVYtWoVqlWr9tnn8Xq9kC+zsLDAmjVr4O7urrCMec2aNYiNjaUeJyKipaWFy5cvo0GDBoLmUFFRwaNHj1CzZk0AH5enXLlyBWZmZoLmEgupVAqZTAYHB4dPfp4DwMGDBzmmUnTs2DH88ssvOHPmjGAZxGLNmjWYNWsWhg4dii1btsDLywt37txBXFwcxo4dq/TiXa9evb74HFVVVdSuXRsdO3ZE165dlZqHfB0vLy/Y2dkpLMEkFQcVpQgh5BPu3bv31c/l2dRWTOzt7TFy5EiMHTtWvk7fzMwMI0eOhJGREebNmydIrpkzZ2LZsmUwNTXF2bNnUa9ePUFyCI16Sv19b9++RX5+vsIxXV1dbufX0tJCSkoKTExMYGRkhGPHjsHR0RHp6elwcHDAq1evuGUhn9e0aVMEBASgVatWguaQSqX4/vvvUaVKFQBAeHg42rVrBy0tLYXn8Zy5KiZjxoxBSEgITExM4O3tjUGDBolu+c6tW7fQpEkT5ObmCh1FcA0aNIC/vz8GDBig0P9nzpw5yMnJwbp165R6/vL6UpZWVFSEJ0+e4OzZs5gyZQrmz5+v1EzkyxYtWoTly5ejffv2+Oabb8q8/40fP16gZORrUFGKECJK5ubmiIuLQ40aNRSOv3z5Uj5AIx8JOYjW0tLC9evXYWpqCgMDA0RHR8POzg4pKSlo164dsrOzueQAyt7dPH78OBo3blxmhlRlGpipqKggOzubilJfkJubi+nTpyM0NBTPnz8v8zjPPi/W1tYIDg5Gs2bN0Lp1a7i7u2PGjBnYu3cvxo0bhydPnnDLQsr666+/5N/Hx8dj9uzZWLx4cbnLunm9D3/NIBqAIDNXxeL9+/cICwtDYGAgLly4AHd3d/j4+MDV1ZXrssuSrx/gY/+x7OxszJ07F6mpqdx3rRUjTU1NpKSkQCaTwdDQEBEREWjcuDFu3bqF5s2bl/seLZRjx45h9OjRX2xgT5TvczNDJRIJjRtEjnpKEUJEKSMjo9yB4Pv37/HgwQMBEn1048aNcnscdOvWjWsOsQyiq1evLm82WrduXVy7dg12dnZ4+fIl8vLyuGQoVnqJ2oABA7ieX4zovtPXmTZtGqKjo7FhwwYMGTIE69evx4MHD7Bp0yYsXbqUa5aePXsiMjISzZo1g6+vLwYMGIBt27YhMzMTEydO5JqFlKWnp6dQxGCMoX379grP4d3ovDIXm75WlSpVMGDAAAwYMAD37t1DUFAQxowZg/z8fNy4cYNbs/PSrx/g4+vF2NgYISEhXDKIXe3atfH8+XPIZDLIZDLExsaicePGuHv3rug+01q2bAknJyehYxAAd+/eFToC+R9QUYoQIipHjhyRf3/y5EmFQkNhYSEiIyNhamrKPVd6ejp69uyJq1evKvSZKr645L1jjtCDaG9vb6xevRqtW7dGREQE7Ozs0K9fP/j6+iIqKgoRERFlBmrKRgOzskpvUU/KFx4ejuDgYLRt2xbe3t5o3bo1LC0tIZPJsHv3bnh4eHDLUvLvt0+fPjA2Nsb58+dhaWnJvfhNyqJGyBWfRCKRf47zfo8s/fqRSqWoWbMmLC0toapKwzIAaNeuHcLDw+Ho6AgfHx9MnDgR+/fvR3x8/Ff1e+JJT0+vUs2+JkRZaPkeIURUpFLpJx9TU1ODqakpVqxYgS5dunBMBXTt2hUqKirYsmULzM3NcenSJTx//hyTJ0/G8uXL0bp1a655TExM5INoXV1dJCQkwNLSEjt37sSePXtw/PhxpZ6/eFmYqqoq3r17hzp16qCoqAjLly+XN6T38/ODvr6+UnMQ8m/Q1tbG9evXIZPJUK9ePYSFhcHZ2Rl3796FnZ0d3rx5wyXH39nWmhDy9Uou34uJiUGXLl3g5eUFNze3z153EP6KiopQVFQkL9KFhobKrytGjRoFdXV1gRMSsbp//z6OHDlS7oqGlStXCpSKfA0qShFCRMnMzAxxcXEwMDAQOgoAwMDAAFFRUbC3t0e1atVw6dIlWFtbIyoqCpMnTy6zzbOyCT2Ipgba5L/E3t4ea9euRZs2beDq6gp7e3ssX74ca9aswbJly3D//n1uWfT09JCQkEBFqQri5cuXuHTpEp48eVJm1s2QIUMESkVKKtno3MvLC4MGDSrTr5KnBw8e4Pz58+W+ZqgZMyH/TGRkJLp16wYzMzOkpaXB1tYWGRkZYIzB0dERUVFRQkckn0HzRAkhojRv3jzo6OiUOf7hwweEhIRwv9gvLCyU95wwMDDAw4cPYW1tDZlMhrS0NK5ZgI+N4DMyMiCTyWBjY4PQ0FA4OzsjPDwcenp6XDLwbA5LiDJ5eXkhOTkZbdq0wcyZM+Hu7o61a9eioKCA+93Vnj174tChQ7StdQUQHh4ODw8P5ObmQkdHR+E9USKRUFFKJDZu3AgTExOYmZnh7NmzOHv2bLnP47EMa/v27fLZPjVq1CjzmqGiFGBqagpvb294enrCxMRE6Dikgpg5cyYmT56M+fPnQ0dHBwcOHIChoSE8PDzg5uYmdDzyBTRTihAiSp/aNez58+cwNDTk3sOpdevWmDx5Mnr06IGBAwfixYsXmD17NjZv3ozLly/j2rVrXPMEBARARUUF48ePR3R0NNzd3VFYWCgfRPv6+ir1/FKpFNWqVftiYSonJ0epOQhRhszMTMTHx8PCwgKNGzfmem7a1rrisLKyQufOnbF48WJoamoKHYd8gqen51fdROHRl9DY2BijRo3CzJkzadngJ6xduxZBQUFITk6Gi4sLfHx80LNnT1SpUkXoaETEdHR0kJSUBAsLC+jr6yMmJgaNGjVCcnIyunfvjoyMDKEjks+gohQhRJSkUikeP36MmjVrKhwvvkjhXew4efIkcnNz0atXL6Snp6NLly5ITU1FjRo1EBISwr2pd2m8B9FSqRSrVq0qs+NdaUOHDlV6FkL+S2hb64pDS0sLV69epaWW5KvVqFEDly5dgoWFhdBRRC85ORmBgYHYs2cPCgoKMHDgQHh7e8PR0VHoaESEateujaioKNjY2KBRo0ZYsmQJunXrhuTkZLRs2ZJbb0jyz1BRihAiKg4ODpBIJEhOTkajRo0UdqMpLCzE3bt34ebmhtDQUAFTfpSTkwN9ff1KuYyNekqR/5rIyEhERkaW2+clMDBQoFREzHr16oUffvgB/fr1EzoKqSCmTZuG6tWrY8aMGUJHqTDy8/OxYcMGTJ8+Hfn5+bC1tYWvry+8vLwq5fUXKV+PHj3g7u6O4cOHY9q0aTh48CA8PT0RFhYGfX19nD59WuiI5DOopxQhRFR69OgBxhiSkpLQqVMneR8nAFBXV4epqSl69+7NLY+3t/dXPU+IQauQg2i6ECT/JfPmzcP8+fPh5OQEIyMjen2TTzpy5Ij8e3d3d0ydOhU3btyAnZ0d1NTUFJ7brVs33vGIyC1ZsgRdunTBiRMnyn3N0A5h/yc/Px8HDx7E9u3bERERgebNm8PHxwcPHz7ErFmzcPr0afz2229CxyQisXLlSvlsqLlz5+LNmzfYu3cvLC0tERAQIHA68iU0U4oQIkrBwcHo37+/4D0EpFIpZDIZHBwc8Lm3y4MHD3JM9eVBtLLz0Ewp8l9iZGSEZcuWYfDgwUJHQWFhIYKCgj5ZcKYdhIT1tX2AJBIJ996HRPwWLFgAf39/WFtbo1atWmUandPfN5CQkIDt27djz549UFFRweDBgzFs2DA0aNBA/py4uDh89913ePv2rYBJCSH/FipKEUJERSqVljtLQVdXF9bW1pg2bRp69erFLU/JraS9vb0xaNAgVK9endv5P0VMg2hCKjox9Xn58ccfERQUBHd393ILznTHl5CKS19fHwEBAfD09BQ6imipqKigY8eO8PHxQY8ePcrMJgOA3Nxc/Pjjj1ya05OKwdzcHHFxcahRo4bC8ZcvX8LR0ZH6MYocFaUIIaJy6NChcotSL1++xKVLl7B9+3bs2LEDffv25Zbp/fv3CAsLQ2BgIC5cuAB3d3f4+PjA1dVVsGU+YhpEE1LRTZ8+Hdra2vDz8xM6CgwMDBAcHIzOnTsLHYV8QlRUFH788UfExsZCV1dX4bFXr17h22+/xcaNG9G6dWuBEhKxql27Ns6dO4f69esLHUW07t27B5lMJnQMUsF8agb/48ePYWJigvfv3wuUjHwNKkoRQiqU9evXIzg4GH/++acg57937x6CgoIQHByM/Px83LhxQ6HvFS9iGkQTUhFNmjRJ/n1RURF27NgBe3t72NvbC9rnpU6dOjhz5gysrKy4nZP8Pd26dYOLiwsmTpxY7uNr1qxBdHQ092XdRPyWLFmC7OxsrFmzRugoovfhw4dylzCbmJgIlIiIUXGfvx49emDHjh0Ku0IXFhYiMjISERERSEtLEyoi+QpUlCKEVCi3bt2Cs7MzXrx4Icj5MzMzERQUhKCgIHz48AGpqancilJiHUQTUhG5uLh81fN493lZsWIF0tPTsW7dOmq4LlIymQwnTpxAw4YNy308NTUVrq6uyMzM5JyMiF3Pnj0RFRWFGjVqoFGjRmU+u8PCwgRKJh43b96Ej48PLly4oHCcMUa92kgZn+vzp6amBlNTU6xYsQJdunThmIr8XbT7HiGkQnn79i00NDS4nrPk8r2YmBh06dIF69atg5ub21c3vf03JCYmKvzcpEkTAMC1a9cUjtNAlpAvi46OFjqCXOk+eVFRUfj9999p0CpSjx8/LrfPTTFVVVU8ffqUYyJSUejp6XHti1kReXl5QVVVFUePHqXdUMkXFc+kMzMzQ1xcHAwMDARORP4JKkoRQiqULVu2wMHBgdv5SjY69/LyQkhISJkmiryIaRBNyH/Jq1evUFhYWGYTg5ycHKiqqpbpG/RvK7ncAPg4m4KIV926dXH16lVYWlqW+/iVK1dgZGTEORWpCKgx95clJSXh8uXLCrvtEfIl8+bNg46OTpnjHz58QEhICIYMGSJAKvK1aPkeIURUSi5RK+nVq1eIj4/HnTt3cO7cOW6FKalUChMTEzg4OHz2bh3v2QtCD6IJ+S/5/vvv0bVrV4wZM0bh+MaNG3HkyBEcP35coGREjMaNG4czZ84gLi6uzMzdt2/fwtnZGS4uLtQ3iJB/oGnTpggICECrVq2EjkIqEBUVFWRnZ5dpdP78+XMYGhrSsk+Ro6IUIURUPtXnRVdXFw0aNMCYMWO47sri6en5VVPHed/9pEE0If+e6tWr4/z582V6BKWmpqJly5Z4/vy5QMmIGD1+/BiOjo5QUVHBjz/+CGtra0gkEqSkpGD9+vUoLCxEQkICatWqJXRUIjLPnz/HnDlzEB0dXW4T75ycHIGSCeuvv/6Sfx8fH4/Zs2dj8eLFsLOzK7NUlm66kfJIpVI8fvwYNWvWVDienJwMFxeXSvu3VVFQUYoQQiogGkQT8u/R0tJCbGws7OzsFI5fvXoVzZo1Q15enlLP/6WZmCUlJCQoNQv5Ovfu3cPo0aNx8uRJFF9KSyQSdOrUCRs2bICpqamwAYkoff/997hz5w58fHxQq1atMn/3Q4cOFSiZsKRSqcLvoripeUnU6JyUp/jzMzk5GY0aNYKq6v91JyosLMTdu3fh5uaG0NBQAVOSL6GeUoQQUgG9f/8eBQUFZY7n5+fj7du3AiQipOJq2rQpNm/ejLVr1yoc37hxI7755huln79Hjx7y79+9e4cNGzbAxsYGLVq0AADExsbi+vXrZWZGEuHIZDIcP34cL168wO3bt8EYQ/369aGvry90NCJiMTExiImJQePGjYWOIirUM5P8Uz169ABjDElJSejUqZPCjtjq6uowNTVF7969BUxIvgbNlCKEkAqobdu2sLOzKzOIHjt2LK5cuYJz584JlIyQiuf8+fPo0KEDmjZtivbt2wMAIiMjERcXh1OnTqF169bcsgwbNgxGRkZYsGCBwnF/f39kZWUhMDCQWxZCyL+radOmWLt2LZo3by50FEL+U4KDg9G/f39UqVJF6CjkH6CiFCGEVEBiGkQT8l+QlJSEX375BUlJSahatSrs7e0xc+ZM1K9fn2uOatWqIT4+vsx5b926BScnJ7x69YprHkLIvycuLg4zZszAnDlzYGtrS/2S/r8rV6589XPt7e2VmIRUNKWXfhbT1dWFtbU1pk2bhl69egmQjPwdtHyPEEIqoJYtW+LixYv45ZdfEBoaKh9Eb9u2jfsgmpD/giZNmmD37t1Cx0DVqlURExNT5u84JiamzE5vhJCKRU9PD69evUK7du0Ujlf2fklNmjSBRCIpt5dUaZX1d0TKFxYWVu5r5uXLl7h06RIGDRqEHTt2oG/fvgKkI1+LilKEEFJBiWUQTch/ydu3b5Gfn69wjOfshQkTJmD06NG4fPmyfIlPbGwsAgMDMWfOHG45CCH/Pg8PD6irq+O3334rt9F5ZXX37l3594mJiZgyZQqmTp0q76t38eJFrFixAsuWLRMqIhGpkj0ZSxs6dChsbGywfPlyKkqJHC3fI4SQCk7oQTQhFV1eXh6mTZuG0NDQcneu5H1nPjQ0FKtXr0ZKSgoAoGHDhvD19UW/fv245iCE/Ls0NTWRmJgIa2troaOIlrOzM+bOnYvOnTsrHD9+/Dj8/Pxw+fJlgZKRiujWrVtwdnbGixcvhI5CPoNmShFCSAUktkE0IRXZ1KlTER0djQ0bNmDIkCFYv349Hjx4gE2bNmHp0qXc8/Tr148KUIT8Bzk5OSErK4uKUp9x9epVmJmZlTluZmaGGzduCJCIVGRv376lpe8VABWlCCGkAhLbIJqQiiw8PBzBwcFo27YtvL290bp1a1haWkImk2H37t3w8PDgnunDhw948uQJioqKFI6bmJhwz0II+XeMGzcOvr6+mDp1Kuzs7Mo0Oqcm3h9nhi5cuBDbtm2TFxPev3+PhQsXomHDhgKnIxXNli1b4ODgIHQM8gW0fI8QQiogExMT+SBaV1cXCQkJsLS0xM6dO7Fnzx4cP35c6IiEVBja2tq4fv06ZDIZ6tWrh7CwMDg7O+Pu3buws7PDmzdvuGW5desWvL29ceHCBYXjlb0RMiH/BVKptMyxkg2+6e8buHTpErp27YqioiI0btwYAJCcnAyJRIKjR4/C2dlZ4IRETCZNmlTu8VevXiE+Ph537tzBuXPnqDAlcjRTihBCKqCcnBz59HZdXV3k5OQAAFq1aoXRo0cLGY2QCsfc3BwZGRmQyWSwsbFBaGgonJ2dER4eDj09Pa5ZPD09oaqqiqNHj8LIyIgaIRPyH1KyoTcpX/ENgV27diE1NRWMMfTv3x8DBw6ElpaW0PGIyCQmJpZ7XFdXF25ubhgzZgxkMhnnVOTvoqIUIYRUQGIaRBNS0Xl5eSE5ORlt2rTBzJkz4e7ujrVr16KgoAArV67kmiUpKQmXL19GgwYNuJ6XEKJ8NDj+OpqamhgxYoTQMUgFEB0dLXQE8i+g5XuEEFIBBQQEQEVFBePHj0d0dDTc3d1RWFgoH0T7+voKHZGQCiszMxPx8fGwsLCQLx/hpWnTpggICECrVq24npcQws+NGzeQmZmJDx8+KBzv1q2bQInEh35HhFQeVJQihJD/ACEH0YSQf09UVBRmz56NxYsXl9sIWVdXV6BkhJD/VXp6Onr27ImrV6/Ke0kBkC/TpZ5S9DsipDKiohQhhBBCKr3IyEhERkaWu+NdYGAgtxzFjZBL95KiRsiEVHxdu3aFiooKtmzZAnNzc1y6dAnPnz/H5MmTsXz5crRu3VroiIKj3xEhlQ/1lCKEkArq0qVLOHPmTLmDaN59cAipyObNm4f58+fDyclJ8Obin+uP8amGroSQiuHixYuIiopCzZo1IZVKIZVK0apVKyxZsgTjx4+nv3HQ74iQyoiKUoQQUgEtXrwYs2fPhrW1NWrVqqUwiKbdugj5ezZu3IigoCAMHjxY6Cho06aNws+vXr3C7t27sXXrViQnJ2PChAnCBCOE/M8KCwuhra0NADAwMMDDhw9hbW0NmUyGtLQ0gdOJA/2OCKl8qChFCCEV0OrVqxEYGAhPT0+hoxBS4X348AHffvut0DEUREVFITAwEGFhYZDJZOjduze2bdsmdCxCyP/A1tYWV65cgbm5OZo1a4Zly5ZBXV0dmzdvhrm5udDxRIF+R4RUPlSUIoSQCkgqlaJly5ZCxyDkP2HYsGH47bff4OfnJ2iO+/fvIygoCIGBgcjNzUW/fv2Qn5+PAwcOwMbGRtBshJD/3ezZs5GbmwsAWLBgAbp27YrWrVujRo0aCAkJETidOJT8HS1cuBBdunSh3xEh/3HU6JwQQiqgZcuW4eHDh1i1apXQUQip8Hx9fREcHAx7e3vY29uX2fGOR4+2zp07IyYmBl26dIGHhwfc3NygoqICNTU1JCcnU1GKkP+onJwc6Ovr09L7z6DfESH/bVSUIoSQCqioqAju7u64efMmbGxsygyiw8LCBEpGSMXj4uLyycckEgmioqKUnkFVVRXjx4/H6NGjUb9+fflxKkoRUvH16tXri89RVVVF7dq10bFjR3Tt2pVDKnHx9vb+qufx3A2VEMIHLd8jhJAKaNy4cYiOjoaLiwtq1KhBdw8J+R98bsc7Xs6dO4fAwEA4OTmhQYMGGDx4MPr37y90LELIv6BatWpffE5RURFu3bqFrVu3YsqUKZg/fz6HZOIRFBQEmUwGBwcH0JwJQioXmilFCCEVkI6ODkJCQuDu7i50FELIvygvLw8hISEIDAzEpUuXUFhYiJUrV8Lb2xs6OjpCxyOEKNmxY8cwevRoZGZmCh2FqzFjxiAkJAQmJibw9vbGoEGDUL16daFjEUI4oKIUIYRUQDKZDCdPnkSDBg2EjkJIhefi4vLZ2YY8lu+VJy0tDdu2bcPOnTvx8uVLdOzYEUeOHBEkCyGEj5cvX8Lb27tSLsN///49wsLCEBgYiAsXLsDd3R0+Pj5wdXWlGeGE/IdRUYoQQiqg7du348SJE9i+fTs0NTWFjkNIhTZx4kSFn/Pz85GUlIRr165h6NChWL16tUDJPiosLER4eDgCAwOpKEUIqRTu3buHoKAgBAcHIz8/Hzdu3IC2trbQsQghSkA9pQghpAJas2YN7ty5g1q1asHU1LRMo/OEhASBkhFS8QQEBJR7fO7cuXjz5g3nNGWpqKigR48e6NGjh9BRCCGEC4lEAolEAsYYioqKhI5DCFEiKkoRQkgFRINTQpRv0KBBcHZ2xvLly4WOQggh/3kll+/FxMSgS5cuWLduHdzc3CCVSoWORwhREipKEUJIBeTv7y90BEL+8y5evAgNDQ2hYxBCyH9eyUbnXl5eCAkJQY0aNYSORQjhgHpKEUIIIaRS69Wrl8LPjDFkZ2cjPj4efn5+VAQmhBAlk0qlMDExgYODw2ebmlfGBvCE/NfRTClCCKkgqlevjps3b8LAwAD6+vqfvWjLycnhmIyQiq1atWoKP0ulUlhbW2P+/PlwdXUVKBUhhFQeQ4YMoR32CKmkqChFCCEVREBAAHR0dOTf08UbIf+7wsJCeHp6ws7ODtWrVxc6DiGEVEpBQUFCRyCECISW7xFCSAXy119/fdXzdHV1lZyEkP8ODQ0NpKSkwMzMTOgohBBCCCGVCs2UIoSQCkRPT++rZkgVFhZySEPIf4OdnR3S09OpKEUIIYQQwhkVpQghpAKJjo6Wf88YQ+fOnbF161bUrVtXwFSEVGyLFi3ClClTsGDBAnzzzTfQ0tJSeJxmHhJCCCGEKAct3yOEkApMR0cHycnJMDc3FzoKIRWWVCqVf19yJiJjDBKJhGYeEkIIIYQoCc2UIoQQQkilVnIGYmmJiYkckxBCCCGEVC40U4oQQiowmilFyL/v1atX2L17N7Zu3Yrk5GSaKUUIIYQQoiTSLz+FEEKImH1N43NCyJdFRUVh0KBBMDIywtq1a9G5c2fEx8cLHYsQQggh5D+Llu8RQkgF0qtXL4Wf3717h1GjRpVpzBwWFsYzFiEV1v379xEUFITAwEDk5uaiX79+yM/Px4EDB2BjYyN0PEIIIYSQ/zQqShFCSAVSrVo1hZ8HDRokUBJCKr7OnTsjJiYGXbp0wdq1a+Hm5gYVFRVs3LhR6GiEEEIIIZUC9ZQihBBCSKWkqqqK8ePHY/To0ahfv778uJqaGpKTk2mmFCGEEEKIklFPKUIIIYRUSufOncPr16/h5OSEZs2aYd26dXj69KnQsQghhBBCKg2aKUUIIYSQSi0vLw8hISEIDAzEpUuXUFhYiJUrV8Lb2xs6OjpCxyOEEEII+c+iohQhhBBCyP+XlpaGbdu2YefOnXj58iU6duyII0eOCB2LEEIIIeQ/iYpShBBCCCGlFBYWIjw8HIGBgVSUIoQQQghREipKEUIIIYQQQgghhBDuqNE5IYQQQgghhBBCCOGOilKEEEIIIYQQQgghhDsqShFCCCGEEEIIIYQQ7qgoRQghhBBCCCGEEEK4o6IUIYQQQojA/vzzT/Ts2RMmJiaoUqUKatWqhRYtWmDy5Mny52zYsAFBQUH/03kWL16MQ4cO/W9hCSGEEEL+JbT7HiGEEEKIgI4dO4Zu3bqhbdu2GD58OIyMjJCdnY34+HiEhITg/v37AABbW1sYGBjgzJkz//hc2tra6NOnz/9c3CKEEEII+TeoCh2AEEIIIaQyW7ZsGczMzHDy5Emoqv7fpdkPP/yAZcuWCZiMEEIIIUS5aPkeIYQQQoiAnj9/DgMDA4WCVDGp9OOlmqmpKa5fv46zZ89CIpFAIpHA1NQUAPDu3TtMnjwZTZo0QbVq1VC9enW0aNEChw8fVvhvSSQS5ObmYseOHfL/Rtu2beWPP3r0CCNHjkS9evWgrq4OMzMzzJs3DwUFBQr/nV9//RWNGzeGtrY2dHR00KBBA/z000//7i+FEEIIIZUCzZQihBBCCBFQixYtsHXrVowfPx4eHh5wdHSEmpqawnMOHjyIPn36oFq1atiwYQMAoEqVKgCA9+/fIycnB1OmTEHdunXx4cMHnD59Gr169cL27dsxZMgQAMDFixfRrl07uLi4wM/PDwCgq6sL4GNBytnZGVKpFHPmzIGFhQUuXryIhQsXIiMjA9u3bwcAhISEYMyYMRg3bhyWL18OqVSK27dv48aNG1x+V4QQQgj5b6GeUoQQQgghAnr+/Dl69OiBmJgYAICamhqaNm2Krl274scff4S2tjaAr+8pVVhYCMYYRo0ahYSEBCQkJMgf+1RPqVGjRmH37t24fv06TExM5MdXrFiBKVOm4Pr167CxscG4ceOwa9cuvHjx4t/5P08IIYSQSo2W7xFCCCGECKhGjRo4d+4c4uLisHTpUnTv3h03b97EzJkzYWdnh2fPnn3xv7Fv3z60bNkS2traUFVVhZqaGrZt24aUlJSvynD06FG4uLigTp06KCgokH99//33AICzZ88CAJydnfHy5UsMGDAAhw8f/qpshBBCCCGfQkUpQgghhBARcHJywvTp07Fv3z48fPgQEydOREZGxhebnYeFhaFfv36oW7cudu3ahYsXLyIuLg7e3t549+7dV5378ePHCA8Ph5qamsJXo0aNAEBefBo8eDACAwNx79499O7dG4aGhmjWrBkiIiL+t//zhBBCCKmUqKcUIYQQQojIqKmpwd/fHwEBAbh27dpnn7tr1y6YmZlh7969kEgk8uPv37//6vMZGBjA3t4eixYtKvfxOnXqyL/38vKCl5cXcnNz8ccff8Df3x9dunTBzZs3IZPJvvqchBBCCCFUlCKEEEIIEVB2djaMjIzKHC9eeldcEKpSpQrevn1b5nkSiQTq6uoKBalHjx6V2X3vc/+NLl264Pjx47CwsIC+vv5X5dbS0sL333+PDx8+oEePHrh+/ToVpQghhBDyt1Cjc0IIIYQQAdnb26NevXro2rUrGjRogKKiIiQlJWHFihV4/fo1Lly4ADs7O3h6eiIkJAQ7duyAubk5NDQ0YGdnh+3bt8Pb2xujR49Gnz59kJWVhQULFkAqleLWrVsoeanXtm1bpKSkYOvWrTAyMoKOjg6sra2RnZ2NFi1aoGrVqhg/fjysra3x7t07ZGRk4Pjx49i4cSPq1auH4cOHo2rVqmjZsiWMjIzw6NEjLFmyBHfv3sWtW7dQs2ZNAX+ThBBCCKloqChFCCGEECKg0NBQHD58GHFxccjOzsb79+9hZGSENm3aYObMmWjYsCEA4N69exgxYgQuXryI169fQyaTISMjAwDw888/Y+PGjcjOzoa5uTkmTZqE+/fvY968eQpFqeTkZIwdOxaJiYnIy8tDmzZt5Lv5PXv2DAsWLEB4eDju378PHR0dmJmZwc3NDTNnzoSWlhaCg4MRFBSEGzdu4MWLFzAwMECrVq0we/Zs2NnZ8f7VEUIIIaSCo6IUIYQQQgghhBBCCOGOdt8jhBBCCCGEEEIIIdxRUYoQQgghhBBCCCGEcEdFKUIIIYQQQgghhBDCHRWlCCGEEEIIIYQQQgh3VJQihBBCCCGEEEIIIdxRUYoQQgghhBBCCCGEcEdFKUIIIYQQQgghhBDCHRWlCCGEEEIIIYQQQgh3VJQihBBCCCGEEEIIIdxRUYoQQgghhBBCCCGEcEdFKUIIIYQQQgghhBDCHRWlCCGEEEIIIYQQQgh3/w+1+/JYtrtz0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85" y="3170775"/>
            <a:ext cx="6326269" cy="360177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35812"/>
              </p:ext>
            </p:extLst>
          </p:nvPr>
        </p:nvGraphicFramePr>
        <p:xfrm>
          <a:off x="4500880" y="1008166"/>
          <a:ext cx="3423919" cy="198303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59241">
                  <a:extLst>
                    <a:ext uri="{9D8B030D-6E8A-4147-A177-3AD203B41FA5}">
                      <a16:colId xmlns:a16="http://schemas.microsoft.com/office/drawing/2014/main" val="2524677625"/>
                    </a:ext>
                  </a:extLst>
                </a:gridCol>
                <a:gridCol w="1464678">
                  <a:extLst>
                    <a:ext uri="{9D8B030D-6E8A-4147-A177-3AD203B41FA5}">
                      <a16:colId xmlns:a16="http://schemas.microsoft.com/office/drawing/2014/main" val="333613722"/>
                    </a:ext>
                  </a:extLst>
                </a:gridCol>
              </a:tblGrid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Jammu_Kashmir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75840.0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3035264079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Odisha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73979.0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881749993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Madhya_Pradesh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62989.0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69001690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Jharkhand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62091.0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748747624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Assam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60621.0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16001183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Manipur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58442.0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11229942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 err="1">
                          <a:effectLst/>
                        </a:rPr>
                        <a:t>Uttar_Pradesh</a:t>
                      </a:r>
                      <a:endParaRPr lang="en-IN" sz="1200" dirty="0">
                        <a:effectLst/>
                      </a:endParaRP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49450.0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339623607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>
                          <a:effectLst/>
                        </a:rPr>
                        <a:t>Bihar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33954.0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584354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57912"/>
              </p:ext>
            </p:extLst>
          </p:nvPr>
        </p:nvGraphicFramePr>
        <p:xfrm>
          <a:off x="307975" y="5669277"/>
          <a:ext cx="3938905" cy="99151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53927">
                  <a:extLst>
                    <a:ext uri="{9D8B030D-6E8A-4147-A177-3AD203B41FA5}">
                      <a16:colId xmlns:a16="http://schemas.microsoft.com/office/drawing/2014/main" val="18774189"/>
                    </a:ext>
                  </a:extLst>
                </a:gridCol>
                <a:gridCol w="1684978">
                  <a:extLst>
                    <a:ext uri="{9D8B030D-6E8A-4147-A177-3AD203B41FA5}">
                      <a16:colId xmlns:a16="http://schemas.microsoft.com/office/drawing/2014/main" val="3571176187"/>
                    </a:ext>
                  </a:extLst>
                </a:gridCol>
              </a:tblGrid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Chhattisgarh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86860.0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027703401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Rajasthan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84837.0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2099764048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Tripura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77358.0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128028283"/>
                  </a:ext>
                </a:extLst>
              </a:tr>
              <a:tr h="247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Meghalaya</a:t>
                      </a:r>
                    </a:p>
                  </a:txBody>
                  <a:tcPr marL="36566" marR="36566" marT="18283" marB="18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effectLst/>
                        </a:rPr>
                        <a:t>76228.0</a:t>
                      </a:r>
                    </a:p>
                  </a:txBody>
                  <a:tcPr marL="36566" marR="36566" marT="18283" marB="18283" anchor="ctr"/>
                </a:tc>
                <a:extLst>
                  <a:ext uri="{0D108BD9-81ED-4DB2-BD59-A6C34878D82A}">
                    <a16:rowId xmlns:a16="http://schemas.microsoft.com/office/drawing/2014/main" val="99596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79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6C29-AD8D-75BD-FC23-8B0F1F39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40" y="2838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primary, secondary and tertiary sectors as percentage over GDP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20" y="1609408"/>
            <a:ext cx="10422200" cy="49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3841-78E1-DD9B-232E-D6DD03BE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III - GDP Analysis of the Indian States except Union Territories</a:t>
            </a:r>
            <a:endParaRPr lang="en-A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0521-A6D8-EECC-B281-316B5890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includes all states, except West Bengal and all Union Territories. This covers for other 28 states This section has majorly focused only for 2014-15 stats and cover below details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section has additionally focused on dividing each states in to categories to understand which states are playing major role in contributing to GDP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of category split is covered in page 10 and below other details are captured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 States - Sub-Sectors contributing towards GDP (Page 11)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 States - Sub-Sectors contributing towards GDP (Page 12)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 States - Sub-Sectors contributing towards GDP (Page 13)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C4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- Sub-Sectors contributing towards GDP (Page 14)</a:t>
            </a:r>
            <a:endParaRPr lang="en-A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0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1095</Words>
  <Application>Microsoft Office PowerPoint</Application>
  <PresentationFormat>Widescreen</PresentationFormat>
  <Paragraphs>166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Theme</vt:lpstr>
      <vt:lpstr>GDP Analysis</vt:lpstr>
      <vt:lpstr>PowerPoint Presentation</vt:lpstr>
      <vt:lpstr>Section IA - GDP Analysis of the Indian States</vt:lpstr>
      <vt:lpstr>Average growth of states for 2013-14, 2014-15 and 2015-16</vt:lpstr>
      <vt:lpstr>GDP of the states for the year 2015-16</vt:lpstr>
      <vt:lpstr>Section II - GDP Analysis of the Indian States except Union Territories</vt:lpstr>
      <vt:lpstr>GDP per capita for all the states – 2014-15</vt:lpstr>
      <vt:lpstr>Contribution of primary, secondary and tertiary sectors as percentage over GDP</vt:lpstr>
      <vt:lpstr>Section III - GDP Analysis of the Indian States except Union Territories</vt:lpstr>
      <vt:lpstr>C1 States - Sub-Sectors contributing towards GDP</vt:lpstr>
      <vt:lpstr>C2 States - Sub-Sectors contributing towards GDP</vt:lpstr>
      <vt:lpstr>C4 States - Sub-Sectors contributing towards GDP</vt:lpstr>
      <vt:lpstr>Findings / Recommendations</vt:lpstr>
      <vt:lpstr>Section V - Section V - GDP and Education Dropout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Analysis</dc:title>
  <dc:creator>Raj Thimmappa</dc:creator>
  <cp:lastModifiedBy>user</cp:lastModifiedBy>
  <cp:revision>9</cp:revision>
  <dcterms:created xsi:type="dcterms:W3CDTF">2024-11-30T05:34:59Z</dcterms:created>
  <dcterms:modified xsi:type="dcterms:W3CDTF">2024-11-30T14:06:59Z</dcterms:modified>
</cp:coreProperties>
</file>