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1-23T07:52:21.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9274 7308 0,'29'0'187,"30"0"-171,29 0-1,-30-29-15,89 29 16,0 0-16,-88 0 16,146 0-16,-29 0 0,-29 0 15,58 0-15,-29 29 16,-58-29-16,28 29 15,-28 1-15,-1 29 16,-29-30-16,30 30 0,-1-30 16,-29 0-16,-59 1 15,30-30-15,-29 0 16,-1 0-16,0 0 16,1 29-16,-1-29 0,0 0 15,1 29-15,28-29 16,-28 0-16,28 0 15,1 30-15,0-30 16,58 29-16,-29-29 0,0 0 16,-29 29-16,29-29 15,-29 0-15,-1 0 16,30 0-16,-29 0 16,58 0-16,-29 0 0,1 0 15,28 0-15,30 30 16,-89-30-16,30 29 15,0 0-15,0 1 16,1-30-16,-60 29 16,30-29-16,-30 30 0,88-1 15,-29-29-15,-58 0 16,87 0-16,-58 29 16,-1 1-16,31-30 15,-31 29-15,-28-29 0,28 29 16,-28-29-16,-1 0 15,0 0 1,1 0 0,-1 0-16,0 30 0,1-30 0,28 0 15,-28 0-15,-1 29 16,59-29-16,-59 0 16,30 0-16,0 29 15,29-29-15,-29 0 0,-30 0 16,59 0-16,-59 0 15,59 0-15,0 0 16,0 0-16,30-29 16,29 0-16,-89 29 15,60 0-15,-1 0 0,-58 0 16,29 0-16,-59 0 16,0 0-16,1 0 15,29 0-15,-30 0 16,0 0-16,1 0 15,-1 0-15,0 0 16,1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12ED-F063-D9D9-60E3-C6A2B8C6B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92CA04-642D-9DF1-AE7A-5D0D4538E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E49D25-1951-3B1A-4778-4195C4F6B528}"/>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35687990-8256-A824-BFC8-1BB7448AB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C8864-1D85-6149-D065-10D185AEE941}"/>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124966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4FF3-BFAB-B147-AAF1-E2C5B05CCF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15BD1-DC1E-C54A-1997-2A8E00B9D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9D667-FDF9-2958-E926-547EEAF42111}"/>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3E6E3276-7799-A91B-6110-A8A251738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E2B79-35DE-BA71-485D-133A7743F4CC}"/>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287344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BEB90-A20C-50FC-F4E4-2E0E057DD6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656AA-FB66-E57F-9EC5-D91AD6446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B87E5-808A-AFFC-B765-F433806CF7E0}"/>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972FB0C5-96DA-05A5-AC91-EE05BD955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E818B-D44E-1285-DDCB-6835D7C485DA}"/>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63622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B18F-657D-08FD-4CAA-0A706951E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58DD0C-5EFE-296C-BF01-C89E92299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CD33B-292E-DE1B-C3C8-2F62D78A5AE7}"/>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8AA46E1D-EDBF-48F9-FFA0-CC79C2A61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EE75A-D1B3-6656-4C41-6B4290FFD4FA}"/>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115532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8B81-79D8-CDBE-2516-9A4EDA270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95168-0E27-FD3E-D10A-43E0FCD1C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B6963-F7E4-9E5A-532D-90972AB8E659}"/>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0EAA6E55-CCBB-BBE7-F853-7E6A6551D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767B4-C77A-2BC0-EB3F-8B08F6843B61}"/>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271709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60EA-9F75-CC12-DB97-0297E46C67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0409D-8AE1-1E0A-9CF0-6EF721DB9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3B25BF-CF36-23D2-52A4-803D9EA06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03872A-0EFC-23F8-BF28-986A93C3C3EF}"/>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6" name="Footer Placeholder 5">
            <a:extLst>
              <a:ext uri="{FF2B5EF4-FFF2-40B4-BE49-F238E27FC236}">
                <a16:creationId xmlns:a16="http://schemas.microsoft.com/office/drawing/2014/main" id="{6CA3EF3B-A495-B09A-95A1-C6E63F1DE6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26CBB-79DE-FF44-85C1-95CB308D35C4}"/>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378243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7C0B-7A1D-094D-8DC5-C3CE71CFF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1DDAC5-4972-2B83-7291-823110DC4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4B5AA-608B-A8B4-3E13-0418B8BE0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CD2C28-49DE-2E3C-A5F5-60C82EDEB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9EE10-FD74-F575-62B8-7820532D7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43555-0C6D-E21B-5929-D6A0967C3455}"/>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8" name="Footer Placeholder 7">
            <a:extLst>
              <a:ext uri="{FF2B5EF4-FFF2-40B4-BE49-F238E27FC236}">
                <a16:creationId xmlns:a16="http://schemas.microsoft.com/office/drawing/2014/main" id="{435DDAA0-68A3-1110-4A17-505F4DA5A9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FBB03D-4E56-AE51-1C9F-726E519D7D13}"/>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2545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6944-3BB0-B779-E8BB-C6F9808058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2B2D9F-87C8-86F2-BFBA-A596A5456475}"/>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4" name="Footer Placeholder 3">
            <a:extLst>
              <a:ext uri="{FF2B5EF4-FFF2-40B4-BE49-F238E27FC236}">
                <a16:creationId xmlns:a16="http://schemas.microsoft.com/office/drawing/2014/main" id="{9D45B123-3CF9-92FB-8226-EAFCDF8ECC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E057D-E706-256A-D8BA-32D13F9D0673}"/>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5114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98122-8430-7B17-CCFC-D6C63FDA28E5}"/>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3" name="Footer Placeholder 2">
            <a:extLst>
              <a:ext uri="{FF2B5EF4-FFF2-40B4-BE49-F238E27FC236}">
                <a16:creationId xmlns:a16="http://schemas.microsoft.com/office/drawing/2014/main" id="{4AE72B5A-4564-9FF5-88C4-C447707764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BC6BC-CD3E-2C45-BCBE-EBBBFBABAF17}"/>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169028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56E1-BB14-007B-6A86-B1101F28B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0CA659-95A3-7BEA-881F-75D99EA92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4CB0E-336F-D97C-B3AC-10CBFAE40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BA8FD-18B4-4C03-A02C-12D838D8E27E}"/>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6" name="Footer Placeholder 5">
            <a:extLst>
              <a:ext uri="{FF2B5EF4-FFF2-40B4-BE49-F238E27FC236}">
                <a16:creationId xmlns:a16="http://schemas.microsoft.com/office/drawing/2014/main" id="{5180BDB1-AE57-0821-3299-D086890F3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A11CB-A8DD-B8F0-5A68-072F99602048}"/>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410089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9CAB-6865-20BE-BF76-0E4F063F2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F29F60-5FCC-959E-EF2D-37AF1081C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8C1AE4-2D7D-E1B1-D82B-323C9B8D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5D6E1-6808-6B7D-B2B4-19A0C173C849}"/>
              </a:ext>
            </a:extLst>
          </p:cNvPr>
          <p:cNvSpPr>
            <a:spLocks noGrp="1"/>
          </p:cNvSpPr>
          <p:nvPr>
            <p:ph type="dt" sz="half" idx="10"/>
          </p:nvPr>
        </p:nvSpPr>
        <p:spPr/>
        <p:txBody>
          <a:bodyPr/>
          <a:lstStyle/>
          <a:p>
            <a:fld id="{EB18B5A8-0164-4C89-8306-307A9CDA2BC0}" type="datetimeFigureOut">
              <a:rPr lang="en-IN" smtClean="0"/>
              <a:t>06-02-2023</a:t>
            </a:fld>
            <a:endParaRPr lang="en-IN"/>
          </a:p>
        </p:txBody>
      </p:sp>
      <p:sp>
        <p:nvSpPr>
          <p:cNvPr id="6" name="Footer Placeholder 5">
            <a:extLst>
              <a:ext uri="{FF2B5EF4-FFF2-40B4-BE49-F238E27FC236}">
                <a16:creationId xmlns:a16="http://schemas.microsoft.com/office/drawing/2014/main" id="{7ADDC53D-C998-3BEE-9676-0971DAF6E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6A440-0BF3-B3F7-53C3-B5248D333781}"/>
              </a:ext>
            </a:extLst>
          </p:cNvPr>
          <p:cNvSpPr>
            <a:spLocks noGrp="1"/>
          </p:cNvSpPr>
          <p:nvPr>
            <p:ph type="sldNum" sz="quarter" idx="12"/>
          </p:nvPr>
        </p:nvSpPr>
        <p:spPr/>
        <p:txBody>
          <a:bodyPr/>
          <a:lstStyle/>
          <a:p>
            <a:fld id="{DC3157E4-05E9-4446-8513-F7E024553732}" type="slidenum">
              <a:rPr lang="en-IN" smtClean="0"/>
              <a:t>‹#›</a:t>
            </a:fld>
            <a:endParaRPr lang="en-IN"/>
          </a:p>
        </p:txBody>
      </p:sp>
    </p:spTree>
    <p:extLst>
      <p:ext uri="{BB962C8B-B14F-4D97-AF65-F5344CB8AC3E}">
        <p14:creationId xmlns:p14="http://schemas.microsoft.com/office/powerpoint/2010/main" val="111843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8679F-3D67-94A4-6FC4-EC51F45C8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A536C-5765-4CC8-2C93-B4A0FFBF1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0B29B-4783-5E42-8CB3-CDCD8A4FA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8B5A8-0164-4C89-8306-307A9CDA2BC0}" type="datetimeFigureOut">
              <a:rPr lang="en-IN" smtClean="0"/>
              <a:t>06-02-2023</a:t>
            </a:fld>
            <a:endParaRPr lang="en-IN"/>
          </a:p>
        </p:txBody>
      </p:sp>
      <p:sp>
        <p:nvSpPr>
          <p:cNvPr id="5" name="Footer Placeholder 4">
            <a:extLst>
              <a:ext uri="{FF2B5EF4-FFF2-40B4-BE49-F238E27FC236}">
                <a16:creationId xmlns:a16="http://schemas.microsoft.com/office/drawing/2014/main" id="{D1DF5FFB-6E37-4ADC-2F8D-4E1DB5E73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7162CB-E4F6-5814-22EA-51FABE5E7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157E4-05E9-4446-8513-F7E024553732}" type="slidenum">
              <a:rPr lang="en-IN" smtClean="0"/>
              <a:t>‹#›</a:t>
            </a:fld>
            <a:endParaRPr lang="en-IN"/>
          </a:p>
        </p:txBody>
      </p:sp>
    </p:spTree>
    <p:extLst>
      <p:ext uri="{BB962C8B-B14F-4D97-AF65-F5344CB8AC3E}">
        <p14:creationId xmlns:p14="http://schemas.microsoft.com/office/powerpoint/2010/main" val="112781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WinVector/PDSwR2/raw/master/CodeExamples.zip" TargetMode="External"/><Relationship Id="rId2" Type="http://schemas.openxmlformats.org/officeDocument/2006/relationships/hyperlink" Target="https://github.com/WinVector/PDSwR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3E42-D37A-2109-0BB1-9F49787D318F}"/>
              </a:ext>
            </a:extLst>
          </p:cNvPr>
          <p:cNvSpPr>
            <a:spLocks noGrp="1"/>
          </p:cNvSpPr>
          <p:nvPr>
            <p:ph type="ctrTitle"/>
          </p:nvPr>
        </p:nvSpPr>
        <p:spPr/>
        <p:txBody>
          <a:bodyPr/>
          <a:lstStyle/>
          <a:p>
            <a:r>
              <a:rPr lang="en-IN" b="1" dirty="0"/>
              <a:t>Introduction to Data Science</a:t>
            </a:r>
          </a:p>
        </p:txBody>
      </p:sp>
      <p:sp>
        <p:nvSpPr>
          <p:cNvPr id="3" name="Subtitle 2">
            <a:extLst>
              <a:ext uri="{FF2B5EF4-FFF2-40B4-BE49-F238E27FC236}">
                <a16:creationId xmlns:a16="http://schemas.microsoft.com/office/drawing/2014/main" id="{01D43FFA-70D0-ED3B-2394-ABA3AA7899BF}"/>
              </a:ext>
            </a:extLst>
          </p:cNvPr>
          <p:cNvSpPr>
            <a:spLocks noGrp="1"/>
          </p:cNvSpPr>
          <p:nvPr>
            <p:ph type="subTitle" idx="1"/>
          </p:nvPr>
        </p:nvSpPr>
        <p:spPr/>
        <p:txBody>
          <a:bodyPr/>
          <a:lstStyle/>
          <a:p>
            <a:r>
              <a:rPr lang="en-IN" dirty="0"/>
              <a:t>Unit-1</a:t>
            </a:r>
          </a:p>
        </p:txBody>
      </p:sp>
    </p:spTree>
    <p:extLst>
      <p:ext uri="{BB962C8B-B14F-4D97-AF65-F5344CB8AC3E}">
        <p14:creationId xmlns:p14="http://schemas.microsoft.com/office/powerpoint/2010/main" val="429283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6A53-87AF-AD9F-EB30-EF9991AEABF4}"/>
              </a:ext>
            </a:extLst>
          </p:cNvPr>
          <p:cNvSpPr>
            <a:spLocks noGrp="1"/>
          </p:cNvSpPr>
          <p:nvPr>
            <p:ph type="title"/>
          </p:nvPr>
        </p:nvSpPr>
        <p:spPr/>
        <p:txBody>
          <a:bodyPr/>
          <a:lstStyle/>
          <a:p>
            <a:r>
              <a:rPr lang="en-IN" b="1" dirty="0"/>
              <a:t>Data Scientist</a:t>
            </a:r>
          </a:p>
        </p:txBody>
      </p:sp>
      <p:sp>
        <p:nvSpPr>
          <p:cNvPr id="3" name="Content Placeholder 2">
            <a:extLst>
              <a:ext uri="{FF2B5EF4-FFF2-40B4-BE49-F238E27FC236}">
                <a16:creationId xmlns:a16="http://schemas.microsoft.com/office/drawing/2014/main" id="{DDF7E9F0-F379-0487-DA49-0CA399C1507A}"/>
              </a:ext>
            </a:extLst>
          </p:cNvPr>
          <p:cNvSpPr>
            <a:spLocks noGrp="1"/>
          </p:cNvSpPr>
          <p:nvPr>
            <p:ph idx="1"/>
          </p:nvPr>
        </p:nvSpPr>
        <p:spPr/>
        <p:txBody>
          <a:bodyPr>
            <a:normAutofit/>
          </a:bodyPr>
          <a:lstStyle/>
          <a:p>
            <a:pPr algn="l"/>
            <a:r>
              <a:rPr lang="en-US" sz="1800" b="0" i="0" u="none" strike="noStrike" baseline="0" dirty="0">
                <a:solidFill>
                  <a:srgbClr val="262626"/>
                </a:solidFill>
                <a:latin typeface="NewBaskerville-Roman"/>
              </a:rPr>
              <a:t>The next role in a data science project is the data scientist, who’s responsible for taking all necessary steps to make the project succeed, including setting the project strategy and keeping the client informed. </a:t>
            </a:r>
          </a:p>
          <a:p>
            <a:pPr algn="l"/>
            <a:r>
              <a:rPr lang="en-US" sz="1800" b="0" i="0" u="none" strike="noStrike" baseline="0" dirty="0">
                <a:solidFill>
                  <a:srgbClr val="262626"/>
                </a:solidFill>
                <a:latin typeface="NewBaskerville-Roman"/>
              </a:rPr>
              <a:t>They design the project steps, pick the data sources, and pick the tools to be used. Since they pick the techniques that will be tried, they have to be well informed about statistics and machine learning. </a:t>
            </a:r>
          </a:p>
          <a:p>
            <a:pPr algn="l"/>
            <a:r>
              <a:rPr lang="en-US" sz="1800" b="0" i="0" u="none" strike="noStrike" baseline="0" dirty="0">
                <a:solidFill>
                  <a:srgbClr val="262626"/>
                </a:solidFill>
                <a:latin typeface="NewBaskerville-Roman"/>
              </a:rPr>
              <a:t>They’re also responsible for project planning and tracking, though they may do this with a </a:t>
            </a:r>
            <a:r>
              <a:rPr lang="en-IN" sz="1800" b="0" i="0" u="none" strike="noStrike" baseline="0" dirty="0">
                <a:solidFill>
                  <a:srgbClr val="262626"/>
                </a:solidFill>
                <a:latin typeface="NewBaskerville-Roman"/>
              </a:rPr>
              <a:t>project management partner.</a:t>
            </a:r>
          </a:p>
          <a:p>
            <a:pPr algn="l"/>
            <a:r>
              <a:rPr lang="en-US" sz="1800" b="0" i="0" u="none" strike="noStrike" baseline="0" dirty="0">
                <a:solidFill>
                  <a:srgbClr val="262626"/>
                </a:solidFill>
                <a:latin typeface="NewBaskerville-Roman"/>
              </a:rPr>
              <a:t>At a more technical level, the data scientist also looks at the data, performs statistical tests and procedures, applies machine learning models, and evaluates results—the science portion of data science.</a:t>
            </a:r>
          </a:p>
          <a:p>
            <a:pPr algn="l"/>
            <a:endParaRPr lang="en-IN" dirty="0"/>
          </a:p>
        </p:txBody>
      </p:sp>
    </p:spTree>
    <p:extLst>
      <p:ext uri="{BB962C8B-B14F-4D97-AF65-F5344CB8AC3E}">
        <p14:creationId xmlns:p14="http://schemas.microsoft.com/office/powerpoint/2010/main" val="96479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979-1C41-EBF2-6E66-7D57880B64EE}"/>
              </a:ext>
            </a:extLst>
          </p:cNvPr>
          <p:cNvSpPr>
            <a:spLocks noGrp="1"/>
          </p:cNvSpPr>
          <p:nvPr>
            <p:ph type="title"/>
          </p:nvPr>
        </p:nvSpPr>
        <p:spPr/>
        <p:txBody>
          <a:bodyPr/>
          <a:lstStyle/>
          <a:p>
            <a:r>
              <a:rPr lang="en-IN" b="1" dirty="0"/>
              <a:t>Data Architect</a:t>
            </a:r>
          </a:p>
        </p:txBody>
      </p:sp>
      <p:sp>
        <p:nvSpPr>
          <p:cNvPr id="3" name="Content Placeholder 2">
            <a:extLst>
              <a:ext uri="{FF2B5EF4-FFF2-40B4-BE49-F238E27FC236}">
                <a16:creationId xmlns:a16="http://schemas.microsoft.com/office/drawing/2014/main" id="{19EA2B19-B9C2-B05A-50C6-691BB50C28C2}"/>
              </a:ext>
            </a:extLst>
          </p:cNvPr>
          <p:cNvSpPr>
            <a:spLocks noGrp="1"/>
          </p:cNvSpPr>
          <p:nvPr>
            <p:ph idx="1"/>
          </p:nvPr>
        </p:nvSpPr>
        <p:spPr/>
        <p:txBody>
          <a:bodyPr/>
          <a:lstStyle/>
          <a:p>
            <a:pPr algn="l"/>
            <a:r>
              <a:rPr lang="en-US" sz="1800" b="0" i="0" u="none" strike="noStrike" baseline="0" dirty="0">
                <a:solidFill>
                  <a:srgbClr val="262626"/>
                </a:solidFill>
                <a:latin typeface="NewBaskerville-Roman"/>
              </a:rPr>
              <a:t>The data architect is responsible for all the data and its storage. </a:t>
            </a:r>
          </a:p>
          <a:p>
            <a:pPr algn="l"/>
            <a:r>
              <a:rPr lang="en-US" sz="1800" b="0" i="0" u="none" strike="noStrike" baseline="0" dirty="0">
                <a:solidFill>
                  <a:srgbClr val="262626"/>
                </a:solidFill>
                <a:latin typeface="NewBaskerville-Roman"/>
              </a:rPr>
              <a:t>Often this role is filled by someone outside of the data science group, such as a database administrator or architect. </a:t>
            </a:r>
          </a:p>
          <a:p>
            <a:pPr algn="l"/>
            <a:r>
              <a:rPr lang="en-US" sz="1800" b="0" i="0" u="none" strike="noStrike" baseline="0" dirty="0">
                <a:solidFill>
                  <a:srgbClr val="262626"/>
                </a:solidFill>
                <a:latin typeface="NewBaskerville-Roman"/>
              </a:rPr>
              <a:t>Data architects often manage data warehouses for many different projects, and they may only be available for quick consultation.</a:t>
            </a:r>
            <a:endParaRPr lang="en-IN" dirty="0"/>
          </a:p>
        </p:txBody>
      </p:sp>
    </p:spTree>
    <p:extLst>
      <p:ext uri="{BB962C8B-B14F-4D97-AF65-F5344CB8AC3E}">
        <p14:creationId xmlns:p14="http://schemas.microsoft.com/office/powerpoint/2010/main" val="11825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4D-0D5F-FFB0-C61B-1D3BC641AF8E}"/>
              </a:ext>
            </a:extLst>
          </p:cNvPr>
          <p:cNvSpPr>
            <a:spLocks noGrp="1"/>
          </p:cNvSpPr>
          <p:nvPr>
            <p:ph type="title"/>
          </p:nvPr>
        </p:nvSpPr>
        <p:spPr/>
        <p:txBody>
          <a:bodyPr/>
          <a:lstStyle/>
          <a:p>
            <a:r>
              <a:rPr lang="en-IN" b="1" dirty="0"/>
              <a:t>Operations</a:t>
            </a:r>
          </a:p>
        </p:txBody>
      </p:sp>
      <p:sp>
        <p:nvSpPr>
          <p:cNvPr id="3" name="Content Placeholder 2">
            <a:extLst>
              <a:ext uri="{FF2B5EF4-FFF2-40B4-BE49-F238E27FC236}">
                <a16:creationId xmlns:a16="http://schemas.microsoft.com/office/drawing/2014/main" id="{A58D8934-301F-3DA9-F1F5-309D4FFE9FC6}"/>
              </a:ext>
            </a:extLst>
          </p:cNvPr>
          <p:cNvSpPr>
            <a:spLocks noGrp="1"/>
          </p:cNvSpPr>
          <p:nvPr>
            <p:ph idx="1"/>
          </p:nvPr>
        </p:nvSpPr>
        <p:spPr/>
        <p:txBody>
          <a:bodyPr/>
          <a:lstStyle/>
          <a:p>
            <a:pPr algn="l"/>
            <a:r>
              <a:rPr lang="en-US" sz="1800" b="0" i="0" u="none" strike="noStrike" baseline="0" dirty="0">
                <a:solidFill>
                  <a:srgbClr val="262626"/>
                </a:solidFill>
                <a:latin typeface="NewBaskerville-Roman"/>
              </a:rPr>
              <a:t>The operations role is critical both in acquiring data and delivering the final results.</a:t>
            </a:r>
          </a:p>
          <a:p>
            <a:pPr algn="l"/>
            <a:r>
              <a:rPr lang="en-US" sz="1800" b="0" i="0" u="none" strike="noStrike" baseline="0" dirty="0">
                <a:solidFill>
                  <a:srgbClr val="262626"/>
                </a:solidFill>
                <a:latin typeface="NewBaskerville-Roman"/>
              </a:rPr>
              <a:t>The person filling this role usually has operational responsibilities outside of the data science group. </a:t>
            </a:r>
          </a:p>
          <a:p>
            <a:pPr algn="l"/>
            <a:r>
              <a:rPr lang="en-US" sz="1800" b="0" i="0" u="none" strike="noStrike" baseline="0" dirty="0">
                <a:solidFill>
                  <a:srgbClr val="262626"/>
                </a:solidFill>
                <a:latin typeface="NewBaskerville-Roman"/>
              </a:rPr>
              <a:t>For example, if you’re deploying a data science result that affects how products are sorted on an online shopping site, then the person responsible for running the site will have a lot to say about how such a thing can be deployed. </a:t>
            </a:r>
          </a:p>
          <a:p>
            <a:pPr algn="l"/>
            <a:r>
              <a:rPr lang="en-US" sz="1800" b="0" i="0" u="none" strike="noStrike" baseline="0" dirty="0">
                <a:solidFill>
                  <a:srgbClr val="262626"/>
                </a:solidFill>
                <a:latin typeface="NewBaskerville-Roman"/>
              </a:rPr>
              <a:t>This person will likely have constraints on response time, programming language, or data size that you need to respect in deployment. </a:t>
            </a:r>
          </a:p>
          <a:p>
            <a:pPr algn="l"/>
            <a:r>
              <a:rPr lang="en-US" sz="1800" b="0" i="0" u="none" strike="noStrike" baseline="0" dirty="0">
                <a:solidFill>
                  <a:srgbClr val="262626"/>
                </a:solidFill>
                <a:latin typeface="NewBaskerville-Roman"/>
              </a:rPr>
              <a:t>The person in the operations role may already be supporting your sponsor or your client, so they’re often easy to find (though their time may be already very much in demand).</a:t>
            </a:r>
            <a:endParaRPr lang="en-IN" dirty="0"/>
          </a:p>
        </p:txBody>
      </p:sp>
    </p:spTree>
    <p:extLst>
      <p:ext uri="{BB962C8B-B14F-4D97-AF65-F5344CB8AC3E}">
        <p14:creationId xmlns:p14="http://schemas.microsoft.com/office/powerpoint/2010/main" val="39722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6C24-7E6F-B32E-38E5-FB06C7D533FC}"/>
              </a:ext>
            </a:extLst>
          </p:cNvPr>
          <p:cNvSpPr>
            <a:spLocks noGrp="1"/>
          </p:cNvSpPr>
          <p:nvPr>
            <p:ph type="title"/>
          </p:nvPr>
        </p:nvSpPr>
        <p:spPr>
          <a:xfrm>
            <a:off x="-43128" y="0"/>
            <a:ext cx="10515600" cy="650240"/>
          </a:xfrm>
        </p:spPr>
        <p:txBody>
          <a:bodyPr>
            <a:normAutofit fontScale="90000"/>
          </a:bodyPr>
          <a:lstStyle/>
          <a:p>
            <a:r>
              <a:rPr lang="en-US" b="1" dirty="0"/>
              <a:t>Stages of a Data Science Project</a:t>
            </a:r>
            <a:endParaRPr lang="en-IN" b="1" dirty="0"/>
          </a:p>
        </p:txBody>
      </p:sp>
      <p:sp>
        <p:nvSpPr>
          <p:cNvPr id="3" name="Content Placeholder 2">
            <a:extLst>
              <a:ext uri="{FF2B5EF4-FFF2-40B4-BE49-F238E27FC236}">
                <a16:creationId xmlns:a16="http://schemas.microsoft.com/office/drawing/2014/main" id="{9510495B-684E-E7BA-9FAE-BD26B7ED40A6}"/>
              </a:ext>
            </a:extLst>
          </p:cNvPr>
          <p:cNvSpPr>
            <a:spLocks noGrp="1"/>
          </p:cNvSpPr>
          <p:nvPr>
            <p:ph idx="1"/>
          </p:nvPr>
        </p:nvSpPr>
        <p:spPr>
          <a:xfrm>
            <a:off x="127000" y="1394519"/>
            <a:ext cx="4865813" cy="1036320"/>
          </a:xfrm>
        </p:spPr>
        <p:txBody>
          <a:bodyPr>
            <a:noAutofit/>
          </a:bodyPr>
          <a:lstStyle/>
          <a:p>
            <a:pPr algn="l"/>
            <a:r>
              <a:rPr lang="en-US" sz="2400" b="0" i="0" u="none" strike="noStrike" baseline="0" dirty="0">
                <a:solidFill>
                  <a:srgbClr val="262626"/>
                </a:solidFill>
                <a:latin typeface="NewBaskerville-Roman"/>
              </a:rPr>
              <a:t>The ideal data science environment is one that encourages feedback and iteration between the data scientist and all other stakeholders. </a:t>
            </a:r>
          </a:p>
          <a:p>
            <a:pPr algn="l"/>
            <a:r>
              <a:rPr lang="en-US" sz="2400" b="0" i="0" u="none" strike="noStrike" baseline="0" dirty="0">
                <a:solidFill>
                  <a:srgbClr val="262626"/>
                </a:solidFill>
                <a:latin typeface="NewBaskerville-Roman"/>
              </a:rPr>
              <a:t>This is reflected in the lifecycle of a data science project.</a:t>
            </a:r>
          </a:p>
          <a:p>
            <a:pPr algn="l"/>
            <a:endParaRPr lang="en-IN" sz="2400" dirty="0"/>
          </a:p>
        </p:txBody>
      </p:sp>
      <p:pic>
        <p:nvPicPr>
          <p:cNvPr id="5" name="Picture 4">
            <a:extLst>
              <a:ext uri="{FF2B5EF4-FFF2-40B4-BE49-F238E27FC236}">
                <a16:creationId xmlns:a16="http://schemas.microsoft.com/office/drawing/2014/main" id="{EB8E1D5E-E651-927A-104F-6863C8A36D69}"/>
              </a:ext>
            </a:extLst>
          </p:cNvPr>
          <p:cNvPicPr>
            <a:picLocks noChangeAspect="1"/>
          </p:cNvPicPr>
          <p:nvPr/>
        </p:nvPicPr>
        <p:blipFill rotWithShape="1">
          <a:blip r:embed="rId2"/>
          <a:srcRect l="43845" t="25333" r="33058" b="27260"/>
          <a:stretch/>
        </p:blipFill>
        <p:spPr>
          <a:xfrm>
            <a:off x="6461051" y="120515"/>
            <a:ext cx="5730949" cy="6616969"/>
          </a:xfrm>
          <a:prstGeom prst="rect">
            <a:avLst/>
          </a:prstGeom>
        </p:spPr>
      </p:pic>
    </p:spTree>
    <p:extLst>
      <p:ext uri="{BB962C8B-B14F-4D97-AF65-F5344CB8AC3E}">
        <p14:creationId xmlns:p14="http://schemas.microsoft.com/office/powerpoint/2010/main" val="141428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2B1-FDA4-901B-41B6-23B9425BB0DD}"/>
              </a:ext>
            </a:extLst>
          </p:cNvPr>
          <p:cNvSpPr>
            <a:spLocks noGrp="1"/>
          </p:cNvSpPr>
          <p:nvPr>
            <p:ph type="title"/>
          </p:nvPr>
        </p:nvSpPr>
        <p:spPr>
          <a:xfrm>
            <a:off x="764540" y="188277"/>
            <a:ext cx="10515600" cy="1061403"/>
          </a:xfrm>
        </p:spPr>
        <p:txBody>
          <a:bodyPr/>
          <a:lstStyle/>
          <a:p>
            <a:r>
              <a:rPr lang="en-IN" b="1" dirty="0"/>
              <a:t>Defining the Goal</a:t>
            </a:r>
          </a:p>
        </p:txBody>
      </p:sp>
      <p:sp>
        <p:nvSpPr>
          <p:cNvPr id="3" name="Content Placeholder 2">
            <a:extLst>
              <a:ext uri="{FF2B5EF4-FFF2-40B4-BE49-F238E27FC236}">
                <a16:creationId xmlns:a16="http://schemas.microsoft.com/office/drawing/2014/main" id="{B75177DF-70E0-AC66-9C0D-727DB827FEC7}"/>
              </a:ext>
            </a:extLst>
          </p:cNvPr>
          <p:cNvSpPr>
            <a:spLocks noGrp="1"/>
          </p:cNvSpPr>
          <p:nvPr>
            <p:ph idx="1"/>
          </p:nvPr>
        </p:nvSpPr>
        <p:spPr>
          <a:xfrm>
            <a:off x="299720" y="1325563"/>
            <a:ext cx="11445240" cy="5344160"/>
          </a:xfrm>
        </p:spPr>
        <p:txBody>
          <a:bodyPr>
            <a:noAutofit/>
          </a:bodyPr>
          <a:lstStyle/>
          <a:p>
            <a:pPr algn="l"/>
            <a:r>
              <a:rPr lang="en-US" sz="2200" b="0" i="0" u="none" strike="noStrike" baseline="0" dirty="0">
                <a:solidFill>
                  <a:srgbClr val="262626"/>
                </a:solidFill>
                <a:latin typeface="NewBaskerville-Roman"/>
              </a:rPr>
              <a:t>The first task in a data science project is to define a measurable and quantifiable goal. At this stage, learn all that you can about the </a:t>
            </a:r>
            <a:r>
              <a:rPr lang="en-IN" sz="2200" b="0" i="0" u="none" strike="noStrike" baseline="0" dirty="0">
                <a:solidFill>
                  <a:srgbClr val="262626"/>
                </a:solidFill>
                <a:latin typeface="NewBaskerville-Roman"/>
              </a:rPr>
              <a:t>context of your project:</a:t>
            </a:r>
          </a:p>
          <a:p>
            <a:pPr lvl="1"/>
            <a:r>
              <a:rPr lang="en-US" sz="2400" b="0" i="0" u="none" strike="noStrike" baseline="0" dirty="0">
                <a:solidFill>
                  <a:srgbClr val="262626"/>
                </a:solidFill>
                <a:latin typeface="NewBaskerville-Roman"/>
              </a:rPr>
              <a:t>Why do the sponsors want the project in the first place? What do they lack, and what do they need?</a:t>
            </a:r>
          </a:p>
          <a:p>
            <a:pPr lvl="1"/>
            <a:r>
              <a:rPr lang="en-US" sz="2400" b="0" i="0" u="none" strike="noStrike" baseline="0" dirty="0">
                <a:solidFill>
                  <a:srgbClr val="262626"/>
                </a:solidFill>
                <a:latin typeface="NewBaskerville-Roman"/>
              </a:rPr>
              <a:t>What are they doing to solve the problem  now, and why isn’t that good </a:t>
            </a:r>
            <a:r>
              <a:rPr lang="en-IN" sz="2400" b="0" i="0" u="none" strike="noStrike" baseline="0" dirty="0">
                <a:solidFill>
                  <a:srgbClr val="262626"/>
                </a:solidFill>
                <a:latin typeface="NewBaskerville-Roman"/>
              </a:rPr>
              <a:t>enough?</a:t>
            </a:r>
          </a:p>
          <a:p>
            <a:pPr lvl="1"/>
            <a:r>
              <a:rPr lang="en-US" sz="2400" b="0" i="0" u="none" strike="noStrike" baseline="0" dirty="0">
                <a:solidFill>
                  <a:srgbClr val="262626"/>
                </a:solidFill>
                <a:latin typeface="NewBaskerville-Roman"/>
              </a:rPr>
              <a:t>What resources will you need: what kind of data and how much staff? Will you have domain experts to collaborate with, and what are the computational </a:t>
            </a:r>
            <a:r>
              <a:rPr lang="en-IN" sz="2400" b="0" i="0" u="none" strike="noStrike" baseline="0" dirty="0">
                <a:solidFill>
                  <a:srgbClr val="262626"/>
                </a:solidFill>
                <a:latin typeface="NewBaskerville-Roman"/>
              </a:rPr>
              <a:t>resources?</a:t>
            </a:r>
          </a:p>
          <a:p>
            <a:pPr lvl="1"/>
            <a:r>
              <a:rPr lang="en-US" sz="2400" b="0" i="0" u="none" strike="noStrike" baseline="0" dirty="0">
                <a:solidFill>
                  <a:srgbClr val="262626"/>
                </a:solidFill>
                <a:latin typeface="NewBaskerville-Roman"/>
              </a:rPr>
              <a:t>How do the project sponsors plan to deploy your results? What are the constraints that have to be met for successful deployment?</a:t>
            </a:r>
          </a:p>
          <a:p>
            <a:pPr algn="l"/>
            <a:r>
              <a:rPr lang="en-US" sz="1800" b="0" i="0" u="none" strike="noStrike" baseline="0" dirty="0">
                <a:solidFill>
                  <a:srgbClr val="262626"/>
                </a:solidFill>
                <a:latin typeface="NewBaskerville-Roman"/>
              </a:rPr>
              <a:t>Once you and the project sponsor and other stakeholders have established preliminary answers to these questions, you and they can start defining the precise goal of the project. </a:t>
            </a:r>
          </a:p>
          <a:p>
            <a:pPr algn="l"/>
            <a:r>
              <a:rPr lang="en-US" sz="1800" b="0" i="0" u="none" strike="noStrike" baseline="0" dirty="0">
                <a:solidFill>
                  <a:srgbClr val="262626"/>
                </a:solidFill>
                <a:latin typeface="NewBaskerville-Roman"/>
              </a:rPr>
              <a:t>The goal should be specific and measurable; not “We want to get better at finding bad loans,” but instead “We want to reduce our rate of loan charge-offs by at least 10%, using a model that predicts which loan applicants are likely to default.”</a:t>
            </a:r>
            <a:endParaRPr lang="en-US" sz="2200" b="0" i="0" u="none" strike="noStrike" baseline="0" dirty="0">
              <a:solidFill>
                <a:srgbClr val="262626"/>
              </a:solidFill>
              <a:latin typeface="NewBaskerville-Roman"/>
            </a:endParaRPr>
          </a:p>
          <a:p>
            <a:pPr lvl="1"/>
            <a:endParaRPr lang="en-IN" sz="800" dirty="0">
              <a:latin typeface="+mj-lt"/>
            </a:endParaRPr>
          </a:p>
        </p:txBody>
      </p:sp>
    </p:spTree>
    <p:extLst>
      <p:ext uri="{BB962C8B-B14F-4D97-AF65-F5344CB8AC3E}">
        <p14:creationId xmlns:p14="http://schemas.microsoft.com/office/powerpoint/2010/main" val="294350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F30B-280D-9DF7-5337-4045B7E92D19}"/>
              </a:ext>
            </a:extLst>
          </p:cNvPr>
          <p:cNvSpPr>
            <a:spLocks noGrp="1"/>
          </p:cNvSpPr>
          <p:nvPr>
            <p:ph type="title"/>
          </p:nvPr>
        </p:nvSpPr>
        <p:spPr>
          <a:xfrm>
            <a:off x="838200" y="365125"/>
            <a:ext cx="10515600" cy="894715"/>
          </a:xfrm>
        </p:spPr>
        <p:txBody>
          <a:bodyPr/>
          <a:lstStyle/>
          <a:p>
            <a:r>
              <a:rPr lang="en-IN" b="1" dirty="0"/>
              <a:t>Data Collection and Management</a:t>
            </a:r>
          </a:p>
        </p:txBody>
      </p:sp>
      <p:sp>
        <p:nvSpPr>
          <p:cNvPr id="3" name="Content Placeholder 2">
            <a:extLst>
              <a:ext uri="{FF2B5EF4-FFF2-40B4-BE49-F238E27FC236}">
                <a16:creationId xmlns:a16="http://schemas.microsoft.com/office/drawing/2014/main" id="{810D968B-2B05-DA2A-2A98-A8FA205190FB}"/>
              </a:ext>
            </a:extLst>
          </p:cNvPr>
          <p:cNvSpPr>
            <a:spLocks noGrp="1"/>
          </p:cNvSpPr>
          <p:nvPr>
            <p:ph idx="1"/>
          </p:nvPr>
        </p:nvSpPr>
        <p:spPr>
          <a:xfrm>
            <a:off x="248920" y="1541145"/>
            <a:ext cx="5024120" cy="4351338"/>
          </a:xfrm>
        </p:spPr>
        <p:txBody>
          <a:bodyPr/>
          <a:lstStyle/>
          <a:p>
            <a:pPr algn="l"/>
            <a:r>
              <a:rPr lang="en-US" sz="1800" b="0" i="0" u="none" strike="noStrike" baseline="0" dirty="0">
                <a:solidFill>
                  <a:srgbClr val="262626"/>
                </a:solidFill>
                <a:latin typeface="NewBaskerville-Roman"/>
              </a:rPr>
              <a:t>This step encompasses identifying the data you need, exploring it, and conditioning it to be suitable for analysis. This stage is often the most time-consuming step in the process. It’s also one of the most important:</a:t>
            </a:r>
          </a:p>
          <a:p>
            <a:pPr lvl="1"/>
            <a:r>
              <a:rPr lang="en-US" sz="1400" b="0" i="0" u="none" strike="noStrike" baseline="0" dirty="0">
                <a:solidFill>
                  <a:srgbClr val="262626"/>
                </a:solidFill>
                <a:latin typeface="NewBaskerville-Roman"/>
              </a:rPr>
              <a:t>What data is available to me?</a:t>
            </a:r>
          </a:p>
          <a:p>
            <a:pPr lvl="1"/>
            <a:r>
              <a:rPr lang="en-US" sz="1400" b="0" i="0" u="none" strike="noStrike" baseline="0" dirty="0">
                <a:solidFill>
                  <a:srgbClr val="262626"/>
                </a:solidFill>
                <a:latin typeface="NewBaskerville-Roman"/>
              </a:rPr>
              <a:t>Will it help me solve the problem?</a:t>
            </a:r>
          </a:p>
          <a:p>
            <a:pPr lvl="1"/>
            <a:r>
              <a:rPr lang="en-IN" sz="1400" b="0" i="0" u="none" strike="noStrike" baseline="0" dirty="0">
                <a:solidFill>
                  <a:srgbClr val="262626"/>
                </a:solidFill>
                <a:latin typeface="NewBaskerville-Roman"/>
              </a:rPr>
              <a:t>Is it enough?</a:t>
            </a:r>
          </a:p>
          <a:p>
            <a:pPr lvl="1"/>
            <a:r>
              <a:rPr lang="en-US" sz="1400" b="0" i="0" u="none" strike="noStrike" baseline="0" dirty="0">
                <a:solidFill>
                  <a:srgbClr val="262626"/>
                </a:solidFill>
                <a:latin typeface="NewBaskerville-Roman"/>
              </a:rPr>
              <a:t>Is the data quality good enough?</a:t>
            </a:r>
          </a:p>
          <a:p>
            <a:pPr algn="l"/>
            <a:endParaRPr lang="en-IN" dirty="0"/>
          </a:p>
        </p:txBody>
      </p:sp>
      <p:pic>
        <p:nvPicPr>
          <p:cNvPr id="6" name="Picture 5">
            <a:extLst>
              <a:ext uri="{FF2B5EF4-FFF2-40B4-BE49-F238E27FC236}">
                <a16:creationId xmlns:a16="http://schemas.microsoft.com/office/drawing/2014/main" id="{13CC6E49-EB10-0BB4-6C47-8A74DE73C20D}"/>
              </a:ext>
            </a:extLst>
          </p:cNvPr>
          <p:cNvPicPr>
            <a:picLocks noChangeAspect="1"/>
          </p:cNvPicPr>
          <p:nvPr/>
        </p:nvPicPr>
        <p:blipFill rotWithShape="1">
          <a:blip r:embed="rId2"/>
          <a:srcRect l="38250" t="33185" r="28416" b="16593"/>
          <a:stretch/>
        </p:blipFill>
        <p:spPr>
          <a:xfrm>
            <a:off x="5090161" y="1083628"/>
            <a:ext cx="6725920" cy="5700217"/>
          </a:xfrm>
          <a:prstGeom prst="rect">
            <a:avLst/>
          </a:prstGeom>
        </p:spPr>
      </p:pic>
    </p:spTree>
    <p:extLst>
      <p:ext uri="{BB962C8B-B14F-4D97-AF65-F5344CB8AC3E}">
        <p14:creationId xmlns:p14="http://schemas.microsoft.com/office/powerpoint/2010/main" val="11891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7994-4E22-AA77-724F-61231BED80CF}"/>
              </a:ext>
            </a:extLst>
          </p:cNvPr>
          <p:cNvSpPr>
            <a:spLocks noGrp="1"/>
          </p:cNvSpPr>
          <p:nvPr>
            <p:ph type="title"/>
          </p:nvPr>
        </p:nvSpPr>
        <p:spPr>
          <a:xfrm>
            <a:off x="838200" y="365125"/>
            <a:ext cx="10515600" cy="823595"/>
          </a:xfrm>
        </p:spPr>
        <p:txBody>
          <a:bodyPr/>
          <a:lstStyle/>
          <a:p>
            <a:r>
              <a:rPr lang="en-IN" b="1" dirty="0"/>
              <a:t>Modelling</a:t>
            </a:r>
          </a:p>
        </p:txBody>
      </p:sp>
      <p:sp>
        <p:nvSpPr>
          <p:cNvPr id="3" name="Content Placeholder 2">
            <a:extLst>
              <a:ext uri="{FF2B5EF4-FFF2-40B4-BE49-F238E27FC236}">
                <a16:creationId xmlns:a16="http://schemas.microsoft.com/office/drawing/2014/main" id="{9665923F-3489-D72B-B004-853CBCC0C8A4}"/>
              </a:ext>
            </a:extLst>
          </p:cNvPr>
          <p:cNvSpPr>
            <a:spLocks noGrp="1"/>
          </p:cNvSpPr>
          <p:nvPr>
            <p:ph idx="1"/>
          </p:nvPr>
        </p:nvSpPr>
        <p:spPr/>
        <p:txBody>
          <a:bodyPr>
            <a:normAutofit/>
          </a:bodyPr>
          <a:lstStyle/>
          <a:p>
            <a:pPr algn="l"/>
            <a:r>
              <a:rPr lang="en-US" sz="1800" b="0" i="0" u="none" strike="noStrike" baseline="0" dirty="0">
                <a:solidFill>
                  <a:srgbClr val="262626"/>
                </a:solidFill>
                <a:latin typeface="NewBaskerville-Roman"/>
              </a:rPr>
              <a:t>The most common data science modeling </a:t>
            </a:r>
            <a:r>
              <a:rPr lang="en-IN" sz="1800" b="0" i="0" u="none" strike="noStrike" baseline="0" dirty="0">
                <a:solidFill>
                  <a:srgbClr val="262626"/>
                </a:solidFill>
                <a:latin typeface="NewBaskerville-Roman"/>
              </a:rPr>
              <a:t>tasks are these:</a:t>
            </a:r>
          </a:p>
          <a:p>
            <a:pPr algn="l"/>
            <a:r>
              <a:rPr lang="en-IN" sz="1800" b="0" i="1" u="none" strike="noStrike" baseline="0" dirty="0">
                <a:solidFill>
                  <a:srgbClr val="262626"/>
                </a:solidFill>
                <a:latin typeface="NewBaskerville-Italic"/>
              </a:rPr>
              <a:t>Classifying</a:t>
            </a:r>
            <a:r>
              <a:rPr lang="en-IN" sz="1800" b="0" i="0" u="none" strike="noStrike" baseline="0" dirty="0">
                <a:solidFill>
                  <a:srgbClr val="262626"/>
                </a:solidFill>
                <a:latin typeface="NewBaskerville-Roman"/>
              </a:rPr>
              <a:t>—Deciding if something </a:t>
            </a:r>
            <a:r>
              <a:rPr lang="en-US" sz="1800" b="0" i="0" u="none" strike="noStrike" baseline="0" dirty="0">
                <a:solidFill>
                  <a:srgbClr val="262626"/>
                </a:solidFill>
                <a:latin typeface="NewBaskerville-Roman"/>
              </a:rPr>
              <a:t>belongs to one category or another</a:t>
            </a:r>
          </a:p>
          <a:p>
            <a:pPr algn="l"/>
            <a:r>
              <a:rPr lang="en-US" sz="1800" b="0" i="1" u="none" strike="noStrike" baseline="0" dirty="0">
                <a:solidFill>
                  <a:srgbClr val="262626"/>
                </a:solidFill>
                <a:latin typeface="NewBaskerville-Italic"/>
              </a:rPr>
              <a:t>Scoring</a:t>
            </a:r>
            <a:r>
              <a:rPr lang="en-US" sz="1800" b="0" i="0" u="none" strike="noStrike" baseline="0" dirty="0">
                <a:solidFill>
                  <a:srgbClr val="262626"/>
                </a:solidFill>
                <a:latin typeface="NewBaskerville-Roman"/>
              </a:rPr>
              <a:t>—Predicting or estimating a numeric value, such as a price or probability</a:t>
            </a:r>
          </a:p>
          <a:p>
            <a:pPr algn="l"/>
            <a:r>
              <a:rPr lang="en-US" sz="1800" b="0" i="1" u="none" strike="noStrike" baseline="0" dirty="0">
                <a:solidFill>
                  <a:srgbClr val="262626"/>
                </a:solidFill>
                <a:latin typeface="NewBaskerville-Italic"/>
              </a:rPr>
              <a:t>Ranking</a:t>
            </a:r>
            <a:r>
              <a:rPr lang="en-US" sz="1800" b="0" i="0" u="none" strike="noStrike" baseline="0" dirty="0">
                <a:solidFill>
                  <a:srgbClr val="262626"/>
                </a:solidFill>
                <a:latin typeface="NewBaskerville-Roman"/>
              </a:rPr>
              <a:t>—Learning to order items by </a:t>
            </a:r>
            <a:r>
              <a:rPr lang="en-IN" sz="1800" b="0" i="0" u="none" strike="noStrike" baseline="0" dirty="0">
                <a:solidFill>
                  <a:srgbClr val="262626"/>
                </a:solidFill>
                <a:latin typeface="NewBaskerville-Roman"/>
              </a:rPr>
              <a:t>preferences</a:t>
            </a:r>
          </a:p>
          <a:p>
            <a:pPr algn="l"/>
            <a:r>
              <a:rPr lang="en-US" sz="1800" b="0" i="1" u="none" strike="noStrike" baseline="0" dirty="0">
                <a:solidFill>
                  <a:srgbClr val="262626"/>
                </a:solidFill>
                <a:latin typeface="NewBaskerville-Italic"/>
              </a:rPr>
              <a:t>Clustering</a:t>
            </a:r>
            <a:r>
              <a:rPr lang="en-US" sz="1800" b="0" i="0" u="none" strike="noStrike" baseline="0" dirty="0">
                <a:solidFill>
                  <a:srgbClr val="262626"/>
                </a:solidFill>
                <a:latin typeface="NewBaskerville-Roman"/>
              </a:rPr>
              <a:t>—Grouping items into most-similar groups</a:t>
            </a:r>
          </a:p>
          <a:p>
            <a:pPr algn="l"/>
            <a:r>
              <a:rPr lang="en-US" sz="1800" b="0" i="1" u="none" strike="noStrike" baseline="0" dirty="0">
                <a:solidFill>
                  <a:srgbClr val="262626"/>
                </a:solidFill>
                <a:latin typeface="NewBaskerville-Italic"/>
              </a:rPr>
              <a:t>Finding relations</a:t>
            </a:r>
            <a:r>
              <a:rPr lang="en-US" sz="1800" b="0" i="0" u="none" strike="noStrike" baseline="0" dirty="0">
                <a:solidFill>
                  <a:srgbClr val="262626"/>
                </a:solidFill>
                <a:latin typeface="NewBaskerville-Roman"/>
              </a:rPr>
              <a:t>—Finding correlations or potential causes of effects seen in the </a:t>
            </a:r>
            <a:r>
              <a:rPr lang="en-IN" sz="1800" b="0" i="0" u="none" strike="noStrike" baseline="0" dirty="0">
                <a:solidFill>
                  <a:srgbClr val="262626"/>
                </a:solidFill>
                <a:latin typeface="NewBaskerville-Roman"/>
              </a:rPr>
              <a:t>data</a:t>
            </a:r>
          </a:p>
          <a:p>
            <a:pPr algn="l"/>
            <a:r>
              <a:rPr lang="en-US" sz="1800" b="0" i="1" u="none" strike="noStrike" baseline="0" dirty="0">
                <a:solidFill>
                  <a:srgbClr val="262626"/>
                </a:solidFill>
                <a:latin typeface="NewBaskerville-Italic"/>
              </a:rPr>
              <a:t>Characterizing</a:t>
            </a:r>
            <a:r>
              <a:rPr lang="en-US" sz="1800" b="0" i="0" u="none" strike="noStrike" baseline="0" dirty="0">
                <a:solidFill>
                  <a:srgbClr val="262626"/>
                </a:solidFill>
                <a:latin typeface="NewBaskerville-Roman"/>
              </a:rPr>
              <a:t>—Very general plotting and report generation from data</a:t>
            </a:r>
          </a:p>
          <a:p>
            <a:pPr algn="l"/>
            <a:endParaRPr lang="en-US" sz="1800" b="0" i="0" u="none" strike="noStrike" baseline="0" dirty="0">
              <a:solidFill>
                <a:srgbClr val="262626"/>
              </a:solidFill>
              <a:latin typeface="NewBaskerville-Roman"/>
            </a:endParaRPr>
          </a:p>
          <a:p>
            <a:pPr algn="l"/>
            <a:endParaRPr lang="en-US" sz="1800" dirty="0">
              <a:solidFill>
                <a:srgbClr val="262626"/>
              </a:solidFill>
              <a:latin typeface="NewBaskerville-Roman"/>
            </a:endParaRPr>
          </a:p>
          <a:p>
            <a:pPr marL="0" indent="0" algn="l">
              <a:buNone/>
            </a:pPr>
            <a:r>
              <a:rPr lang="en-US" sz="1800" b="0" i="0" u="none" strike="noStrike" baseline="0" dirty="0">
                <a:solidFill>
                  <a:srgbClr val="262626"/>
                </a:solidFill>
                <a:latin typeface="NewBaskerville-Roman"/>
              </a:rPr>
              <a:t>The loan application problem is a classification problem: you want to identify loan applicants who are likely to default.</a:t>
            </a:r>
            <a:endParaRPr lang="en-IN" dirty="0"/>
          </a:p>
        </p:txBody>
      </p:sp>
    </p:spTree>
    <p:extLst>
      <p:ext uri="{BB962C8B-B14F-4D97-AF65-F5344CB8AC3E}">
        <p14:creationId xmlns:p14="http://schemas.microsoft.com/office/powerpoint/2010/main" val="391958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6E29-ECF4-52C7-CF06-F27C48EB90F1}"/>
              </a:ext>
            </a:extLst>
          </p:cNvPr>
          <p:cNvSpPr>
            <a:spLocks noGrp="1"/>
          </p:cNvSpPr>
          <p:nvPr>
            <p:ph type="title"/>
          </p:nvPr>
        </p:nvSpPr>
        <p:spPr/>
        <p:txBody>
          <a:bodyPr/>
          <a:lstStyle/>
          <a:p>
            <a:r>
              <a:rPr lang="en-IN" b="1" dirty="0"/>
              <a:t>Model Evaluation and Critique</a:t>
            </a:r>
          </a:p>
        </p:txBody>
      </p:sp>
      <p:sp>
        <p:nvSpPr>
          <p:cNvPr id="3" name="Content Placeholder 2">
            <a:extLst>
              <a:ext uri="{FF2B5EF4-FFF2-40B4-BE49-F238E27FC236}">
                <a16:creationId xmlns:a16="http://schemas.microsoft.com/office/drawing/2014/main" id="{F05630CF-F833-7BA1-994A-F5E9A2038C8A}"/>
              </a:ext>
            </a:extLst>
          </p:cNvPr>
          <p:cNvSpPr>
            <a:spLocks noGrp="1"/>
          </p:cNvSpPr>
          <p:nvPr>
            <p:ph idx="1"/>
          </p:nvPr>
        </p:nvSpPr>
        <p:spPr/>
        <p:txBody>
          <a:bodyPr>
            <a:normAutofit/>
          </a:bodyPr>
          <a:lstStyle/>
          <a:p>
            <a:pPr algn="l"/>
            <a:r>
              <a:rPr lang="en-US" sz="1800" b="0" i="0" u="none" strike="noStrike" baseline="0" dirty="0">
                <a:solidFill>
                  <a:srgbClr val="262626"/>
                </a:solidFill>
                <a:latin typeface="NewBaskerville-Roman"/>
              </a:rPr>
              <a:t>Once you have a model, you need to determine if it meets your goals:</a:t>
            </a:r>
          </a:p>
          <a:p>
            <a:pPr algn="l"/>
            <a:r>
              <a:rPr lang="en-US" sz="1800" b="0" i="0" u="none" strike="noStrike" baseline="0" dirty="0">
                <a:solidFill>
                  <a:srgbClr val="262626"/>
                </a:solidFill>
                <a:latin typeface="NewBaskerville-Roman"/>
              </a:rPr>
              <a:t>Is it accurate enough for your needs? </a:t>
            </a:r>
            <a:r>
              <a:rPr lang="en-IN" sz="1800" b="0" i="0" u="none" strike="noStrike" baseline="0" dirty="0">
                <a:solidFill>
                  <a:srgbClr val="262626"/>
                </a:solidFill>
                <a:latin typeface="NewBaskerville-Roman"/>
              </a:rPr>
              <a:t>Does it generalize well?</a:t>
            </a:r>
          </a:p>
          <a:p>
            <a:pPr algn="l"/>
            <a:r>
              <a:rPr lang="en-US" sz="1800" b="0" i="0" u="none" strike="noStrike" baseline="0" dirty="0">
                <a:solidFill>
                  <a:srgbClr val="262626"/>
                </a:solidFill>
                <a:latin typeface="NewBaskerville-Roman"/>
              </a:rPr>
              <a:t>Does it perform better than “the obvious guess”? Better than whatever estimate </a:t>
            </a:r>
            <a:r>
              <a:rPr lang="en-IN" sz="1800" b="0" i="0" u="none" strike="noStrike" baseline="0" dirty="0">
                <a:solidFill>
                  <a:srgbClr val="262626"/>
                </a:solidFill>
                <a:latin typeface="NewBaskerville-Roman"/>
              </a:rPr>
              <a:t>you currently use?</a:t>
            </a:r>
          </a:p>
          <a:p>
            <a:pPr algn="l"/>
            <a:r>
              <a:rPr lang="en-US" sz="1800" b="0" i="0" u="none" strike="noStrike" baseline="0" dirty="0">
                <a:solidFill>
                  <a:srgbClr val="262626"/>
                </a:solidFill>
                <a:latin typeface="NewBaskerville-Roman"/>
              </a:rPr>
              <a:t>Do the results of the model (coefficients, </a:t>
            </a:r>
            <a:r>
              <a:rPr lang="en-IN" sz="1800" b="0" i="0" u="none" strike="noStrike" baseline="0" dirty="0">
                <a:solidFill>
                  <a:srgbClr val="262626"/>
                </a:solidFill>
                <a:latin typeface="NewBaskerville-Roman"/>
              </a:rPr>
              <a:t>clusters, rules, confidence intervals, significances, and diagnostics) </a:t>
            </a:r>
            <a:r>
              <a:rPr lang="en-US" sz="1800" b="0" i="0" u="none" strike="noStrike" baseline="0" dirty="0">
                <a:solidFill>
                  <a:srgbClr val="262626"/>
                </a:solidFill>
                <a:latin typeface="NewBaskerville-Roman"/>
              </a:rPr>
              <a:t>make sense in the context of the problem </a:t>
            </a:r>
            <a:r>
              <a:rPr lang="en-IN" sz="1800" b="0" i="0" u="none" strike="noStrike" baseline="0" dirty="0">
                <a:solidFill>
                  <a:srgbClr val="262626"/>
                </a:solidFill>
                <a:latin typeface="NewBaskerville-Roman"/>
              </a:rPr>
              <a:t>domain?</a:t>
            </a:r>
          </a:p>
          <a:p>
            <a:pPr algn="l"/>
            <a:endParaRPr lang="en-IN" sz="1800" dirty="0">
              <a:solidFill>
                <a:srgbClr val="262626"/>
              </a:solidFill>
              <a:latin typeface="NewBaskerville-Roman"/>
            </a:endParaRPr>
          </a:p>
          <a:p>
            <a:pPr algn="l"/>
            <a:r>
              <a:rPr lang="en-IN" sz="1800" dirty="0">
                <a:solidFill>
                  <a:srgbClr val="262626"/>
                </a:solidFill>
                <a:latin typeface="NewBaskerville-Roman"/>
              </a:rPr>
              <a:t>Confusion Matrix</a:t>
            </a:r>
            <a:endParaRPr lang="en-IN" dirty="0"/>
          </a:p>
        </p:txBody>
      </p:sp>
    </p:spTree>
    <p:extLst>
      <p:ext uri="{BB962C8B-B14F-4D97-AF65-F5344CB8AC3E}">
        <p14:creationId xmlns:p14="http://schemas.microsoft.com/office/powerpoint/2010/main" val="40260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9D0A-ECF1-354A-F206-888450092E6C}"/>
              </a:ext>
            </a:extLst>
          </p:cNvPr>
          <p:cNvSpPr>
            <a:spLocks noGrp="1"/>
          </p:cNvSpPr>
          <p:nvPr>
            <p:ph type="title"/>
          </p:nvPr>
        </p:nvSpPr>
        <p:spPr/>
        <p:txBody>
          <a:bodyPr/>
          <a:lstStyle/>
          <a:p>
            <a:r>
              <a:rPr lang="en-IN" b="1" dirty="0"/>
              <a:t>Presentation and Documentation</a:t>
            </a:r>
          </a:p>
        </p:txBody>
      </p:sp>
      <p:sp>
        <p:nvSpPr>
          <p:cNvPr id="3" name="Content Placeholder 2">
            <a:extLst>
              <a:ext uri="{FF2B5EF4-FFF2-40B4-BE49-F238E27FC236}">
                <a16:creationId xmlns:a16="http://schemas.microsoft.com/office/drawing/2014/main" id="{BC974912-9889-A0C5-BED1-4F276EB642DC}"/>
              </a:ext>
            </a:extLst>
          </p:cNvPr>
          <p:cNvSpPr>
            <a:spLocks noGrp="1"/>
          </p:cNvSpPr>
          <p:nvPr>
            <p:ph idx="1"/>
          </p:nvPr>
        </p:nvSpPr>
        <p:spPr/>
        <p:txBody>
          <a:bodyPr/>
          <a:lstStyle/>
          <a:p>
            <a:pPr algn="l"/>
            <a:r>
              <a:rPr lang="en-US" sz="1800" b="0" i="0" u="none" strike="noStrike" baseline="0" dirty="0">
                <a:solidFill>
                  <a:srgbClr val="262626"/>
                </a:solidFill>
                <a:latin typeface="NewBaskerville-Roman"/>
              </a:rPr>
              <a:t>A presentation for the model’s end users (the loan officers) would instead emphasize how the model will help them do their job better:</a:t>
            </a:r>
          </a:p>
          <a:p>
            <a:pPr algn="l"/>
            <a:r>
              <a:rPr lang="en-US" sz="1800" b="0" i="0" u="none" strike="noStrike" baseline="0" dirty="0">
                <a:solidFill>
                  <a:srgbClr val="262626"/>
                </a:solidFill>
                <a:latin typeface="NewBaskerville-Roman"/>
              </a:rPr>
              <a:t>How should they interpret the model?</a:t>
            </a:r>
          </a:p>
          <a:p>
            <a:pPr algn="l"/>
            <a:r>
              <a:rPr lang="en-US" sz="1800" b="0" i="0" u="none" strike="noStrike" baseline="0" dirty="0">
                <a:solidFill>
                  <a:srgbClr val="262626"/>
                </a:solidFill>
                <a:latin typeface="NewBaskerville-Roman"/>
              </a:rPr>
              <a:t>What does the model output look like?</a:t>
            </a:r>
          </a:p>
          <a:p>
            <a:pPr algn="l"/>
            <a:r>
              <a:rPr lang="en-US" sz="1800" b="0" i="0" u="none" strike="noStrike" baseline="0" dirty="0">
                <a:solidFill>
                  <a:srgbClr val="262626"/>
                </a:solidFill>
                <a:latin typeface="NewBaskerville-Roman"/>
              </a:rPr>
              <a:t>If the model provides a trace of which rules in the decision tree executed, how </a:t>
            </a:r>
            <a:r>
              <a:rPr lang="en-IN" sz="1800" b="0" i="0" u="none" strike="noStrike" baseline="0" dirty="0">
                <a:solidFill>
                  <a:srgbClr val="262626"/>
                </a:solidFill>
                <a:latin typeface="NewBaskerville-Roman"/>
              </a:rPr>
              <a:t>do they read that?</a:t>
            </a:r>
          </a:p>
          <a:p>
            <a:pPr algn="l"/>
            <a:r>
              <a:rPr lang="en-US" sz="1800" b="0" i="0" u="none" strike="noStrike" baseline="0" dirty="0">
                <a:solidFill>
                  <a:srgbClr val="262626"/>
                </a:solidFill>
                <a:latin typeface="NewBaskerville-Roman"/>
              </a:rPr>
              <a:t>If the model provides a confidence score in addition to a classification, how should they use the confidence score?</a:t>
            </a:r>
          </a:p>
          <a:p>
            <a:pPr algn="l"/>
            <a:r>
              <a:rPr lang="en-US" sz="1800" b="0" i="0" u="none" strike="noStrike" baseline="0" dirty="0">
                <a:solidFill>
                  <a:srgbClr val="262626"/>
                </a:solidFill>
                <a:latin typeface="NewBaskerville-Roman"/>
              </a:rPr>
              <a:t>When might they potentially overrule the model?</a:t>
            </a:r>
            <a:endParaRPr lang="en-IN" dirty="0"/>
          </a:p>
        </p:txBody>
      </p:sp>
    </p:spTree>
    <p:extLst>
      <p:ext uri="{BB962C8B-B14F-4D97-AF65-F5344CB8AC3E}">
        <p14:creationId xmlns:p14="http://schemas.microsoft.com/office/powerpoint/2010/main" val="384105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F6F6-B940-AF06-2C91-1529D04EBA27}"/>
              </a:ext>
            </a:extLst>
          </p:cNvPr>
          <p:cNvSpPr>
            <a:spLocks noGrp="1"/>
          </p:cNvSpPr>
          <p:nvPr>
            <p:ph type="title"/>
          </p:nvPr>
        </p:nvSpPr>
        <p:spPr/>
        <p:txBody>
          <a:bodyPr/>
          <a:lstStyle/>
          <a:p>
            <a:r>
              <a:rPr lang="en-IN" b="1" dirty="0"/>
              <a:t>Model Deployment and Maintenance</a:t>
            </a:r>
          </a:p>
        </p:txBody>
      </p:sp>
      <p:sp>
        <p:nvSpPr>
          <p:cNvPr id="3" name="Content Placeholder 2">
            <a:extLst>
              <a:ext uri="{FF2B5EF4-FFF2-40B4-BE49-F238E27FC236}">
                <a16:creationId xmlns:a16="http://schemas.microsoft.com/office/drawing/2014/main" id="{43C2A0E4-534B-3665-8EBB-5E7E02A4956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702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E5A4-4627-DAC4-BF56-35F1FB44F07A}"/>
              </a:ext>
            </a:extLst>
          </p:cNvPr>
          <p:cNvSpPr>
            <a:spLocks noGrp="1"/>
          </p:cNvSpPr>
          <p:nvPr>
            <p:ph type="title"/>
          </p:nvPr>
        </p:nvSpPr>
        <p:spPr/>
        <p:txBody>
          <a:bodyPr/>
          <a:lstStyle/>
          <a:p>
            <a:r>
              <a:rPr lang="en-IN" dirty="0"/>
              <a:t>Data Science Process</a:t>
            </a:r>
          </a:p>
        </p:txBody>
      </p:sp>
      <p:sp>
        <p:nvSpPr>
          <p:cNvPr id="3" name="Content Placeholder 2">
            <a:extLst>
              <a:ext uri="{FF2B5EF4-FFF2-40B4-BE49-F238E27FC236}">
                <a16:creationId xmlns:a16="http://schemas.microsoft.com/office/drawing/2014/main" id="{74C3D862-26C1-40FC-1D27-06CD7A28703D}"/>
              </a:ext>
            </a:extLst>
          </p:cNvPr>
          <p:cNvSpPr>
            <a:spLocks noGrp="1"/>
          </p:cNvSpPr>
          <p:nvPr>
            <p:ph idx="1"/>
          </p:nvPr>
        </p:nvSpPr>
        <p:spPr/>
        <p:txBody>
          <a:bodyPr>
            <a:normAutofit/>
          </a:bodyPr>
          <a:lstStyle/>
          <a:p>
            <a:pPr algn="l"/>
            <a:r>
              <a:rPr lang="en-US" sz="1800" b="0" i="0" u="none" strike="noStrike" baseline="0" dirty="0">
                <a:latin typeface="NewBaskerville-Roman"/>
              </a:rPr>
              <a:t>The statistician William S. Cleveland defined data science as an interdisciplinary field larger than statistics itself. </a:t>
            </a:r>
          </a:p>
          <a:p>
            <a:pPr algn="l"/>
            <a:r>
              <a:rPr lang="en-US" sz="1800" b="0" i="0" u="none" strike="noStrike" baseline="0" dirty="0">
                <a:latin typeface="NewBaskerville-Roman"/>
              </a:rPr>
              <a:t>We define data science as managing the process that can transform hypotheses and data into actionable predictions. </a:t>
            </a:r>
          </a:p>
          <a:p>
            <a:pPr algn="l"/>
            <a:r>
              <a:rPr lang="en-US" sz="1800" b="0" i="0" u="none" strike="noStrike" baseline="0" dirty="0">
                <a:latin typeface="NewBaskerville-Roman"/>
              </a:rPr>
              <a:t>Typical predictive analytic goals include predicting who will win an election, what products will sell well together, which loans will default, and which advertisements will be clicked on. </a:t>
            </a:r>
          </a:p>
          <a:p>
            <a:pPr algn="l"/>
            <a:r>
              <a:rPr lang="en-US" sz="1800" b="0" i="0" u="none" strike="noStrike" baseline="0" dirty="0">
                <a:latin typeface="NewBaskerville-Roman"/>
              </a:rPr>
              <a:t>The data scientist is responsible for acquiring and managing the data, choosing the modeling technique, writing the code, and verifying the results.</a:t>
            </a:r>
          </a:p>
          <a:p>
            <a:pPr algn="l"/>
            <a:r>
              <a:rPr lang="en-US" sz="1800" b="0" i="0" u="none" strike="noStrike" baseline="0" dirty="0">
                <a:latin typeface="NewBaskerville-Roman"/>
              </a:rPr>
              <a:t>Because data science draws on so many disciplines, many of the best data scientists we meet started as programmers, statisticians, business intelligence analysts, or scientists. </a:t>
            </a:r>
          </a:p>
          <a:p>
            <a:pPr algn="l"/>
            <a:r>
              <a:rPr lang="en-US" sz="1800" b="0" i="0" u="none" strike="noStrike" baseline="0" dirty="0">
                <a:latin typeface="NewBaskerville-Roman"/>
              </a:rPr>
              <a:t>By adding a few more techniques to their repertoire, they became excellent data scientists.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12562D1-BD48-6766-46FA-54A5DBDC16A6}"/>
                  </a:ext>
                </a:extLst>
              </p14:cNvPr>
              <p14:cNvContentPartPr/>
              <p14:nvPr/>
            </p14:nvContentPartPr>
            <p14:xfrm>
              <a:off x="3338640" y="2620440"/>
              <a:ext cx="2736720" cy="317160"/>
            </p14:xfrm>
          </p:contentPart>
        </mc:Choice>
        <mc:Fallback xmlns="">
          <p:pic>
            <p:nvPicPr>
              <p:cNvPr id="4" name="Ink 3">
                <a:extLst>
                  <a:ext uri="{FF2B5EF4-FFF2-40B4-BE49-F238E27FC236}">
                    <a16:creationId xmlns:a16="http://schemas.microsoft.com/office/drawing/2014/main" id="{412562D1-BD48-6766-46FA-54A5DBDC16A6}"/>
                  </a:ext>
                </a:extLst>
              </p:cNvPr>
              <p:cNvPicPr/>
              <p:nvPr/>
            </p:nvPicPr>
            <p:blipFill>
              <a:blip r:embed="rId3"/>
              <a:stretch>
                <a:fillRect/>
              </a:stretch>
            </p:blipFill>
            <p:spPr>
              <a:xfrm>
                <a:off x="3322800" y="2557080"/>
                <a:ext cx="2768040" cy="443880"/>
              </a:xfrm>
              <a:prstGeom prst="rect">
                <a:avLst/>
              </a:prstGeom>
            </p:spPr>
          </p:pic>
        </mc:Fallback>
      </mc:AlternateContent>
    </p:spTree>
    <p:extLst>
      <p:ext uri="{BB962C8B-B14F-4D97-AF65-F5344CB8AC3E}">
        <p14:creationId xmlns:p14="http://schemas.microsoft.com/office/powerpoint/2010/main" val="258474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CFBA-EE8B-0894-CACB-B0B412F3787C}"/>
              </a:ext>
            </a:extLst>
          </p:cNvPr>
          <p:cNvSpPr>
            <a:spLocks noGrp="1"/>
          </p:cNvSpPr>
          <p:nvPr>
            <p:ph type="title"/>
          </p:nvPr>
        </p:nvSpPr>
        <p:spPr/>
        <p:txBody>
          <a:bodyPr>
            <a:normAutofit/>
          </a:bodyPr>
          <a:lstStyle/>
          <a:p>
            <a:r>
              <a:rPr lang="en-IN" sz="4000" b="1" i="0" u="none" strike="noStrike" baseline="0" dirty="0"/>
              <a:t>Examples</a:t>
            </a:r>
            <a:endParaRPr lang="en-IN" sz="4000" b="1" dirty="0"/>
          </a:p>
        </p:txBody>
      </p:sp>
      <p:sp>
        <p:nvSpPr>
          <p:cNvPr id="3" name="Content Placeholder 2">
            <a:extLst>
              <a:ext uri="{FF2B5EF4-FFF2-40B4-BE49-F238E27FC236}">
                <a16:creationId xmlns:a16="http://schemas.microsoft.com/office/drawing/2014/main" id="{CB20A76A-5B08-5FFF-09C4-3D387EB2E81D}"/>
              </a:ext>
            </a:extLst>
          </p:cNvPr>
          <p:cNvSpPr>
            <a:spLocks noGrp="1"/>
          </p:cNvSpPr>
          <p:nvPr>
            <p:ph idx="1"/>
          </p:nvPr>
        </p:nvSpPr>
        <p:spPr>
          <a:xfrm>
            <a:off x="838200" y="1825624"/>
            <a:ext cx="9281160" cy="4910455"/>
          </a:xfrm>
        </p:spPr>
        <p:txBody>
          <a:bodyPr/>
          <a:lstStyle/>
          <a:p>
            <a:pPr algn="l"/>
            <a:r>
              <a:rPr lang="en-US" sz="2400" b="0" i="0" u="none" strike="noStrike" dirty="0">
                <a:latin typeface="NewBaskerville-Roman"/>
              </a:rPr>
              <a:t>Much of the theoretical basis of data science comes from statistics. </a:t>
            </a:r>
          </a:p>
          <a:p>
            <a:pPr algn="l"/>
            <a:r>
              <a:rPr lang="en-US" sz="2400" b="0" i="0" u="none" strike="noStrike" dirty="0">
                <a:latin typeface="NewBaskerville-Roman"/>
              </a:rPr>
              <a:t>But data science as we know it is strongly influenced by technology and software engineering methodologies, and has largely evolved in heavily computer science– and information technology– </a:t>
            </a:r>
            <a:r>
              <a:rPr lang="en-IN" sz="2400" b="0" i="0" u="none" strike="noStrike" dirty="0">
                <a:latin typeface="NewBaskerville-Roman"/>
              </a:rPr>
              <a:t>driven groups.</a:t>
            </a:r>
          </a:p>
          <a:p>
            <a:pPr algn="l"/>
            <a:r>
              <a:rPr lang="en-US" sz="2400" b="0" i="0" u="none" strike="noStrike" dirty="0"/>
              <a:t>Engineering flavor of data science - </a:t>
            </a:r>
            <a:r>
              <a:rPr lang="en-IN" sz="2400" b="0" i="0" u="none" strike="noStrike" dirty="0"/>
              <a:t>some famous examples:</a:t>
            </a:r>
          </a:p>
          <a:p>
            <a:pPr lvl="1"/>
            <a:r>
              <a:rPr lang="en-IN" sz="2000" b="0" i="0" u="none" strike="noStrike" dirty="0">
                <a:solidFill>
                  <a:srgbClr val="262626"/>
                </a:solidFill>
                <a:latin typeface="NewBaskerville-Roman"/>
              </a:rPr>
              <a:t>Amazon’s product recommendation systems</a:t>
            </a:r>
          </a:p>
          <a:p>
            <a:pPr lvl="1"/>
            <a:r>
              <a:rPr lang="en-IN" sz="2000" b="0" i="0" u="none" strike="noStrike" dirty="0">
                <a:solidFill>
                  <a:srgbClr val="262626"/>
                </a:solidFill>
                <a:latin typeface="NewBaskerville-Roman"/>
              </a:rPr>
              <a:t>Google’s advertisement valuation systems</a:t>
            </a:r>
          </a:p>
          <a:p>
            <a:pPr lvl="1"/>
            <a:r>
              <a:rPr lang="en-IN" sz="2000" b="0" i="0" u="none" strike="noStrike" dirty="0">
                <a:solidFill>
                  <a:srgbClr val="262626"/>
                </a:solidFill>
                <a:latin typeface="NewBaskerville-Roman"/>
              </a:rPr>
              <a:t>LinkedIn’s contact recommendation system</a:t>
            </a:r>
          </a:p>
          <a:p>
            <a:pPr lvl="1"/>
            <a:r>
              <a:rPr lang="en-IN" sz="2000" dirty="0">
                <a:solidFill>
                  <a:srgbClr val="262626"/>
                </a:solidFill>
                <a:latin typeface="NewBaskerville-Roman"/>
              </a:rPr>
              <a:t>T</a:t>
            </a:r>
            <a:r>
              <a:rPr lang="en-IN" sz="2000" b="0" i="0" u="none" strike="noStrike" dirty="0">
                <a:solidFill>
                  <a:srgbClr val="262626"/>
                </a:solidFill>
                <a:latin typeface="NewBaskerville-Roman"/>
              </a:rPr>
              <a:t>witter’s trending topics</a:t>
            </a:r>
          </a:p>
          <a:p>
            <a:pPr lvl="1"/>
            <a:r>
              <a:rPr lang="en-IN" sz="2000" b="0" i="0" u="none" strike="noStrike" dirty="0">
                <a:solidFill>
                  <a:srgbClr val="262626"/>
                </a:solidFill>
                <a:latin typeface="NewBaskerville-Roman"/>
              </a:rPr>
              <a:t>Walmart’s consumer demand projection systems</a:t>
            </a:r>
            <a:endParaRPr lang="en-IN" sz="2000" dirty="0"/>
          </a:p>
        </p:txBody>
      </p:sp>
    </p:spTree>
    <p:extLst>
      <p:ext uri="{BB962C8B-B14F-4D97-AF65-F5344CB8AC3E}">
        <p14:creationId xmlns:p14="http://schemas.microsoft.com/office/powerpoint/2010/main" val="319069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8C89-E8B4-2114-33C2-DF0432B699B5}"/>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39364524-49E5-23B5-61F3-8B20308B0468}"/>
              </a:ext>
            </a:extLst>
          </p:cNvPr>
          <p:cNvSpPr>
            <a:spLocks noGrp="1"/>
          </p:cNvSpPr>
          <p:nvPr>
            <p:ph idx="1"/>
          </p:nvPr>
        </p:nvSpPr>
        <p:spPr/>
        <p:txBody>
          <a:bodyPr>
            <a:normAutofit/>
          </a:bodyPr>
          <a:lstStyle/>
          <a:p>
            <a:pPr algn="l"/>
            <a:r>
              <a:rPr lang="en-US" sz="1800" b="1" i="0" u="none" strike="noStrike" baseline="0" dirty="0">
                <a:solidFill>
                  <a:srgbClr val="0070C0"/>
                </a:solidFill>
                <a:latin typeface="NewBaskerville-Roman"/>
              </a:rPr>
              <a:t>All of these systems are </a:t>
            </a:r>
            <a:r>
              <a:rPr lang="en-US" sz="1800" b="1" i="1" u="none" strike="noStrike" baseline="0" dirty="0">
                <a:solidFill>
                  <a:srgbClr val="0070C0"/>
                </a:solidFill>
                <a:latin typeface="NewBaskerville-Italic"/>
              </a:rPr>
              <a:t>built off large datasets</a:t>
            </a:r>
            <a:r>
              <a:rPr lang="en-US" sz="1800" b="1" i="0" u="none" strike="noStrike" baseline="0" dirty="0">
                <a:solidFill>
                  <a:srgbClr val="0070C0"/>
                </a:solidFill>
                <a:latin typeface="NewBaskerville-Roman"/>
              </a:rPr>
              <a:t>. </a:t>
            </a:r>
            <a:r>
              <a:rPr lang="en-US" sz="1800" b="0" i="0" u="none" strike="noStrike" baseline="0" dirty="0">
                <a:solidFill>
                  <a:srgbClr val="262626"/>
                </a:solidFill>
                <a:latin typeface="NewBaskerville-Roman"/>
              </a:rPr>
              <a:t>That’s not to say they’re all in the realm of big data. But none of them could’ve been successful if they’d only used small datasets. To manage the data, these systems require concepts from computer science: database theory, parallel programming theory, streaming data </a:t>
            </a:r>
            <a:r>
              <a:rPr lang="en-IN" sz="1800" b="0" i="0" u="none" strike="noStrike" baseline="0" dirty="0">
                <a:solidFill>
                  <a:srgbClr val="262626"/>
                </a:solidFill>
                <a:latin typeface="NewBaskerville-Roman"/>
              </a:rPr>
              <a:t>techniques, and data warehousing.</a:t>
            </a:r>
          </a:p>
          <a:p>
            <a:pPr algn="l"/>
            <a:r>
              <a:rPr lang="en-US" sz="1800" b="1" i="0" u="none" strike="noStrike" baseline="0" dirty="0">
                <a:solidFill>
                  <a:srgbClr val="0070C0"/>
                </a:solidFill>
                <a:latin typeface="NewBaskerville-Roman"/>
              </a:rPr>
              <a:t>Most of these systems are </a:t>
            </a:r>
            <a:r>
              <a:rPr lang="en-US" sz="1800" b="1" i="1" u="none" strike="noStrike" baseline="0" dirty="0">
                <a:solidFill>
                  <a:srgbClr val="0070C0"/>
                </a:solidFill>
                <a:latin typeface="NewBaskerville-Italic"/>
              </a:rPr>
              <a:t>online or live</a:t>
            </a:r>
            <a:r>
              <a:rPr lang="en-US" sz="1800" b="1" i="0" u="none" strike="noStrike" baseline="0" dirty="0">
                <a:solidFill>
                  <a:srgbClr val="0070C0"/>
                </a:solidFill>
                <a:latin typeface="NewBaskerville-Roman"/>
              </a:rPr>
              <a:t>. </a:t>
            </a:r>
            <a:r>
              <a:rPr lang="en-US" sz="1800" b="0" i="0" u="none" strike="noStrike" baseline="0" dirty="0">
                <a:solidFill>
                  <a:srgbClr val="262626"/>
                </a:solidFill>
                <a:latin typeface="NewBaskerville-Roman"/>
              </a:rPr>
              <a:t>Rather than producing a single report or analysis, the data science team deploys a decision procedure or scoring procedure to either directly make decisions or directly show results to a large number of end users. The production deployment is the last chance to get things right, as the data scientist can’t always be around to explain defects.</a:t>
            </a:r>
          </a:p>
          <a:p>
            <a:pPr algn="l"/>
            <a:r>
              <a:rPr lang="en-US" sz="1800" b="1" i="0" u="none" strike="noStrike" baseline="0" dirty="0">
                <a:solidFill>
                  <a:srgbClr val="0070C0"/>
                </a:solidFill>
                <a:latin typeface="NewBaskerville-Roman"/>
              </a:rPr>
              <a:t>All of these systems are </a:t>
            </a:r>
            <a:r>
              <a:rPr lang="en-US" sz="1800" b="1" i="1" u="none" strike="noStrike" baseline="0" dirty="0">
                <a:solidFill>
                  <a:srgbClr val="0070C0"/>
                </a:solidFill>
                <a:latin typeface="NewBaskerville-Italic"/>
              </a:rPr>
              <a:t>allowed to make mistakes </a:t>
            </a:r>
            <a:r>
              <a:rPr lang="en-US" sz="1800" b="1" i="0" u="none" strike="noStrike" baseline="0" dirty="0">
                <a:solidFill>
                  <a:srgbClr val="0070C0"/>
                </a:solidFill>
                <a:latin typeface="NewBaskerville-Roman"/>
              </a:rPr>
              <a:t>at some non-negotiable rate.</a:t>
            </a:r>
          </a:p>
          <a:p>
            <a:pPr algn="l"/>
            <a:r>
              <a:rPr lang="en-US" sz="1800" b="1" i="0" u="none" strike="noStrike" baseline="0" dirty="0">
                <a:solidFill>
                  <a:srgbClr val="0070C0"/>
                </a:solidFill>
                <a:latin typeface="NewBaskerville-Roman"/>
              </a:rPr>
              <a:t>None of these systems are </a:t>
            </a:r>
            <a:r>
              <a:rPr lang="en-US" sz="1800" b="1" i="1" u="none" strike="noStrike" baseline="0" dirty="0">
                <a:solidFill>
                  <a:srgbClr val="0070C0"/>
                </a:solidFill>
                <a:latin typeface="NewBaskerville-Italic"/>
              </a:rPr>
              <a:t>concerned with cause</a:t>
            </a:r>
            <a:r>
              <a:rPr lang="en-US" sz="1800" b="1" i="0" u="none" strike="noStrike" baseline="0" dirty="0">
                <a:solidFill>
                  <a:srgbClr val="0070C0"/>
                </a:solidFill>
                <a:latin typeface="NewBaskerville-Roman"/>
              </a:rPr>
              <a:t>. </a:t>
            </a:r>
            <a:r>
              <a:rPr lang="en-US" sz="1800" b="0" i="0" u="none" strike="noStrike" baseline="0" dirty="0">
                <a:solidFill>
                  <a:srgbClr val="262626"/>
                </a:solidFill>
                <a:latin typeface="NewBaskerville-Roman"/>
              </a:rPr>
              <a:t>They’re successful when they find useful correlations and are not held to correctly sorting cause from effect.</a:t>
            </a:r>
            <a:endParaRPr lang="en-IN" dirty="0"/>
          </a:p>
        </p:txBody>
      </p:sp>
    </p:spTree>
    <p:extLst>
      <p:ext uri="{BB962C8B-B14F-4D97-AF65-F5344CB8AC3E}">
        <p14:creationId xmlns:p14="http://schemas.microsoft.com/office/powerpoint/2010/main" val="24258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3C20-7492-8A16-F460-D62FB445C98B}"/>
              </a:ext>
            </a:extLst>
          </p:cNvPr>
          <p:cNvSpPr>
            <a:spLocks noGrp="1"/>
          </p:cNvSpPr>
          <p:nvPr>
            <p:ph type="title"/>
          </p:nvPr>
        </p:nvSpPr>
        <p:spPr/>
        <p:txBody>
          <a:bodyPr/>
          <a:lstStyle/>
          <a:p>
            <a:r>
              <a:rPr lang="en-IN" dirty="0"/>
              <a:t>Supplementary material</a:t>
            </a:r>
          </a:p>
        </p:txBody>
      </p:sp>
      <p:sp>
        <p:nvSpPr>
          <p:cNvPr id="3" name="Content Placeholder 2">
            <a:extLst>
              <a:ext uri="{FF2B5EF4-FFF2-40B4-BE49-F238E27FC236}">
                <a16:creationId xmlns:a16="http://schemas.microsoft.com/office/drawing/2014/main" id="{96550A95-FB7B-92FA-058C-1233EACCDD3E}"/>
              </a:ext>
            </a:extLst>
          </p:cNvPr>
          <p:cNvSpPr>
            <a:spLocks noGrp="1"/>
          </p:cNvSpPr>
          <p:nvPr>
            <p:ph idx="1"/>
          </p:nvPr>
        </p:nvSpPr>
        <p:spPr/>
        <p:txBody>
          <a:bodyPr/>
          <a:lstStyle/>
          <a:p>
            <a:r>
              <a:rPr lang="en-IN" sz="1800" b="0" i="0" u="none" strike="noStrike" baseline="0" dirty="0">
                <a:solidFill>
                  <a:srgbClr val="001CA7"/>
                </a:solidFill>
                <a:latin typeface="NewBaskerville-Roman"/>
                <a:hlinkClick r:id="rId2"/>
              </a:rPr>
              <a:t>https://github.com/WinVector/PDSwR2</a:t>
            </a:r>
            <a:endParaRPr lang="en-IN" sz="1800" dirty="0">
              <a:solidFill>
                <a:srgbClr val="000000"/>
              </a:solidFill>
              <a:latin typeface="NewBaskerville-Roman"/>
            </a:endParaRPr>
          </a:p>
          <a:p>
            <a:pPr algn="l"/>
            <a:r>
              <a:rPr lang="en-US" sz="1800" b="0" i="1" u="none" strike="noStrike" baseline="0" dirty="0">
                <a:solidFill>
                  <a:srgbClr val="000000"/>
                </a:solidFill>
                <a:latin typeface="NewBaskerville-Italic"/>
              </a:rPr>
              <a:t>Beyond Spreadsheets with R </a:t>
            </a:r>
            <a:r>
              <a:rPr lang="en-US" sz="1800" b="0" i="0" u="none" strike="noStrike" baseline="0" dirty="0">
                <a:solidFill>
                  <a:srgbClr val="000000"/>
                </a:solidFill>
                <a:latin typeface="NewBaskerville-Roman"/>
              </a:rPr>
              <a:t>by Jonathan Carroll (Manning, 20108) or </a:t>
            </a:r>
          </a:p>
          <a:p>
            <a:pPr algn="l"/>
            <a:r>
              <a:rPr lang="en-US" sz="1800" b="0" i="1" u="none" strike="noStrike" baseline="0" dirty="0">
                <a:solidFill>
                  <a:srgbClr val="000000"/>
                </a:solidFill>
                <a:latin typeface="NewBaskerville-Italic"/>
              </a:rPr>
              <a:t>R in Action </a:t>
            </a:r>
            <a:r>
              <a:rPr lang="en-US" sz="1800" b="0" i="0" u="none" strike="noStrike" baseline="0" dirty="0">
                <a:solidFill>
                  <a:srgbClr val="000000"/>
                </a:solidFill>
                <a:latin typeface="NewBaskerville-Roman"/>
              </a:rPr>
              <a:t>by Robert </a:t>
            </a:r>
            <a:r>
              <a:rPr lang="en-US" sz="1800" b="0" i="0" u="none" strike="noStrike" baseline="0" dirty="0" err="1">
                <a:solidFill>
                  <a:srgbClr val="000000"/>
                </a:solidFill>
                <a:latin typeface="NewBaskerville-Roman"/>
              </a:rPr>
              <a:t>Kabacoff</a:t>
            </a:r>
            <a:r>
              <a:rPr lang="en-US" sz="1800" b="0" i="0" u="none" strike="noStrike" baseline="0" dirty="0">
                <a:solidFill>
                  <a:srgbClr val="000000"/>
                </a:solidFill>
                <a:latin typeface="NewBaskerville-Roman"/>
              </a:rPr>
              <a:t> (now available in a second edition </a:t>
            </a:r>
            <a:r>
              <a:rPr lang="en-US" sz="1800" b="0" i="0" u="none" strike="noStrike" baseline="0" dirty="0">
                <a:solidFill>
                  <a:srgbClr val="001CA7"/>
                </a:solidFill>
                <a:latin typeface="NewBaskerville-Roman"/>
              </a:rPr>
              <a:t>http://www.manning.com/kabacoff2/</a:t>
            </a:r>
            <a:r>
              <a:rPr lang="en-US" sz="1800" b="0" i="0" u="none" strike="noStrike" baseline="0" dirty="0">
                <a:solidFill>
                  <a:srgbClr val="000000"/>
                </a:solidFill>
                <a:latin typeface="NewBaskerville-Roman"/>
              </a:rPr>
              <a:t>), along with the text’s associated website</a:t>
            </a:r>
          </a:p>
          <a:p>
            <a:pPr algn="l"/>
            <a:r>
              <a:rPr lang="en-US" sz="1800" b="0" i="1" u="none" strike="noStrike" baseline="0" dirty="0">
                <a:solidFill>
                  <a:srgbClr val="000000"/>
                </a:solidFill>
                <a:latin typeface="NewBaskerville-Italic"/>
              </a:rPr>
              <a:t>Quick-R </a:t>
            </a:r>
            <a:r>
              <a:rPr lang="en-US" sz="1800" b="0" i="0" u="none" strike="noStrike" baseline="0" dirty="0">
                <a:solidFill>
                  <a:srgbClr val="000000"/>
                </a:solidFill>
                <a:latin typeface="NewBaskerville-Roman"/>
              </a:rPr>
              <a:t>(</a:t>
            </a:r>
            <a:r>
              <a:rPr lang="en-US" sz="1800" b="0" i="0" u="none" strike="noStrike" baseline="0" dirty="0">
                <a:solidFill>
                  <a:srgbClr val="001CA7"/>
                </a:solidFill>
                <a:latin typeface="NewBaskerville-Roman"/>
              </a:rPr>
              <a:t>http://www.statmethods.net</a:t>
            </a:r>
            <a:r>
              <a:rPr lang="en-US" sz="1800" b="0" i="0" u="none" strike="noStrike" baseline="0" dirty="0">
                <a:solidFill>
                  <a:srgbClr val="000000"/>
                </a:solidFill>
                <a:latin typeface="NewBaskerville-Roman"/>
              </a:rPr>
              <a:t>). </a:t>
            </a:r>
          </a:p>
          <a:p>
            <a:pPr algn="l"/>
            <a:r>
              <a:rPr lang="en-US" sz="1800" b="0" i="0" u="none" strike="noStrike" baseline="0" dirty="0">
                <a:solidFill>
                  <a:srgbClr val="000000"/>
                </a:solidFill>
                <a:latin typeface="NewBaskerville-Roman"/>
              </a:rPr>
              <a:t>For statistics, we recommend </a:t>
            </a:r>
            <a:r>
              <a:rPr lang="en-US" sz="1800" b="0" i="1" u="none" strike="noStrike" baseline="0" dirty="0">
                <a:solidFill>
                  <a:srgbClr val="000000"/>
                </a:solidFill>
                <a:latin typeface="NewBaskerville-Italic"/>
              </a:rPr>
              <a:t>Statistics, </a:t>
            </a:r>
            <a:r>
              <a:rPr lang="en-US" sz="1800" b="0" i="0" u="none" strike="noStrike" baseline="0" dirty="0">
                <a:solidFill>
                  <a:srgbClr val="000000"/>
                </a:solidFill>
                <a:latin typeface="NewBaskerville-Roman"/>
              </a:rPr>
              <a:t>Fourth Edition, by David Freedman, Robert Pisani, and Roger Purves (W. W. Norton &amp; Company, </a:t>
            </a:r>
            <a:r>
              <a:rPr lang="en-IN" sz="1800" b="0" i="0" u="none" strike="noStrike" baseline="0" dirty="0">
                <a:solidFill>
                  <a:srgbClr val="000000"/>
                </a:solidFill>
                <a:latin typeface="NewBaskerville-Roman"/>
              </a:rPr>
              <a:t>2007).</a:t>
            </a:r>
          </a:p>
          <a:p>
            <a:pPr algn="l"/>
            <a:r>
              <a:rPr lang="nn-NO" sz="1800" b="0" i="0" u="none" strike="noStrike" baseline="0" dirty="0">
                <a:solidFill>
                  <a:srgbClr val="000000"/>
                </a:solidFill>
                <a:latin typeface="NewBaskerville-Roman"/>
              </a:rPr>
              <a:t>zip file (</a:t>
            </a:r>
            <a:r>
              <a:rPr lang="nn-NO" sz="1800" b="0" i="0" u="none" strike="noStrike" baseline="0" dirty="0">
                <a:solidFill>
                  <a:srgbClr val="001CA7"/>
                </a:solidFill>
                <a:latin typeface="NewBaskerville-Roman"/>
                <a:hlinkClick r:id="rId3"/>
              </a:rPr>
              <a:t>https://github.com/WinVector/PDSwR2/raw/master/CodeExamples.zip</a:t>
            </a:r>
            <a:r>
              <a:rPr lang="nn-NO" sz="1800" dirty="0">
                <a:solidFill>
                  <a:srgbClr val="000000"/>
                </a:solidFill>
                <a:latin typeface="NewBaskerville-Roman"/>
              </a:rPr>
              <a:t>)</a:t>
            </a:r>
          </a:p>
          <a:p>
            <a:pPr algn="l"/>
            <a:r>
              <a:rPr lang="en-IN" sz="1800" b="0" i="0" u="none" strike="noStrike" baseline="0" dirty="0">
                <a:solidFill>
                  <a:srgbClr val="001CA7"/>
                </a:solidFill>
                <a:latin typeface="NewBaskerville-Roman"/>
              </a:rPr>
              <a:t>https://forums.manning.com/forums/practical-data-science-with-rsecond-edition</a:t>
            </a:r>
            <a:endParaRPr lang="en-IN" dirty="0"/>
          </a:p>
        </p:txBody>
      </p:sp>
    </p:spTree>
    <p:extLst>
      <p:ext uri="{BB962C8B-B14F-4D97-AF65-F5344CB8AC3E}">
        <p14:creationId xmlns:p14="http://schemas.microsoft.com/office/powerpoint/2010/main" val="374575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2490-CA2B-4C14-964D-F33FB8471B69}"/>
              </a:ext>
            </a:extLst>
          </p:cNvPr>
          <p:cNvSpPr>
            <a:spLocks noGrp="1"/>
          </p:cNvSpPr>
          <p:nvPr>
            <p:ph type="title"/>
          </p:nvPr>
        </p:nvSpPr>
        <p:spPr/>
        <p:txBody>
          <a:bodyPr/>
          <a:lstStyle/>
          <a:p>
            <a:r>
              <a:rPr lang="en-US" dirty="0"/>
              <a:t>Defining Data Science</a:t>
            </a:r>
            <a:endParaRPr lang="en-IN" dirty="0"/>
          </a:p>
        </p:txBody>
      </p:sp>
      <p:sp>
        <p:nvSpPr>
          <p:cNvPr id="3" name="Content Placeholder 2">
            <a:extLst>
              <a:ext uri="{FF2B5EF4-FFF2-40B4-BE49-F238E27FC236}">
                <a16:creationId xmlns:a16="http://schemas.microsoft.com/office/drawing/2014/main" id="{0C331A47-F1B4-6C78-A6C1-C745E01C404C}"/>
              </a:ext>
            </a:extLst>
          </p:cNvPr>
          <p:cNvSpPr>
            <a:spLocks noGrp="1"/>
          </p:cNvSpPr>
          <p:nvPr>
            <p:ph idx="1"/>
          </p:nvPr>
        </p:nvSpPr>
        <p:spPr/>
        <p:txBody>
          <a:bodyPr/>
          <a:lstStyle/>
          <a:p>
            <a:pPr algn="l"/>
            <a:r>
              <a:rPr lang="en-US" sz="1800" b="0" i="0" u="none" strike="noStrike" baseline="0" dirty="0">
                <a:solidFill>
                  <a:srgbClr val="262626"/>
                </a:solidFill>
                <a:latin typeface="NewBaskerville-Roman"/>
              </a:rPr>
              <a:t>Data science is a cross-disciplinary practice that draws on methods from data engineering, descriptive statistics, data mining, machine learning, and predictive analytics. </a:t>
            </a:r>
          </a:p>
          <a:p>
            <a:pPr algn="l"/>
            <a:r>
              <a:rPr lang="en-US" sz="1800" b="0" i="0" u="none" strike="noStrike" baseline="0" dirty="0">
                <a:solidFill>
                  <a:srgbClr val="262626"/>
                </a:solidFill>
                <a:latin typeface="NewBaskerville-Roman"/>
              </a:rPr>
              <a:t>Much like operations research, data science focuses on implementing data-driven decisions and managing their consequences.</a:t>
            </a:r>
          </a:p>
          <a:p>
            <a:pPr algn="l"/>
            <a:r>
              <a:rPr lang="en-US" sz="1800" b="0" i="0" u="none" strike="noStrike" baseline="0" dirty="0">
                <a:solidFill>
                  <a:srgbClr val="262626"/>
                </a:solidFill>
                <a:latin typeface="NewBaskerville-Roman"/>
              </a:rPr>
              <a:t>The data scientist is responsible for guiding a data science project from start to finish. </a:t>
            </a:r>
          </a:p>
          <a:p>
            <a:pPr algn="l"/>
            <a:r>
              <a:rPr lang="en-US" sz="1800" b="0" i="0" u="none" strike="noStrike" baseline="0" dirty="0">
                <a:solidFill>
                  <a:srgbClr val="262626"/>
                </a:solidFill>
                <a:latin typeface="NewBaskerville-Roman"/>
              </a:rPr>
              <a:t>Success in a data science project comes not from access to any one exotic tool, but from having quantifiable goals, good methodology, cross-discipline interactions, </a:t>
            </a:r>
            <a:r>
              <a:rPr lang="en-IN" sz="1800" b="0" i="0" u="none" strike="noStrike" baseline="0" dirty="0">
                <a:solidFill>
                  <a:srgbClr val="262626"/>
                </a:solidFill>
                <a:latin typeface="NewBaskerville-Roman"/>
              </a:rPr>
              <a:t>and a repeatable workflow.</a:t>
            </a:r>
            <a:endParaRPr lang="en-IN" dirty="0"/>
          </a:p>
        </p:txBody>
      </p:sp>
    </p:spTree>
    <p:extLst>
      <p:ext uri="{BB962C8B-B14F-4D97-AF65-F5344CB8AC3E}">
        <p14:creationId xmlns:p14="http://schemas.microsoft.com/office/powerpoint/2010/main" val="5459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B105-A567-5AA1-C451-57FA5631449E}"/>
              </a:ext>
            </a:extLst>
          </p:cNvPr>
          <p:cNvSpPr>
            <a:spLocks noGrp="1"/>
          </p:cNvSpPr>
          <p:nvPr>
            <p:ph type="title"/>
          </p:nvPr>
        </p:nvSpPr>
        <p:spPr>
          <a:xfrm>
            <a:off x="838200" y="0"/>
            <a:ext cx="10515600" cy="1325563"/>
          </a:xfrm>
        </p:spPr>
        <p:txBody>
          <a:bodyPr/>
          <a:lstStyle/>
          <a:p>
            <a:r>
              <a:rPr lang="en-US" dirty="0"/>
              <a:t>Roles in a Data Science Project</a:t>
            </a:r>
            <a:endParaRPr lang="en-IN" dirty="0"/>
          </a:p>
        </p:txBody>
      </p:sp>
      <p:pic>
        <p:nvPicPr>
          <p:cNvPr id="5" name="Picture 4">
            <a:extLst>
              <a:ext uri="{FF2B5EF4-FFF2-40B4-BE49-F238E27FC236}">
                <a16:creationId xmlns:a16="http://schemas.microsoft.com/office/drawing/2014/main" id="{3BC05085-BE84-ECE5-353F-7732176684E6}"/>
              </a:ext>
            </a:extLst>
          </p:cNvPr>
          <p:cNvPicPr>
            <a:picLocks noChangeAspect="1"/>
          </p:cNvPicPr>
          <p:nvPr/>
        </p:nvPicPr>
        <p:blipFill rotWithShape="1">
          <a:blip r:embed="rId2"/>
          <a:srcRect l="35250" t="30222" r="13833" b="23112"/>
          <a:stretch/>
        </p:blipFill>
        <p:spPr>
          <a:xfrm>
            <a:off x="579120" y="1452879"/>
            <a:ext cx="9895840" cy="5101783"/>
          </a:xfrm>
          <a:prstGeom prst="rect">
            <a:avLst/>
          </a:prstGeom>
        </p:spPr>
      </p:pic>
    </p:spTree>
    <p:extLst>
      <p:ext uri="{BB962C8B-B14F-4D97-AF65-F5344CB8AC3E}">
        <p14:creationId xmlns:p14="http://schemas.microsoft.com/office/powerpoint/2010/main" val="199646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047-764C-3FCF-9B9C-B98245BB5C72}"/>
              </a:ext>
            </a:extLst>
          </p:cNvPr>
          <p:cNvSpPr>
            <a:spLocks noGrp="1"/>
          </p:cNvSpPr>
          <p:nvPr>
            <p:ph type="title"/>
          </p:nvPr>
        </p:nvSpPr>
        <p:spPr>
          <a:xfrm>
            <a:off x="838200" y="18255"/>
            <a:ext cx="10515600" cy="1325563"/>
          </a:xfrm>
        </p:spPr>
        <p:txBody>
          <a:bodyPr/>
          <a:lstStyle/>
          <a:p>
            <a:r>
              <a:rPr lang="en-US" dirty="0"/>
              <a:t>Roles – Project Sponsor</a:t>
            </a:r>
            <a:endParaRPr lang="en-IN" dirty="0"/>
          </a:p>
        </p:txBody>
      </p:sp>
      <p:sp>
        <p:nvSpPr>
          <p:cNvPr id="3" name="Content Placeholder 2">
            <a:extLst>
              <a:ext uri="{FF2B5EF4-FFF2-40B4-BE49-F238E27FC236}">
                <a16:creationId xmlns:a16="http://schemas.microsoft.com/office/drawing/2014/main" id="{E8FD381F-9FFB-B448-A2AE-61C44FCF36D8}"/>
              </a:ext>
            </a:extLst>
          </p:cNvPr>
          <p:cNvSpPr>
            <a:spLocks noGrp="1"/>
          </p:cNvSpPr>
          <p:nvPr>
            <p:ph idx="1"/>
          </p:nvPr>
        </p:nvSpPr>
        <p:spPr>
          <a:xfrm>
            <a:off x="838200" y="1148080"/>
            <a:ext cx="10515600" cy="5028883"/>
          </a:xfrm>
        </p:spPr>
        <p:txBody>
          <a:bodyPr>
            <a:normAutofit fontScale="92500" lnSpcReduction="10000"/>
          </a:bodyPr>
          <a:lstStyle/>
          <a:p>
            <a:pPr marL="0" indent="0" algn="l">
              <a:buNone/>
            </a:pPr>
            <a:r>
              <a:rPr lang="en-US" sz="2200" b="1" i="1" u="none" strike="noStrike" baseline="0" dirty="0">
                <a:solidFill>
                  <a:srgbClr val="00B0F0"/>
                </a:solidFill>
                <a:latin typeface="NewBaskerville-Italic"/>
              </a:rPr>
              <a:t>Suppose you’re working for a German bank. The bank feels that it’s losing too much money to bad loans and wants to reduce its losses. To do so, they want a tool to help loan officers more accurately detect risky loans.</a:t>
            </a:r>
          </a:p>
          <a:p>
            <a:pPr algn="l"/>
            <a:r>
              <a:rPr lang="en-US" sz="1800" b="0" i="1" u="none" strike="noStrike" baseline="0" dirty="0">
                <a:solidFill>
                  <a:srgbClr val="262626"/>
                </a:solidFill>
                <a:latin typeface="NewBaskerville-Italic"/>
              </a:rPr>
              <a:t>The most important role in a data science project is the project sponsor. </a:t>
            </a:r>
            <a:r>
              <a:rPr lang="en-US" sz="1800" b="0" i="0" u="none" strike="noStrike" baseline="0" dirty="0">
                <a:solidFill>
                  <a:srgbClr val="262626"/>
                </a:solidFill>
                <a:latin typeface="NewBaskerville-Roman"/>
              </a:rPr>
              <a:t>The sponsor is the person who wants the data science result; generally, they represent the business interests.</a:t>
            </a:r>
          </a:p>
          <a:p>
            <a:pPr algn="l"/>
            <a:r>
              <a:rPr lang="en-US" sz="1800" b="0" i="0" u="none" strike="noStrike" baseline="0" dirty="0">
                <a:solidFill>
                  <a:srgbClr val="262626"/>
                </a:solidFill>
                <a:latin typeface="NewBaskerville-Roman"/>
              </a:rPr>
              <a:t>The sponsor is responsible for deciding whether the project is a success or failure. The data scientist may fill the sponsor role for their own project if they feel they know and can represent the business needs, but that’s not the optimal arrangement.</a:t>
            </a:r>
          </a:p>
          <a:p>
            <a:pPr algn="l"/>
            <a:r>
              <a:rPr lang="en-US" sz="1800" b="0" i="0" u="none" strike="noStrike" baseline="0" dirty="0">
                <a:solidFill>
                  <a:srgbClr val="262626"/>
                </a:solidFill>
                <a:latin typeface="NewBaskerville-Roman"/>
              </a:rPr>
              <a:t>The ideal sponsor meets the following condition: if they’re satisfied with the project outcome, then the project is by definition a success. </a:t>
            </a:r>
          </a:p>
          <a:p>
            <a:pPr algn="l"/>
            <a:r>
              <a:rPr lang="en-US" sz="1800" b="0" i="1" u="none" strike="noStrike" baseline="0" dirty="0">
                <a:solidFill>
                  <a:srgbClr val="262626"/>
                </a:solidFill>
                <a:latin typeface="NewBaskerville-Italic"/>
              </a:rPr>
              <a:t>Getting sponsor sign-off becomes the central organizing goal of a data science project.</a:t>
            </a:r>
          </a:p>
          <a:p>
            <a:pPr algn="l"/>
            <a:r>
              <a:rPr lang="en-US" sz="1800" b="1" i="0" u="none" strike="noStrike" baseline="0" dirty="0">
                <a:solidFill>
                  <a:srgbClr val="00B0F0"/>
                </a:solidFill>
                <a:latin typeface="NewBaskerville-Roman"/>
              </a:rPr>
              <a:t>In the loan application example, the sponsor might be the bank’s head of Consumer </a:t>
            </a:r>
            <a:r>
              <a:rPr lang="en-IN" sz="1800" b="1" i="0" u="none" strike="noStrike" baseline="0" dirty="0">
                <a:solidFill>
                  <a:srgbClr val="00B0F0"/>
                </a:solidFill>
                <a:latin typeface="NewBaskerville-Roman"/>
              </a:rPr>
              <a:t>Lending.</a:t>
            </a:r>
          </a:p>
          <a:p>
            <a:pPr algn="l"/>
            <a:endParaRPr lang="en-IN" sz="1800" b="1" dirty="0">
              <a:solidFill>
                <a:srgbClr val="00B0F0"/>
              </a:solidFill>
              <a:latin typeface="NewBaskerville-Roman"/>
            </a:endParaRPr>
          </a:p>
          <a:p>
            <a:pPr algn="just"/>
            <a:r>
              <a:rPr lang="en-US" sz="1800" b="1" i="0" u="none" strike="noStrike" baseline="0" dirty="0">
                <a:solidFill>
                  <a:srgbClr val="C00000"/>
                </a:solidFill>
                <a:latin typeface="NewBaskerville-Roman"/>
              </a:rPr>
              <a:t>To ensure sponsor sign-off, you must get clear goals from them through directed interviews. You attempt to capture the sponsor’s expressed goals as quantitative statements. An example goal might be “Identify 90% of accounts that will go into default at least two months before the first missed payment with a false positive rate of no more </a:t>
            </a:r>
            <a:r>
              <a:rPr lang="en-IN" sz="1800" b="1" i="0" u="none" strike="noStrike" baseline="0" dirty="0">
                <a:solidFill>
                  <a:srgbClr val="C00000"/>
                </a:solidFill>
                <a:latin typeface="NewBaskerville-Roman"/>
              </a:rPr>
              <a:t>than 25%.”</a:t>
            </a:r>
            <a:endParaRPr lang="en-IN" b="1" dirty="0">
              <a:solidFill>
                <a:srgbClr val="C00000"/>
              </a:solidFill>
            </a:endParaRPr>
          </a:p>
        </p:txBody>
      </p:sp>
    </p:spTree>
    <p:extLst>
      <p:ext uri="{BB962C8B-B14F-4D97-AF65-F5344CB8AC3E}">
        <p14:creationId xmlns:p14="http://schemas.microsoft.com/office/powerpoint/2010/main" val="133925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78EC-7071-7E91-496D-E8861EFE2912}"/>
              </a:ext>
            </a:extLst>
          </p:cNvPr>
          <p:cNvSpPr>
            <a:spLocks noGrp="1"/>
          </p:cNvSpPr>
          <p:nvPr>
            <p:ph type="title"/>
          </p:nvPr>
        </p:nvSpPr>
        <p:spPr>
          <a:xfrm>
            <a:off x="838200" y="-81757"/>
            <a:ext cx="10515600" cy="1335088"/>
          </a:xfrm>
        </p:spPr>
        <p:txBody>
          <a:bodyPr/>
          <a:lstStyle/>
          <a:p>
            <a:r>
              <a:rPr lang="en-US" b="1" dirty="0"/>
              <a:t>Roles – Client</a:t>
            </a:r>
            <a:endParaRPr lang="en-IN" b="1" dirty="0"/>
          </a:p>
        </p:txBody>
      </p:sp>
      <p:sp>
        <p:nvSpPr>
          <p:cNvPr id="3" name="Content Placeholder 2">
            <a:extLst>
              <a:ext uri="{FF2B5EF4-FFF2-40B4-BE49-F238E27FC236}">
                <a16:creationId xmlns:a16="http://schemas.microsoft.com/office/drawing/2014/main" id="{0676FB5E-3ED7-64BD-17BF-E386748BDD4E}"/>
              </a:ext>
            </a:extLst>
          </p:cNvPr>
          <p:cNvSpPr>
            <a:spLocks noGrp="1"/>
          </p:cNvSpPr>
          <p:nvPr>
            <p:ph idx="1"/>
          </p:nvPr>
        </p:nvSpPr>
        <p:spPr>
          <a:xfrm>
            <a:off x="716280" y="1253331"/>
            <a:ext cx="10515600" cy="4351338"/>
          </a:xfrm>
        </p:spPr>
        <p:txBody>
          <a:bodyPr>
            <a:noAutofit/>
          </a:bodyPr>
          <a:lstStyle/>
          <a:p>
            <a:pPr algn="l"/>
            <a:r>
              <a:rPr lang="en-US" sz="1800" b="0" i="0" u="none" strike="noStrike" baseline="0" dirty="0">
                <a:solidFill>
                  <a:srgbClr val="262626"/>
                </a:solidFill>
                <a:latin typeface="NewBaskerville-Roman"/>
              </a:rPr>
              <a:t>While the sponsor is the role that represents the business interests, the client is the role that represents the model’s end users’ interests. </a:t>
            </a:r>
          </a:p>
          <a:p>
            <a:pPr algn="l"/>
            <a:r>
              <a:rPr lang="en-US" sz="1800" b="0" i="0" u="none" strike="noStrike" baseline="0" dirty="0">
                <a:solidFill>
                  <a:srgbClr val="262626"/>
                </a:solidFill>
                <a:latin typeface="NewBaskerville-Roman"/>
              </a:rPr>
              <a:t>Sometimes, the sponsor and client roles may be filled by the same person. Again, the data scientist may fill the client role if they can weight business trade-offs, but this isn’t ideal.</a:t>
            </a:r>
          </a:p>
          <a:p>
            <a:pPr algn="l"/>
            <a:r>
              <a:rPr lang="en-US" sz="1800" b="0" i="0" u="none" strike="noStrike" baseline="0" dirty="0">
                <a:solidFill>
                  <a:srgbClr val="262626"/>
                </a:solidFill>
                <a:latin typeface="NewBaskerville-Roman"/>
              </a:rPr>
              <a:t>The client is more hands-on than the sponsor; they’re the interface between the technical details of building a good model and the day-to-day work process into which the model will be deployed. </a:t>
            </a:r>
          </a:p>
          <a:p>
            <a:pPr algn="l"/>
            <a:r>
              <a:rPr lang="en-US" sz="1800" b="0" i="0" u="none" strike="noStrike" baseline="0" dirty="0">
                <a:solidFill>
                  <a:srgbClr val="262626"/>
                </a:solidFill>
                <a:latin typeface="NewBaskerville-Roman"/>
              </a:rPr>
              <a:t>They aren’t necessarily mathematically or statistically sophisticated, but are familiar with the relevant business processes and serve as the domain expert on the team. </a:t>
            </a:r>
          </a:p>
          <a:p>
            <a:pPr algn="l"/>
            <a:r>
              <a:rPr lang="en-US" sz="1800" b="0" i="0" u="none" strike="noStrike" baseline="0" dirty="0">
                <a:solidFill>
                  <a:srgbClr val="262626"/>
                </a:solidFill>
                <a:latin typeface="NewBaskerville-Roman"/>
              </a:rPr>
              <a:t>In the loan application example, the client may be a loan officer or someone who represents the interests of loan officers.</a:t>
            </a:r>
          </a:p>
          <a:p>
            <a:pPr algn="l"/>
            <a:r>
              <a:rPr lang="en-US" sz="1800" b="0" i="0" u="none" strike="noStrike" baseline="0" dirty="0">
                <a:solidFill>
                  <a:srgbClr val="262626"/>
                </a:solidFill>
                <a:latin typeface="NewBaskerville-Roman"/>
              </a:rPr>
              <a:t>As with the sponsor, you should keep the client informed and involved. Ideally, you’d like to have regular meetings with them to keep your efforts aligned with the needs of the end users. </a:t>
            </a:r>
          </a:p>
          <a:p>
            <a:pPr algn="l"/>
            <a:r>
              <a:rPr lang="en-US" sz="1800" b="0" i="0" u="none" strike="noStrike" baseline="0" dirty="0">
                <a:solidFill>
                  <a:srgbClr val="262626"/>
                </a:solidFill>
                <a:latin typeface="NewBaskerville-Roman"/>
              </a:rPr>
              <a:t>Generally, the client belongs to a different group in the organization and has other responsibilities beyond your project. Keep meetings focused, present results and progress in terms they can understand, and take their critiques to heart. </a:t>
            </a:r>
          </a:p>
          <a:p>
            <a:pPr algn="l"/>
            <a:r>
              <a:rPr lang="en-US" sz="1800" b="0" i="0" u="none" strike="noStrike" baseline="0" dirty="0">
                <a:solidFill>
                  <a:srgbClr val="262626"/>
                </a:solidFill>
                <a:latin typeface="NewBaskerville-Roman"/>
              </a:rPr>
              <a:t>If the end users can’t or won’t use your model, then the project isn’t a success, </a:t>
            </a:r>
            <a:r>
              <a:rPr lang="en-IN" sz="1800" b="0" i="0" u="none" strike="noStrike" baseline="0" dirty="0">
                <a:solidFill>
                  <a:srgbClr val="262626"/>
                </a:solidFill>
                <a:latin typeface="NewBaskerville-Roman"/>
              </a:rPr>
              <a:t>in the long run.</a:t>
            </a:r>
            <a:endParaRPr lang="en-IN" sz="1800" dirty="0"/>
          </a:p>
        </p:txBody>
      </p:sp>
    </p:spTree>
    <p:extLst>
      <p:ext uri="{BB962C8B-B14F-4D97-AF65-F5344CB8AC3E}">
        <p14:creationId xmlns:p14="http://schemas.microsoft.com/office/powerpoint/2010/main" val="280581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2058</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NewBaskerville-Italic</vt:lpstr>
      <vt:lpstr>NewBaskerville-Roman</vt:lpstr>
      <vt:lpstr>Office Theme</vt:lpstr>
      <vt:lpstr>Introduction to Data Science</vt:lpstr>
      <vt:lpstr>Data Science Process</vt:lpstr>
      <vt:lpstr>Examples</vt:lpstr>
      <vt:lpstr>Features</vt:lpstr>
      <vt:lpstr>Supplementary material</vt:lpstr>
      <vt:lpstr>Defining Data Science</vt:lpstr>
      <vt:lpstr>Roles in a Data Science Project</vt:lpstr>
      <vt:lpstr>Roles – Project Sponsor</vt:lpstr>
      <vt:lpstr>Roles – Client</vt:lpstr>
      <vt:lpstr>Data Scientist</vt:lpstr>
      <vt:lpstr>Data Architect</vt:lpstr>
      <vt:lpstr>Operations</vt:lpstr>
      <vt:lpstr>Stages of a Data Science Project</vt:lpstr>
      <vt:lpstr>Defining the Goal</vt:lpstr>
      <vt:lpstr>Data Collection and Management</vt:lpstr>
      <vt:lpstr>Modelling</vt:lpstr>
      <vt:lpstr>Model Evaluation and Critique</vt:lpstr>
      <vt:lpstr>Presentation and Documentation</vt:lpstr>
      <vt:lpstr>Model Deployment and Maintenance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R</dc:title>
  <dc:creator>Dr. S.Solomon Raj</dc:creator>
  <cp:lastModifiedBy>Dr. S.Solomon Raj</cp:lastModifiedBy>
  <cp:revision>38</cp:revision>
  <dcterms:created xsi:type="dcterms:W3CDTF">2023-01-23T05:15:24Z</dcterms:created>
  <dcterms:modified xsi:type="dcterms:W3CDTF">2023-02-06T04:50:44Z</dcterms:modified>
</cp:coreProperties>
</file>