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F207-C944-450A-8AD9-27F352DFD226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8F0B-3C1E-46D8-986F-37F7E8A6AC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377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F207-C944-450A-8AD9-27F352DFD226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8F0B-3C1E-46D8-986F-37F7E8A6AC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32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F207-C944-450A-8AD9-27F352DFD226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8F0B-3C1E-46D8-986F-37F7E8A6AC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161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F207-C944-450A-8AD9-27F352DFD226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8F0B-3C1E-46D8-986F-37F7E8A6AC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0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F207-C944-450A-8AD9-27F352DFD226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8F0B-3C1E-46D8-986F-37F7E8A6AC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571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F207-C944-450A-8AD9-27F352DFD226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8F0B-3C1E-46D8-986F-37F7E8A6AC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253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F207-C944-450A-8AD9-27F352DFD226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8F0B-3C1E-46D8-986F-37F7E8A6AC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93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F207-C944-450A-8AD9-27F352DFD226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8F0B-3C1E-46D8-986F-37F7E8A6AC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08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F207-C944-450A-8AD9-27F352DFD226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8F0B-3C1E-46D8-986F-37F7E8A6AC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169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F207-C944-450A-8AD9-27F352DFD226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8F0B-3C1E-46D8-986F-37F7E8A6AC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979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F207-C944-450A-8AD9-27F352DFD226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8F0B-3C1E-46D8-986F-37F7E8A6AC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876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2F207-C944-450A-8AD9-27F352DFD226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18F0B-3C1E-46D8-986F-37F7E8A6AC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00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altLang="zh-CN" b="1" smtClean="0"/>
              <a:t>Research </a:t>
            </a:r>
            <a:r>
              <a:rPr lang="en-AU" altLang="zh-CN" b="1"/>
              <a:t>Question 3: </a:t>
            </a:r>
            <a:r>
              <a:rPr lang="en-AU" altLang="zh-CN"/>
              <a:t/>
            </a:r>
            <a:br>
              <a:rPr lang="en-AU" altLang="zh-CN"/>
            </a:b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altLang="zh-CN" smtClean="0"/>
              <a:t>How do data science role salaries vary by role type? Out of all the Data Science Job Titles, which Job Title has the highest average salary?</a:t>
            </a:r>
            <a:br>
              <a:rPr lang="en-AU" altLang="zh-CN" smtClean="0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26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smtClean="0"/>
              <a:t>Group By Job Title, And Get Mean/Average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9301" y="1879611"/>
            <a:ext cx="7904762" cy="4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49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smtClean="0"/>
              <a:t>Prepare Data To Draw Bar chart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185" y="1690687"/>
            <a:ext cx="8550765" cy="477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72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smtClean="0"/>
              <a:t>Draw A Bar Chart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8150"/>
            <a:ext cx="7685714" cy="3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67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/>
              <a:t>Employee Salary According To </a:t>
            </a:r>
            <a:r>
              <a:rPr lang="en-AU" altLang="zh-CN"/>
              <a:t>Job </a:t>
            </a:r>
            <a:r>
              <a:rPr lang="en-AU" altLang="zh-CN" smtClean="0"/>
              <a:t>Title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095" y="1548913"/>
            <a:ext cx="6523809" cy="4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53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smtClean="0"/>
              <a:t>Major Findings 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zh-CN" smtClean="0"/>
              <a:t>The </a:t>
            </a:r>
            <a:r>
              <a:rPr lang="en-AU" altLang="zh-CN"/>
              <a:t>highest salary of job title is 'Principal Data Scientist’, the next one is 'Director of Data Science'. </a:t>
            </a:r>
          </a:p>
          <a:p>
            <a:r>
              <a:rPr lang="en-AU" altLang="zh-CN" smtClean="0"/>
              <a:t>Except </a:t>
            </a:r>
            <a:r>
              <a:rPr lang="en-AU" altLang="zh-CN"/>
              <a:t>for management position, the highest one is </a:t>
            </a:r>
            <a:r>
              <a:rPr lang="en-AU" altLang="zh-CN"/>
              <a:t>'Data </a:t>
            </a:r>
            <a:r>
              <a:rPr lang="en-AU" altLang="zh-CN" smtClean="0"/>
              <a:t>Architect’.</a:t>
            </a:r>
            <a:endParaRPr lang="en-AU" altLang="zh-CN"/>
          </a:p>
          <a:p>
            <a:r>
              <a:rPr lang="en-AU" altLang="zh-CN"/>
              <a:t>The 'Big Data Engineer' is not good for employee, this job title average salary is USD 52000, only half of 'Data Engineer'. 'Big' is </a:t>
            </a:r>
            <a:r>
              <a:rPr lang="en-AU" altLang="zh-CN"/>
              <a:t>less</a:t>
            </a:r>
            <a:r>
              <a:rPr lang="en-AU" altLang="zh-CN" smtClean="0"/>
              <a:t>.</a:t>
            </a:r>
            <a:r>
              <a:rPr lang="en-AU" altLang="zh-CN"/>
              <a:t/>
            </a:r>
            <a:br>
              <a:rPr lang="en-AU" altLang="zh-CN"/>
            </a:br>
            <a:endParaRPr lang="en-AU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62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smtClean="0"/>
              <a:t>The End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zh-CN" smtClean="0"/>
              <a:t>Thanks for watching.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23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smtClean="0"/>
              <a:t>How Many Job Tilte In Data </a:t>
            </a:r>
            <a:r>
              <a:rPr lang="en-AU" altLang="zh-CN" smtClean="0"/>
              <a:t>Science?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zh-CN" smtClean="0"/>
              <a:t>There are 50+ job titles in Data Science.</a:t>
            </a:r>
          </a:p>
          <a:p>
            <a:r>
              <a:rPr lang="en-AU" altLang="zh-CN" smtClean="0"/>
              <a:t>A lot of job title is very unpopular.</a:t>
            </a:r>
          </a:p>
          <a:p>
            <a:r>
              <a:rPr lang="en-AU" altLang="zh-CN" smtClean="0"/>
              <a:t>Which one is the popular job title? Our research will focus on popular job title.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90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smtClean="0"/>
              <a:t>Which One Is The Popular Job Title?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zh-CN" smtClean="0"/>
              <a:t>We will draw a pie chart to present the popular. The pie chart is easy to read and understand.</a:t>
            </a:r>
          </a:p>
          <a:p>
            <a:pPr lvl="0"/>
            <a:r>
              <a:rPr lang="en-AU" altLang="zh-CN" smtClean="0"/>
              <a:t>But job title is too more, </a:t>
            </a:r>
            <a:r>
              <a:rPr lang="en-AU" altLang="zh-CN"/>
              <a:t>so we c</a:t>
            </a:r>
            <a:r>
              <a:rPr lang="zh-CN" altLang="zh-CN"/>
              <a:t>lassified </a:t>
            </a:r>
            <a:r>
              <a:rPr lang="en-AU" altLang="zh-CN"/>
              <a:t>the unpopular </a:t>
            </a:r>
            <a:r>
              <a:rPr lang="en-AU" altLang="zh-CN"/>
              <a:t>job </a:t>
            </a:r>
            <a:r>
              <a:rPr lang="en-AU" altLang="zh-CN" smtClean="0"/>
              <a:t>title </a:t>
            </a:r>
            <a:r>
              <a:rPr lang="en-AU" altLang="zh-CN"/>
              <a:t>as ‘</a:t>
            </a:r>
            <a:r>
              <a:rPr lang="en-AU" altLang="zh-CN"/>
              <a:t>Other</a:t>
            </a:r>
            <a:r>
              <a:rPr lang="en-AU" altLang="zh-CN" smtClean="0"/>
              <a:t>’.</a:t>
            </a:r>
          </a:p>
          <a:p>
            <a:pPr lvl="0"/>
            <a:r>
              <a:rPr lang="en-AU" altLang="zh-CN" smtClean="0"/>
              <a:t>According to the data, we choosed top 14 job titles which they has more than 1%.</a:t>
            </a:r>
            <a:endParaRPr lang="zh-CN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334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smtClean="0"/>
              <a:t>C</a:t>
            </a:r>
            <a:r>
              <a:rPr lang="zh-CN" altLang="zh-CN" smtClean="0"/>
              <a:t>lassif</a:t>
            </a:r>
            <a:r>
              <a:rPr lang="en-AU" altLang="zh-CN" smtClean="0"/>
              <a:t>y</a:t>
            </a:r>
            <a:r>
              <a:rPr lang="zh-CN" altLang="zh-CN" smtClean="0"/>
              <a:t> </a:t>
            </a:r>
            <a:r>
              <a:rPr lang="en-AU" altLang="zh-CN"/>
              <a:t>T</a:t>
            </a:r>
            <a:r>
              <a:rPr lang="en-AU" altLang="zh-CN" smtClean="0"/>
              <a:t>he Unpopular Job Title As ‘Other’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438" y="2292929"/>
            <a:ext cx="9295238" cy="3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715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smtClean="0"/>
              <a:t>Result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7652" y="1845890"/>
            <a:ext cx="7933333" cy="4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150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smtClean="0"/>
              <a:t>The Popular Job Title, Draw A Pie Chart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971428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79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smtClean="0"/>
              <a:t>The Pie Chart of Popular Job Title</a:t>
            </a:r>
            <a:endParaRPr lang="zh-CN" altLang="en-US"/>
          </a:p>
        </p:txBody>
      </p:sp>
      <p:pic>
        <p:nvPicPr>
          <p:cNvPr id="2050" name="Picture 2" descr="job_title_distributio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159" y="1441498"/>
            <a:ext cx="5598368" cy="559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2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smtClean="0"/>
              <a:t>Major Findings 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zh-CN" smtClean="0"/>
              <a:t>The </a:t>
            </a:r>
            <a:r>
              <a:rPr lang="en-AU" altLang="zh-CN"/>
              <a:t>most popular job title </a:t>
            </a:r>
            <a:r>
              <a:rPr lang="en-AU" altLang="zh-CN"/>
              <a:t>is </a:t>
            </a:r>
            <a:r>
              <a:rPr lang="en-AU" altLang="zh-CN"/>
              <a:t>'Data Scientist, 23.6%, </a:t>
            </a:r>
            <a:r>
              <a:rPr lang="en-AU" altLang="zh-CN"/>
              <a:t>the </a:t>
            </a:r>
            <a:r>
              <a:rPr lang="en-AU" altLang="zh-CN" smtClean="0"/>
              <a:t>second </a:t>
            </a:r>
            <a:r>
              <a:rPr lang="en-AU" altLang="zh-CN"/>
              <a:t>one </a:t>
            </a:r>
            <a:r>
              <a:rPr lang="en-AU" altLang="zh-CN"/>
              <a:t>is </a:t>
            </a:r>
            <a:r>
              <a:rPr lang="en-AU" altLang="zh-CN" smtClean="0"/>
              <a:t>'Data </a:t>
            </a:r>
            <a:r>
              <a:rPr lang="en-AU" altLang="zh-CN"/>
              <a:t>Engineer</a:t>
            </a:r>
            <a:r>
              <a:rPr lang="en-AU" altLang="zh-CN" smtClean="0"/>
              <a:t>', </a:t>
            </a:r>
            <a:r>
              <a:rPr lang="en-AU" altLang="zh-CN"/>
              <a:t>21.7%, the third one </a:t>
            </a:r>
            <a:r>
              <a:rPr lang="en-AU" altLang="zh-CN"/>
              <a:t>is </a:t>
            </a:r>
            <a:r>
              <a:rPr lang="en-AU" altLang="zh-CN" smtClean="0"/>
              <a:t>'Data </a:t>
            </a:r>
            <a:r>
              <a:rPr lang="en-AU" altLang="zh-CN"/>
              <a:t>Analyst</a:t>
            </a:r>
            <a:r>
              <a:rPr lang="en-AU" altLang="zh-CN" smtClean="0"/>
              <a:t>', </a:t>
            </a:r>
            <a:r>
              <a:rPr lang="en-AU" altLang="zh-CN"/>
              <a:t>16%.</a:t>
            </a:r>
          </a:p>
          <a:p>
            <a:r>
              <a:rPr lang="en-AU" altLang="zh-CN" smtClean="0"/>
              <a:t>The </a:t>
            </a:r>
            <a:r>
              <a:rPr lang="en-AU" altLang="zh-CN"/>
              <a:t>top three accounted for </a:t>
            </a:r>
            <a:r>
              <a:rPr lang="en-AU" altLang="zh-CN"/>
              <a:t>61.3</a:t>
            </a:r>
            <a:r>
              <a:rPr lang="en-AU" altLang="zh-CN" smtClean="0"/>
              <a:t>%.</a:t>
            </a:r>
          </a:p>
          <a:p>
            <a:r>
              <a:rPr lang="en-AU" altLang="zh-CN" smtClean="0"/>
              <a:t>The other for 17.1%, so the top 14 accounted for 82.9%.</a:t>
            </a:r>
            <a:endParaRPr lang="en-AU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072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/>
              <a:t>W</a:t>
            </a:r>
            <a:r>
              <a:rPr lang="en-AU" altLang="zh-CN" smtClean="0"/>
              <a:t>hich Job Title Has The Highest Average Salary?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zh-CN" smtClean="0"/>
              <a:t>The high average salary will be reseach in popular job title. The rare one has few samples, make a average mean nothing.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883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366</Words>
  <Application>Microsoft Office PowerPoint</Application>
  <PresentationFormat>宽屏</PresentationFormat>
  <Paragraphs>30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Research Question 3:  </vt:lpstr>
      <vt:lpstr>How Many Job Tilte In Data Science?</vt:lpstr>
      <vt:lpstr>Which One Is The Popular Job Title?</vt:lpstr>
      <vt:lpstr>Classify The Unpopular Job Title As ‘Other’</vt:lpstr>
      <vt:lpstr>Result</vt:lpstr>
      <vt:lpstr>The Popular Job Title, Draw A Pie Chart</vt:lpstr>
      <vt:lpstr>The Pie Chart of Popular Job Title</vt:lpstr>
      <vt:lpstr>Major Findings 1</vt:lpstr>
      <vt:lpstr>Which Job Title Has The Highest Average Salary?</vt:lpstr>
      <vt:lpstr>Group By Job Title, And Get Mean/Average</vt:lpstr>
      <vt:lpstr>Prepare Data To Draw Bar chart</vt:lpstr>
      <vt:lpstr>Draw A Bar Chart</vt:lpstr>
      <vt:lpstr>Employee Salary According To Job Title</vt:lpstr>
      <vt:lpstr>Major Findings 2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Question 3:</dc:title>
  <dc:creator>徐尚</dc:creator>
  <cp:lastModifiedBy>徐尚</cp:lastModifiedBy>
  <cp:revision>7</cp:revision>
  <dcterms:created xsi:type="dcterms:W3CDTF">2022-09-21T05:36:50Z</dcterms:created>
  <dcterms:modified xsi:type="dcterms:W3CDTF">2022-09-21T06:23:21Z</dcterms:modified>
</cp:coreProperties>
</file>