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256" r:id="rId2"/>
    <p:sldId id="297" r:id="rId3"/>
    <p:sldId id="298" r:id="rId4"/>
    <p:sldId id="283" r:id="rId5"/>
    <p:sldId id="281" r:id="rId6"/>
    <p:sldId id="284" r:id="rId7"/>
    <p:sldId id="287" r:id="rId8"/>
    <p:sldId id="285" r:id="rId9"/>
    <p:sldId id="288" r:id="rId10"/>
    <p:sldId id="289" r:id="rId11"/>
    <p:sldId id="290" r:id="rId12"/>
    <p:sldId id="260" r:id="rId13"/>
    <p:sldId id="291" r:id="rId14"/>
    <p:sldId id="292" r:id="rId15"/>
    <p:sldId id="294" r:id="rId16"/>
    <p:sldId id="299"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96"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74620" autoAdjust="0"/>
  </p:normalViewPr>
  <p:slideViewPr>
    <p:cSldViewPr snapToGrid="0">
      <p:cViewPr varScale="1">
        <p:scale>
          <a:sx n="85" d="100"/>
          <a:sy n="85" d="100"/>
        </p:scale>
        <p:origin x="15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4DC11-518F-4E85-9EEE-7970979CAC5F}" type="datetimeFigureOut">
              <a:rPr lang="en-AU" smtClean="0"/>
              <a:t>22/09/2022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25867-B07F-4399-9589-DF5145DA42DB}" type="slidenum">
              <a:rPr lang="en-AU" smtClean="0"/>
              <a:t>‹#›</a:t>
            </a:fld>
            <a:endParaRPr lang="en-AU"/>
          </a:p>
        </p:txBody>
      </p:sp>
    </p:spTree>
    <p:extLst>
      <p:ext uri="{BB962C8B-B14F-4D97-AF65-F5344CB8AC3E}">
        <p14:creationId xmlns:p14="http://schemas.microsoft.com/office/powerpoint/2010/main" val="212557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briefly explain the clean up process.</a:t>
            </a:r>
          </a:p>
          <a:p>
            <a:r>
              <a:rPr lang="en-AU" dirty="0"/>
              <a:t>So we started off by obviously reading in the csv file.</a:t>
            </a:r>
          </a:p>
          <a:p>
            <a:r>
              <a:rPr lang="en-AU" dirty="0"/>
              <a:t>For the most part, the data was quite clean already.</a:t>
            </a:r>
          </a:p>
          <a:p>
            <a:r>
              <a:rPr lang="en-AU" dirty="0"/>
              <a:t>There was a blank first column that we wanted to remove so we just used the delete function for that.</a:t>
            </a:r>
          </a:p>
          <a:p>
            <a:r>
              <a:rPr lang="en-AU" dirty="0"/>
              <a:t>And since the csv file had ugly column titles we wanted to rename them so they were legible enough to understand.</a:t>
            </a:r>
          </a:p>
          <a:p>
            <a:endParaRPr lang="en-AU" dirty="0"/>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2</a:t>
            </a:fld>
            <a:endParaRPr lang="en-AU"/>
          </a:p>
        </p:txBody>
      </p:sp>
    </p:spTree>
    <p:extLst>
      <p:ext uri="{BB962C8B-B14F-4D97-AF65-F5344CB8AC3E}">
        <p14:creationId xmlns:p14="http://schemas.microsoft.com/office/powerpoint/2010/main" val="298585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at the top is the original csv file that we want to read into </a:t>
            </a:r>
            <a:r>
              <a:rPr lang="en-AU" dirty="0" err="1"/>
              <a:t>Jupyter</a:t>
            </a:r>
            <a:r>
              <a:rPr lang="en-AU" dirty="0"/>
              <a:t> and clean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at the bottom is what our </a:t>
            </a:r>
            <a:r>
              <a:rPr lang="en-AU" dirty="0" err="1"/>
              <a:t>dataframe</a:t>
            </a:r>
            <a:r>
              <a:rPr lang="en-AU" dirty="0"/>
              <a:t> looked like after the clean up.</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3</a:t>
            </a:fld>
            <a:endParaRPr lang="en-AU"/>
          </a:p>
        </p:txBody>
      </p:sp>
    </p:spTree>
    <p:extLst>
      <p:ext uri="{BB962C8B-B14F-4D97-AF65-F5344CB8AC3E}">
        <p14:creationId xmlns:p14="http://schemas.microsoft.com/office/powerpoint/2010/main" val="273533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4</a:t>
            </a:fld>
            <a:endParaRPr lang="en-AU"/>
          </a:p>
        </p:txBody>
      </p:sp>
    </p:spTree>
    <p:extLst>
      <p:ext uri="{BB962C8B-B14F-4D97-AF65-F5344CB8AC3E}">
        <p14:creationId xmlns:p14="http://schemas.microsoft.com/office/powerpoint/2010/main" val="996264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wanted to find out the distribution of values of experience level of employees</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ran the value count function to find that shows that employees in the survey predominantly are senior and mid level (which take up around 81% of total sample)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Then I ran the code to create a pie chart to better visualise the data. </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5</a:t>
            </a:fld>
            <a:endParaRPr lang="en-AU"/>
          </a:p>
        </p:txBody>
      </p:sp>
    </p:spTree>
    <p:extLst>
      <p:ext uri="{BB962C8B-B14F-4D97-AF65-F5344CB8AC3E}">
        <p14:creationId xmlns:p14="http://schemas.microsoft.com/office/powerpoint/2010/main" val="364387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same thing, I used the </a:t>
            </a:r>
            <a:r>
              <a:rPr lang="en-AU" dirty="0" err="1"/>
              <a:t>groupby</a:t>
            </a:r>
            <a:r>
              <a:rPr lang="en-AU" dirty="0"/>
              <a:t> function to find the mean, median , variance and std dev for experience level. </a:t>
            </a:r>
          </a:p>
          <a:p>
            <a:endParaRPr lang="en-AU" dirty="0"/>
          </a:p>
          <a:p>
            <a:r>
              <a:rPr lang="en-GB" b="0" i="0" dirty="0">
                <a:solidFill>
                  <a:srgbClr val="000000"/>
                </a:solidFill>
                <a:effectLst/>
                <a:latin typeface="Helvetica Neue"/>
              </a:rPr>
              <a:t>It is clear that the average salary increases significantly as an employee progresses from entry level (61,643 USD) all the way to executive level (199,392 USD).</a:t>
            </a:r>
          </a:p>
          <a:p>
            <a:endParaRPr lang="en-GB" b="0" i="0" dirty="0">
              <a:solidFill>
                <a:srgbClr val="000000"/>
              </a:solidFill>
              <a:effectLst/>
              <a:latin typeface="Helvetica Neue"/>
            </a:endParaRP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6</a:t>
            </a:fld>
            <a:endParaRPr lang="en-AU"/>
          </a:p>
        </p:txBody>
      </p:sp>
    </p:spTree>
    <p:extLst>
      <p:ext uri="{BB962C8B-B14F-4D97-AF65-F5344CB8AC3E}">
        <p14:creationId xmlns:p14="http://schemas.microsoft.com/office/powerpoint/2010/main" val="47383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Furthermore to prove experience level has a positive effect on salary, I did some hypothesis testing for this next question.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Since salary is a numerical variable and experience level is a categorical variable, the most relevant test we can use is ANOVA.</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The null hypothesis is 'An employee's experience level has NO EFFECT on their salary.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The alternative hypothesis is 'An employee's experience level will result in an improvement on their salary.</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7</a:t>
            </a:fld>
            <a:endParaRPr lang="en-AU"/>
          </a:p>
        </p:txBody>
      </p:sp>
    </p:spTree>
    <p:extLst>
      <p:ext uri="{BB962C8B-B14F-4D97-AF65-F5344CB8AC3E}">
        <p14:creationId xmlns:p14="http://schemas.microsoft.com/office/powerpoint/2010/main" val="174771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feel like creating the box plot was the most appropriate for this test and when comparing these 2 variables. </a:t>
            </a:r>
          </a:p>
          <a:p>
            <a:r>
              <a:rPr lang="en-AU" dirty="0"/>
              <a:t>As you can see it points out the various salary outliers for each experience level and </a:t>
            </a:r>
          </a:p>
          <a:p>
            <a:endParaRPr lang="en-AU" dirty="0"/>
          </a:p>
          <a:p>
            <a:r>
              <a:rPr lang="en-AU" dirty="0"/>
              <a:t>Also most importantly we can see the median salary for each shown by the green line. The fact the median lines are not similar, ensures that we can adopt our alternative hypothesis of ‘</a:t>
            </a:r>
            <a:r>
              <a:rPr lang="en-GB" b="0" i="0" dirty="0">
                <a:solidFill>
                  <a:srgbClr val="000000"/>
                </a:solidFill>
                <a:effectLst/>
                <a:latin typeface="Helvetica Neue"/>
              </a:rPr>
              <a:t>An employee's experience level will result in an improvement on their salary.’</a:t>
            </a:r>
          </a:p>
          <a:p>
            <a:endParaRPr lang="en-GB" b="0" i="0" dirty="0">
              <a:solidFill>
                <a:srgbClr val="000000"/>
              </a:solidFill>
              <a:effectLst/>
              <a:latin typeface="Helvetica Neue"/>
            </a:endParaRPr>
          </a:p>
          <a:p>
            <a:endParaRPr lang="en-AU" dirty="0"/>
          </a:p>
          <a:p>
            <a:r>
              <a:rPr lang="en-AU" dirty="0"/>
              <a:t>As for the ANOVA test, I extracted the individual groups to get the f-statistic and p-value calculations.</a:t>
            </a:r>
          </a:p>
          <a:p>
            <a:endParaRPr lang="en-AU" dirty="0"/>
          </a:p>
          <a:p>
            <a:r>
              <a:rPr lang="en-AU" dirty="0"/>
              <a:t>Since the F-stat value is quite large (64), it is more likely that the variation associated with experience level is real and not due to chance. </a:t>
            </a:r>
          </a:p>
          <a:p>
            <a:endParaRPr lang="en-AU" dirty="0"/>
          </a:p>
          <a:p>
            <a:r>
              <a:rPr lang="en-GB" b="0" i="0" dirty="0">
                <a:solidFill>
                  <a:srgbClr val="000000"/>
                </a:solidFill>
                <a:effectLst/>
                <a:latin typeface="Helvetica Neue"/>
              </a:rPr>
              <a:t>Our p-value (2.88x10^-36) is significantly less than 0.05. We can say that we have sufficient evidence that allows us to reject our null hypothesis and conclude that an employee's experience level has an extremely significant effect on their salary.</a:t>
            </a:r>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8</a:t>
            </a:fld>
            <a:endParaRPr lang="en-AU"/>
          </a:p>
        </p:txBody>
      </p:sp>
    </p:spTree>
    <p:extLst>
      <p:ext uri="{BB962C8B-B14F-4D97-AF65-F5344CB8AC3E}">
        <p14:creationId xmlns:p14="http://schemas.microsoft.com/office/powerpoint/2010/main" val="42124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12</a:t>
            </a:fld>
            <a:endParaRPr lang="en-AU"/>
          </a:p>
        </p:txBody>
      </p:sp>
    </p:spTree>
    <p:extLst>
      <p:ext uri="{BB962C8B-B14F-4D97-AF65-F5344CB8AC3E}">
        <p14:creationId xmlns:p14="http://schemas.microsoft.com/office/powerpoint/2010/main" val="17405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311B9A39-622B-4900-85C7-F9411B010ABC}"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08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12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87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80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60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96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A0168-6351-4063-90E6-D97D091F3073}" type="datetimeFigureOut">
              <a:rPr lang="en-AU" smtClean="0"/>
              <a:t>22/09/2022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11B9A39-622B-4900-85C7-F9411B010ABC}"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51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A0168-6351-4063-90E6-D97D091F3073}" type="datetimeFigureOut">
              <a:rPr lang="en-AU" smtClean="0"/>
              <a:t>22/09/2022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11B9A39-622B-4900-85C7-F9411B010ABC}"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42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A0168-6351-4063-90E6-D97D091F3073}" type="datetimeFigureOut">
              <a:rPr lang="en-AU" smtClean="0"/>
              <a:t>22/09/2022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11B9A39-622B-4900-85C7-F9411B010ABC}" type="slidenum">
              <a:rPr lang="en-AU" smtClean="0"/>
              <a:t>‹#›</a:t>
            </a:fld>
            <a:endParaRPr lang="en-AU"/>
          </a:p>
        </p:txBody>
      </p:sp>
    </p:spTree>
    <p:extLst>
      <p:ext uri="{BB962C8B-B14F-4D97-AF65-F5344CB8AC3E}">
        <p14:creationId xmlns:p14="http://schemas.microsoft.com/office/powerpoint/2010/main" val="234185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910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20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AA0168-6351-4063-90E6-D97D091F3073}" type="datetimeFigureOut">
              <a:rPr lang="en-AU" smtClean="0"/>
              <a:t>22/09/2022</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1B9A39-622B-4900-85C7-F9411B010ABC}"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5271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search?q=data+scince+salari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5D90-C554-70B8-86C4-250FBA9F3328}"/>
              </a:ext>
            </a:extLst>
          </p:cNvPr>
          <p:cNvSpPr>
            <a:spLocks noGrp="1"/>
          </p:cNvSpPr>
          <p:nvPr>
            <p:ph type="ctrTitle"/>
          </p:nvPr>
        </p:nvSpPr>
        <p:spPr/>
        <p:txBody>
          <a:bodyPr>
            <a:normAutofit fontScale="90000"/>
          </a:bodyPr>
          <a:lstStyle/>
          <a:p>
            <a:r>
              <a:rPr lang="en-AU" dirty="0"/>
              <a:t>Data Science Roles and their Salaries around the world</a:t>
            </a:r>
          </a:p>
        </p:txBody>
      </p:sp>
      <p:sp>
        <p:nvSpPr>
          <p:cNvPr id="3" name="Subtitle 2">
            <a:extLst>
              <a:ext uri="{FF2B5EF4-FFF2-40B4-BE49-F238E27FC236}">
                <a16:creationId xmlns:a16="http://schemas.microsoft.com/office/drawing/2014/main" id="{7ED833AA-8716-85D3-4C81-CE3F980BF2AF}"/>
              </a:ext>
            </a:extLst>
          </p:cNvPr>
          <p:cNvSpPr>
            <a:spLocks noGrp="1"/>
          </p:cNvSpPr>
          <p:nvPr>
            <p:ph type="subTitle" idx="1"/>
          </p:nvPr>
        </p:nvSpPr>
        <p:spPr/>
        <p:txBody>
          <a:bodyPr/>
          <a:lstStyle/>
          <a:p>
            <a:r>
              <a:rPr lang="en-AU" dirty="0"/>
              <a:t>Presented by Carl Gonzales, Prathima </a:t>
            </a:r>
            <a:r>
              <a:rPr lang="en-AU" dirty="0" err="1"/>
              <a:t>Polavarapu</a:t>
            </a:r>
            <a:r>
              <a:rPr lang="en-AU" dirty="0"/>
              <a:t>, Shang Xu</a:t>
            </a:r>
          </a:p>
        </p:txBody>
      </p:sp>
    </p:spTree>
    <p:extLst>
      <p:ext uri="{BB962C8B-B14F-4D97-AF65-F5344CB8AC3E}">
        <p14:creationId xmlns:p14="http://schemas.microsoft.com/office/powerpoint/2010/main" val="294526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E053-55E7-3D4C-0DAD-442EBA2CA79D}"/>
              </a:ext>
            </a:extLst>
          </p:cNvPr>
          <p:cNvSpPr>
            <a:spLocks noGrp="1"/>
          </p:cNvSpPr>
          <p:nvPr>
            <p:ph type="title"/>
          </p:nvPr>
        </p:nvSpPr>
        <p:spPr>
          <a:xfrm>
            <a:off x="630936" y="502920"/>
            <a:ext cx="3419856" cy="1463040"/>
          </a:xfrm>
        </p:spPr>
        <p:txBody>
          <a:bodyPr anchor="ctr">
            <a:normAutofit/>
          </a:bodyPr>
          <a:lstStyle/>
          <a:p>
            <a:endParaRPr lang="en-AU" sz="4800" dirty="0"/>
          </a:p>
        </p:txBody>
      </p:sp>
      <p:sp>
        <p:nvSpPr>
          <p:cNvPr id="3" name="Content Placeholder 2">
            <a:extLst>
              <a:ext uri="{FF2B5EF4-FFF2-40B4-BE49-F238E27FC236}">
                <a16:creationId xmlns:a16="http://schemas.microsoft.com/office/drawing/2014/main" id="{17F53056-F11F-1E37-97D8-FB1DF76F63E4}"/>
              </a:ext>
            </a:extLst>
          </p:cNvPr>
          <p:cNvSpPr>
            <a:spLocks noGrp="1"/>
          </p:cNvSpPr>
          <p:nvPr>
            <p:ph idx="1"/>
          </p:nvPr>
        </p:nvSpPr>
        <p:spPr>
          <a:xfrm>
            <a:off x="4654295" y="502920"/>
            <a:ext cx="6894576" cy="1463040"/>
          </a:xfrm>
        </p:spPr>
        <p:txBody>
          <a:bodyPr anchor="ctr">
            <a:normAutofit lnSpcReduction="10000"/>
          </a:bodyPr>
          <a:lstStyle/>
          <a:p>
            <a:r>
              <a:rPr lang="en-AU" sz="2200"/>
              <a:t>Read &amp; clean data as requirements.</a:t>
            </a:r>
          </a:p>
          <a:p>
            <a:endParaRPr lang="en-AU" sz="2200"/>
          </a:p>
          <a:p>
            <a:r>
              <a:rPr lang="en-AU" sz="2200"/>
              <a:t>Describe data (Mean , Median and SD data)</a:t>
            </a:r>
          </a:p>
          <a:p>
            <a:endParaRPr lang="en-AU" sz="2200"/>
          </a:p>
          <a:p>
            <a:pPr marL="0" indent="0">
              <a:buNone/>
            </a:pPr>
            <a:endParaRPr lang="en-AU" sz="2200"/>
          </a:p>
        </p:txBody>
      </p:sp>
      <p:pic>
        <p:nvPicPr>
          <p:cNvPr id="5" name="Picture 4" descr="Table&#10;&#10;Description automatically generated">
            <a:extLst>
              <a:ext uri="{FF2B5EF4-FFF2-40B4-BE49-F238E27FC236}">
                <a16:creationId xmlns:a16="http://schemas.microsoft.com/office/drawing/2014/main" id="{B048140C-9687-D07C-1F4B-3189F613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563" y="2290936"/>
            <a:ext cx="8842280" cy="3959352"/>
          </a:xfrm>
          <a:prstGeom prst="rect">
            <a:avLst/>
          </a:prstGeom>
        </p:spPr>
      </p:pic>
    </p:spTree>
    <p:extLst>
      <p:ext uri="{BB962C8B-B14F-4D97-AF65-F5344CB8AC3E}">
        <p14:creationId xmlns:p14="http://schemas.microsoft.com/office/powerpoint/2010/main" val="406271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12A3-73E3-69F1-2D11-05F36510AC22}"/>
              </a:ext>
            </a:extLst>
          </p:cNvPr>
          <p:cNvSpPr>
            <a:spLocks noGrp="1"/>
          </p:cNvSpPr>
          <p:nvPr>
            <p:ph type="title"/>
          </p:nvPr>
        </p:nvSpPr>
        <p:spPr>
          <a:xfrm>
            <a:off x="1115568" y="548640"/>
            <a:ext cx="10168128" cy="1179576"/>
          </a:xfrm>
        </p:spPr>
        <p:txBody>
          <a:bodyPr>
            <a:normAutofit/>
          </a:bodyPr>
          <a:lstStyle/>
          <a:p>
            <a:r>
              <a:rPr lang="en-AU" sz="3700"/>
              <a:t>Grouping Company Location, Employee Location to their Continent.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914DF7E-6BFB-D2AE-121E-0C9AE5654D71}"/>
              </a:ext>
            </a:extLst>
          </p:cNvPr>
          <p:cNvPicPr>
            <a:picLocks noChangeAspect="1"/>
          </p:cNvPicPr>
          <p:nvPr/>
        </p:nvPicPr>
        <p:blipFill rotWithShape="1">
          <a:blip r:embed="rId2">
            <a:extLst>
              <a:ext uri="{28A0092B-C50C-407E-A947-70E740481C1C}">
                <a14:useLocalDpi xmlns:a14="http://schemas.microsoft.com/office/drawing/2010/main" val="0"/>
              </a:ext>
            </a:extLst>
          </a:blip>
          <a:srcRect r="13775" b="-2"/>
          <a:stretch/>
        </p:blipFill>
        <p:spPr>
          <a:xfrm>
            <a:off x="908304" y="1862667"/>
            <a:ext cx="10375392" cy="4888089"/>
          </a:xfrm>
          <a:prstGeom prst="rect">
            <a:avLst/>
          </a:prstGeom>
        </p:spPr>
      </p:pic>
    </p:spTree>
    <p:extLst>
      <p:ext uri="{BB962C8B-B14F-4D97-AF65-F5344CB8AC3E}">
        <p14:creationId xmlns:p14="http://schemas.microsoft.com/office/powerpoint/2010/main" val="164173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A5D8-0A81-9D2B-92A9-5A501B3053BA}"/>
              </a:ext>
            </a:extLst>
          </p:cNvPr>
          <p:cNvSpPr>
            <a:spLocks noGrp="1"/>
          </p:cNvSpPr>
          <p:nvPr>
            <p:ph type="title"/>
          </p:nvPr>
        </p:nvSpPr>
        <p:spPr>
          <a:xfrm>
            <a:off x="838200" y="585216"/>
            <a:ext cx="10515600" cy="1325563"/>
          </a:xfrm>
        </p:spPr>
        <p:txBody>
          <a:bodyPr>
            <a:normAutofit/>
          </a:bodyPr>
          <a:lstStyle/>
          <a:p>
            <a:r>
              <a:rPr lang="en-AU" dirty="0">
                <a:solidFill>
                  <a:schemeClr val="bg1"/>
                </a:solidFill>
              </a:rPr>
              <a:t>Added  2 Columns into Data Frame</a:t>
            </a:r>
          </a:p>
        </p:txBody>
      </p:sp>
      <p:pic>
        <p:nvPicPr>
          <p:cNvPr id="4" name="Content Placeholder 3">
            <a:extLst>
              <a:ext uri="{FF2B5EF4-FFF2-40B4-BE49-F238E27FC236}">
                <a16:creationId xmlns:a16="http://schemas.microsoft.com/office/drawing/2014/main" id="{7AFD25CA-E4AD-12F0-9E22-443149FE5AF5}"/>
              </a:ext>
            </a:extLst>
          </p:cNvPr>
          <p:cNvPicPr>
            <a:picLocks noChangeAspect="1"/>
          </p:cNvPicPr>
          <p:nvPr/>
        </p:nvPicPr>
        <p:blipFill rotWithShape="1">
          <a:blip r:embed="rId3"/>
          <a:srcRect l="12680" r="2" b="2"/>
          <a:stretch/>
        </p:blipFill>
        <p:spPr>
          <a:xfrm>
            <a:off x="841248" y="2516777"/>
            <a:ext cx="6236208" cy="3660185"/>
          </a:xfrm>
          <a:prstGeom prst="rect">
            <a:avLst/>
          </a:prstGeom>
        </p:spPr>
      </p:pic>
      <p:pic>
        <p:nvPicPr>
          <p:cNvPr id="6" name="Content Placeholder 5" descr="Graphical user interface, application&#10;&#10;Description automatically generated">
            <a:extLst>
              <a:ext uri="{FF2B5EF4-FFF2-40B4-BE49-F238E27FC236}">
                <a16:creationId xmlns:a16="http://schemas.microsoft.com/office/drawing/2014/main" id="{B25DF34F-59AB-F571-6E65-BA431301BF0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20270" y="2386584"/>
            <a:ext cx="2534478" cy="4123945"/>
          </a:xfrm>
        </p:spPr>
      </p:pic>
    </p:spTree>
    <p:extLst>
      <p:ext uri="{BB962C8B-B14F-4D97-AF65-F5344CB8AC3E}">
        <p14:creationId xmlns:p14="http://schemas.microsoft.com/office/powerpoint/2010/main" val="38225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09B-8168-CDE5-D4A9-CFC1613B79D3}"/>
              </a:ext>
            </a:extLst>
          </p:cNvPr>
          <p:cNvSpPr>
            <a:spLocks noGrp="1"/>
          </p:cNvSpPr>
          <p:nvPr>
            <p:ph type="title"/>
          </p:nvPr>
        </p:nvSpPr>
        <p:spPr/>
        <p:txBody>
          <a:bodyPr/>
          <a:lstStyle/>
          <a:p>
            <a:r>
              <a:rPr lang="en-AU" dirty="0"/>
              <a:t>Exploratory Data Analysis 📊</a:t>
            </a:r>
          </a:p>
        </p:txBody>
      </p:sp>
      <p:pic>
        <p:nvPicPr>
          <p:cNvPr id="4" name="Content Placeholder 3">
            <a:extLst>
              <a:ext uri="{FF2B5EF4-FFF2-40B4-BE49-F238E27FC236}">
                <a16:creationId xmlns:a16="http://schemas.microsoft.com/office/drawing/2014/main" id="{99024AA5-B63A-F1CF-91D8-962F99D1A6EF}"/>
              </a:ext>
            </a:extLst>
          </p:cNvPr>
          <p:cNvPicPr>
            <a:picLocks noGrp="1" noChangeAspect="1"/>
          </p:cNvPicPr>
          <p:nvPr>
            <p:ph idx="1"/>
          </p:nvPr>
        </p:nvPicPr>
        <p:blipFill>
          <a:blip r:embed="rId2"/>
          <a:stretch>
            <a:fillRect/>
          </a:stretch>
        </p:blipFill>
        <p:spPr>
          <a:xfrm>
            <a:off x="838200" y="2421560"/>
            <a:ext cx="10515600" cy="3159467"/>
          </a:xfrm>
          <a:prstGeom prst="rect">
            <a:avLst/>
          </a:prstGeom>
        </p:spPr>
      </p:pic>
    </p:spTree>
    <p:extLst>
      <p:ext uri="{BB962C8B-B14F-4D97-AF65-F5344CB8AC3E}">
        <p14:creationId xmlns:p14="http://schemas.microsoft.com/office/powerpoint/2010/main" val="22036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04E-BBAB-A7E9-9CD2-9A93370896D7}"/>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1700" kern="1200">
                <a:solidFill>
                  <a:srgbClr val="FFFFFF"/>
                </a:solidFill>
                <a:latin typeface="+mj-lt"/>
                <a:ea typeface="+mj-ea"/>
                <a:cs typeface="+mj-cs"/>
              </a:rPr>
              <a:t>* Observation:  In this Graph Shows  Highest to lowest Salaries in Continent. </a:t>
            </a:r>
            <a:br>
              <a:rPr lang="en-US" sz="1700" kern="1200">
                <a:solidFill>
                  <a:srgbClr val="FFFFFF"/>
                </a:solidFill>
                <a:latin typeface="+mj-lt"/>
                <a:ea typeface="+mj-ea"/>
                <a:cs typeface="+mj-cs"/>
              </a:rPr>
            </a:br>
            <a:br>
              <a:rPr lang="en-US" sz="1700" kern="1200">
                <a:solidFill>
                  <a:srgbClr val="FFFFFF"/>
                </a:solidFill>
                <a:latin typeface="+mj-lt"/>
                <a:ea typeface="+mj-ea"/>
                <a:cs typeface="+mj-cs"/>
              </a:rPr>
            </a:br>
            <a:r>
              <a:rPr lang="en-US" sz="1700" kern="1200">
                <a:solidFill>
                  <a:srgbClr val="FFFFFF"/>
                </a:solidFill>
                <a:latin typeface="+mj-lt"/>
                <a:ea typeface="+mj-ea"/>
                <a:cs typeface="+mj-cs"/>
              </a:rPr>
              <a:t>    North America , Oceania, Europe, Africa, Asia and South America.</a:t>
            </a:r>
            <a:br>
              <a:rPr lang="en-US" sz="1700" kern="1200">
                <a:solidFill>
                  <a:srgbClr val="FFFFFF"/>
                </a:solidFill>
                <a:latin typeface="+mj-lt"/>
                <a:ea typeface="+mj-ea"/>
                <a:cs typeface="+mj-cs"/>
              </a:rPr>
            </a:br>
            <a:endParaRPr lang="en-US" sz="1700" kern="1200">
              <a:solidFill>
                <a:srgbClr val="FFFFFF"/>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50FBBAE4-B666-D0B5-7791-EF4A17A18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690281"/>
            <a:ext cx="6780700" cy="3475108"/>
          </a:xfrm>
          <a:prstGeom prst="rect">
            <a:avLst/>
          </a:prstGeom>
        </p:spPr>
      </p:pic>
    </p:spTree>
    <p:extLst>
      <p:ext uri="{BB962C8B-B14F-4D97-AF65-F5344CB8AC3E}">
        <p14:creationId xmlns:p14="http://schemas.microsoft.com/office/powerpoint/2010/main" val="222671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2ADF-7291-366D-70E0-C427B8DB6365}"/>
              </a:ext>
            </a:extLst>
          </p:cNvPr>
          <p:cNvSpPr>
            <a:spLocks noGrp="1"/>
          </p:cNvSpPr>
          <p:nvPr>
            <p:ph type="title"/>
          </p:nvPr>
        </p:nvSpPr>
        <p:spPr/>
        <p:txBody>
          <a:bodyPr/>
          <a:lstStyle/>
          <a:p>
            <a:r>
              <a:rPr lang="en-AU" dirty="0"/>
              <a:t>API’S and JSON</a:t>
            </a:r>
          </a:p>
        </p:txBody>
      </p:sp>
      <p:sp>
        <p:nvSpPr>
          <p:cNvPr id="3" name="Content Placeholder 2">
            <a:extLst>
              <a:ext uri="{FF2B5EF4-FFF2-40B4-BE49-F238E27FC236}">
                <a16:creationId xmlns:a16="http://schemas.microsoft.com/office/drawing/2014/main" id="{51F2FCB7-47A1-86C8-30F3-D9F71B2779EE}"/>
              </a:ext>
            </a:extLst>
          </p:cNvPr>
          <p:cNvSpPr>
            <a:spLocks noGrp="1"/>
          </p:cNvSpPr>
          <p:nvPr>
            <p:ph idx="1"/>
          </p:nvPr>
        </p:nvSpPr>
        <p:spPr/>
        <p:txBody>
          <a:bodyPr/>
          <a:lstStyle/>
          <a:p>
            <a:pPr marL="0" indent="0">
              <a:buNone/>
            </a:pPr>
            <a:r>
              <a:rPr lang="en-GB" dirty="0"/>
              <a:t>•I Used Median Salaries(USD) and company continent</a:t>
            </a:r>
          </a:p>
          <a:p>
            <a:pPr marL="0" indent="0">
              <a:buNone/>
            </a:pPr>
            <a:r>
              <a:rPr lang="en-GB" dirty="0"/>
              <a:t>.•Created a visualization to represent data on a map by using </a:t>
            </a:r>
            <a:r>
              <a:rPr lang="en-GB" dirty="0" err="1"/>
              <a:t>Jupyter</a:t>
            </a:r>
            <a:r>
              <a:rPr lang="en-GB" dirty="0"/>
              <a:t> </a:t>
            </a:r>
            <a:r>
              <a:rPr lang="en-GB" dirty="0" err="1"/>
              <a:t>gmaps</a:t>
            </a:r>
            <a:r>
              <a:rPr lang="en-GB" dirty="0"/>
              <a:t>.</a:t>
            </a:r>
          </a:p>
          <a:p>
            <a:pPr marL="0" indent="0">
              <a:buNone/>
            </a:pPr>
            <a:r>
              <a:rPr lang="en-GB" dirty="0"/>
              <a:t>• </a:t>
            </a:r>
            <a:r>
              <a:rPr lang="en-GB" dirty="0" err="1"/>
              <a:t>Marker_layer</a:t>
            </a:r>
            <a:r>
              <a:rPr lang="en-GB" dirty="0"/>
              <a:t> -- that displays the salaries for every Continent , as in the following image: </a:t>
            </a:r>
            <a:endParaRPr lang="en-AU" dirty="0"/>
          </a:p>
        </p:txBody>
      </p:sp>
    </p:spTree>
    <p:extLst>
      <p:ext uri="{BB962C8B-B14F-4D97-AF65-F5344CB8AC3E}">
        <p14:creationId xmlns:p14="http://schemas.microsoft.com/office/powerpoint/2010/main" val="144018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6E8D-4447-0123-8481-8E1C6F81EF50}"/>
              </a:ext>
            </a:extLst>
          </p:cNvPr>
          <p:cNvSpPr>
            <a:spLocks noGrp="1"/>
          </p:cNvSpPr>
          <p:nvPr>
            <p:ph type="title"/>
          </p:nvPr>
        </p:nvSpPr>
        <p:spPr/>
        <p:txBody>
          <a:bodyPr/>
          <a:lstStyle/>
          <a:p>
            <a:endParaRPr lang="en-AU"/>
          </a:p>
        </p:txBody>
      </p:sp>
      <p:pic>
        <p:nvPicPr>
          <p:cNvPr id="4" name="Picture 3">
            <a:extLst>
              <a:ext uri="{FF2B5EF4-FFF2-40B4-BE49-F238E27FC236}">
                <a16:creationId xmlns:a16="http://schemas.microsoft.com/office/drawing/2014/main" id="{D67D5BAD-D1DB-0E80-8EF2-DC3BDF9D80D8}"/>
              </a:ext>
            </a:extLst>
          </p:cNvPr>
          <p:cNvPicPr>
            <a:picLocks noChangeAspect="1"/>
          </p:cNvPicPr>
          <p:nvPr/>
        </p:nvPicPr>
        <p:blipFill rotWithShape="1">
          <a:blip r:embed="rId2">
            <a:extLst>
              <a:ext uri="{28A0092B-C50C-407E-A947-70E740481C1C}">
                <a14:useLocalDpi xmlns:a14="http://schemas.microsoft.com/office/drawing/2010/main" val="0"/>
              </a:ext>
            </a:extLst>
          </a:blip>
          <a:srcRect l="-1" r="37413"/>
          <a:stretch/>
        </p:blipFill>
        <p:spPr>
          <a:xfrm>
            <a:off x="168507" y="2269561"/>
            <a:ext cx="5723466" cy="4366638"/>
          </a:xfrm>
          <a:prstGeom prst="rect">
            <a:avLst/>
          </a:prstGeom>
        </p:spPr>
      </p:pic>
      <p:pic>
        <p:nvPicPr>
          <p:cNvPr id="5" name="Content Placeholder 6">
            <a:extLst>
              <a:ext uri="{FF2B5EF4-FFF2-40B4-BE49-F238E27FC236}">
                <a16:creationId xmlns:a16="http://schemas.microsoft.com/office/drawing/2014/main" id="{979771F0-846A-EC0F-85E3-0E78F90492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426708"/>
            <a:ext cx="5723466" cy="4144580"/>
          </a:xfrm>
          <a:prstGeom prst="rect">
            <a:avLst/>
          </a:prstGeom>
        </p:spPr>
      </p:pic>
    </p:spTree>
    <p:extLst>
      <p:ext uri="{BB962C8B-B14F-4D97-AF65-F5344CB8AC3E}">
        <p14:creationId xmlns:p14="http://schemas.microsoft.com/office/powerpoint/2010/main" val="228010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AU" altLang="zh-CN" b="1" dirty="0"/>
              <a:t>Research Question 3: </a:t>
            </a:r>
            <a:br>
              <a:rPr lang="en-AU" altLang="zh-CN" dirty="0"/>
            </a:br>
            <a:endParaRPr lang="zh-CN" altLang="en-US" dirty="0"/>
          </a:p>
        </p:txBody>
      </p:sp>
      <p:sp>
        <p:nvSpPr>
          <p:cNvPr id="3" name="副标题 2"/>
          <p:cNvSpPr>
            <a:spLocks noGrp="1"/>
          </p:cNvSpPr>
          <p:nvPr>
            <p:ph type="subTitle" idx="1"/>
          </p:nvPr>
        </p:nvSpPr>
        <p:spPr/>
        <p:txBody>
          <a:bodyPr>
            <a:normAutofit fontScale="62500" lnSpcReduction="20000"/>
          </a:bodyPr>
          <a:lstStyle/>
          <a:p>
            <a:r>
              <a:rPr lang="en-AU" altLang="zh-CN" sz="3200" dirty="0">
                <a:latin typeface="Calibri" panose="020F0502020204030204" pitchFamily="34" charset="0"/>
                <a:cs typeface="Calibri" panose="020F0502020204030204" pitchFamily="34" charset="0"/>
              </a:rPr>
              <a:t>How do data science role salaries vary by role type? Out of all the Data Science Job Titles, which Job Title has the highest average salary?</a:t>
            </a:r>
            <a:br>
              <a:rPr lang="en-AU" altLang="zh-CN" dirty="0"/>
            </a:br>
            <a:endParaRPr lang="zh-CN" altLang="en-US" dirty="0"/>
          </a:p>
        </p:txBody>
      </p:sp>
    </p:spTree>
    <p:extLst>
      <p:ext uri="{BB962C8B-B14F-4D97-AF65-F5344CB8AC3E}">
        <p14:creationId xmlns:p14="http://schemas.microsoft.com/office/powerpoint/2010/main" val="123526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How Many Job Titles In Data Science?</a:t>
            </a:r>
            <a:endParaRPr lang="zh-CN" altLang="en-US" dirty="0"/>
          </a:p>
        </p:txBody>
      </p:sp>
      <p:sp>
        <p:nvSpPr>
          <p:cNvPr id="3" name="内容占位符 2"/>
          <p:cNvSpPr>
            <a:spLocks noGrp="1"/>
          </p:cNvSpPr>
          <p:nvPr>
            <p:ph idx="1"/>
          </p:nvPr>
        </p:nvSpPr>
        <p:spPr/>
        <p:txBody>
          <a:bodyPr/>
          <a:lstStyle/>
          <a:p>
            <a:r>
              <a:rPr lang="en-AU" altLang="zh-CN" dirty="0"/>
              <a:t>There are 50+ job titles in Data Science.</a:t>
            </a:r>
          </a:p>
          <a:p>
            <a:r>
              <a:rPr lang="en-AU" altLang="zh-CN" dirty="0"/>
              <a:t>A lot of job titles are very unpopular.</a:t>
            </a:r>
          </a:p>
          <a:p>
            <a:r>
              <a:rPr lang="en-AU" altLang="zh-CN" dirty="0"/>
              <a:t>Which one is the popular job title? Our research will focus on popular job titles.</a:t>
            </a:r>
          </a:p>
          <a:p>
            <a:endParaRPr lang="zh-CN" altLang="en-US" dirty="0"/>
          </a:p>
        </p:txBody>
      </p:sp>
    </p:spTree>
    <p:extLst>
      <p:ext uri="{BB962C8B-B14F-4D97-AF65-F5344CB8AC3E}">
        <p14:creationId xmlns:p14="http://schemas.microsoft.com/office/powerpoint/2010/main" val="111490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Which One Is The Popular Job Title?</a:t>
            </a:r>
            <a:endParaRPr lang="zh-CN" altLang="en-US" dirty="0"/>
          </a:p>
        </p:txBody>
      </p:sp>
      <p:sp>
        <p:nvSpPr>
          <p:cNvPr id="3" name="内容占位符 2"/>
          <p:cNvSpPr>
            <a:spLocks noGrp="1"/>
          </p:cNvSpPr>
          <p:nvPr>
            <p:ph idx="1"/>
          </p:nvPr>
        </p:nvSpPr>
        <p:spPr/>
        <p:txBody>
          <a:bodyPr/>
          <a:lstStyle/>
          <a:p>
            <a:r>
              <a:rPr lang="en-AU" altLang="zh-CN" dirty="0"/>
              <a:t>We will draw a pie chart to present the popular. The pie chart is easy to read and understand.</a:t>
            </a:r>
          </a:p>
          <a:p>
            <a:pPr lvl="0"/>
            <a:r>
              <a:rPr lang="en-AU" altLang="zh-CN" dirty="0"/>
              <a:t>But there are many job titles, so we c</a:t>
            </a:r>
            <a:r>
              <a:rPr lang="zh-CN" altLang="zh-CN" dirty="0"/>
              <a:t>lassified </a:t>
            </a:r>
            <a:r>
              <a:rPr lang="en-AU" altLang="zh-CN" dirty="0"/>
              <a:t>the unpopular job titles in a new group called ‘Other’.</a:t>
            </a:r>
          </a:p>
          <a:p>
            <a:pPr lvl="0"/>
            <a:r>
              <a:rPr lang="en-AU" altLang="zh-CN" dirty="0"/>
              <a:t>According to the data, we chose top 14 job titles which has more than 1%.</a:t>
            </a:r>
            <a:endParaRPr lang="zh-CN" altLang="zh-CN" dirty="0"/>
          </a:p>
          <a:p>
            <a:endParaRPr lang="zh-CN" altLang="en-US" dirty="0"/>
          </a:p>
        </p:txBody>
      </p:sp>
    </p:spTree>
    <p:extLst>
      <p:ext uri="{BB962C8B-B14F-4D97-AF65-F5344CB8AC3E}">
        <p14:creationId xmlns:p14="http://schemas.microsoft.com/office/powerpoint/2010/main" val="357933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FFDB-9E92-2DC5-E8F1-19C4262B6EA6}"/>
              </a:ext>
            </a:extLst>
          </p:cNvPr>
          <p:cNvSpPr>
            <a:spLocks noGrp="1"/>
          </p:cNvSpPr>
          <p:nvPr>
            <p:ph type="title"/>
          </p:nvPr>
        </p:nvSpPr>
        <p:spPr/>
        <p:txBody>
          <a:bodyPr/>
          <a:lstStyle/>
          <a:p>
            <a:r>
              <a:rPr lang="en-AU" dirty="0"/>
              <a:t>Data exploration and clean up process</a:t>
            </a:r>
          </a:p>
        </p:txBody>
      </p:sp>
      <p:sp>
        <p:nvSpPr>
          <p:cNvPr id="3" name="Content Placeholder 2">
            <a:extLst>
              <a:ext uri="{FF2B5EF4-FFF2-40B4-BE49-F238E27FC236}">
                <a16:creationId xmlns:a16="http://schemas.microsoft.com/office/drawing/2014/main" id="{C858C9CC-92AA-7674-8ACA-E4C369A5EB6C}"/>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B07AD4F-19FC-FC7C-A3C8-55CA96B2143A}"/>
              </a:ext>
            </a:extLst>
          </p:cNvPr>
          <p:cNvPicPr>
            <a:picLocks noChangeAspect="1"/>
          </p:cNvPicPr>
          <p:nvPr/>
        </p:nvPicPr>
        <p:blipFill>
          <a:blip r:embed="rId3"/>
          <a:stretch>
            <a:fillRect/>
          </a:stretch>
        </p:blipFill>
        <p:spPr>
          <a:xfrm>
            <a:off x="1710489" y="2015732"/>
            <a:ext cx="8203532" cy="3122412"/>
          </a:xfrm>
          <a:prstGeom prst="rect">
            <a:avLst/>
          </a:prstGeom>
        </p:spPr>
      </p:pic>
    </p:spTree>
    <p:extLst>
      <p:ext uri="{BB962C8B-B14F-4D97-AF65-F5344CB8AC3E}">
        <p14:creationId xmlns:p14="http://schemas.microsoft.com/office/powerpoint/2010/main" val="411427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C</a:t>
            </a:r>
            <a:r>
              <a:rPr lang="zh-CN" altLang="zh-CN" dirty="0"/>
              <a:t>lassif</a:t>
            </a:r>
            <a:r>
              <a:rPr lang="en-AU" altLang="zh-CN" dirty="0"/>
              <a:t>y</a:t>
            </a:r>
            <a:r>
              <a:rPr lang="zh-CN" altLang="zh-CN" dirty="0"/>
              <a:t> </a:t>
            </a:r>
            <a:r>
              <a:rPr lang="en-AU" altLang="zh-CN" dirty="0"/>
              <a:t>The Unpopular Jobs’ Title As ‘Other’</a:t>
            </a:r>
            <a:endParaRPr lang="zh-CN" altLang="en-US" dirty="0"/>
          </a:p>
        </p:txBody>
      </p:sp>
      <p:pic>
        <p:nvPicPr>
          <p:cNvPr id="4" name="内容占位符 3"/>
          <p:cNvPicPr>
            <a:picLocks noGrp="1" noChangeAspect="1"/>
          </p:cNvPicPr>
          <p:nvPr>
            <p:ph idx="1"/>
          </p:nvPr>
        </p:nvPicPr>
        <p:blipFill>
          <a:blip r:embed="rId2"/>
          <a:stretch>
            <a:fillRect/>
          </a:stretch>
        </p:blipFill>
        <p:spPr>
          <a:xfrm>
            <a:off x="1252438" y="2292929"/>
            <a:ext cx="9295238" cy="3304762"/>
          </a:xfrm>
          <a:prstGeom prst="rect">
            <a:avLst/>
          </a:prstGeom>
        </p:spPr>
      </p:pic>
    </p:spTree>
    <p:extLst>
      <p:ext uri="{BB962C8B-B14F-4D97-AF65-F5344CB8AC3E}">
        <p14:creationId xmlns:p14="http://schemas.microsoft.com/office/powerpoint/2010/main" val="379971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Result</a:t>
            </a:r>
            <a:endParaRPr lang="zh-CN" altLang="en-US"/>
          </a:p>
        </p:txBody>
      </p:sp>
      <p:pic>
        <p:nvPicPr>
          <p:cNvPr id="4" name="内容占位符 3"/>
          <p:cNvPicPr>
            <a:picLocks noGrp="1" noChangeAspect="1"/>
          </p:cNvPicPr>
          <p:nvPr>
            <p:ph idx="1"/>
          </p:nvPr>
        </p:nvPicPr>
        <p:blipFill>
          <a:blip r:embed="rId2"/>
          <a:stretch>
            <a:fillRect/>
          </a:stretch>
        </p:blipFill>
        <p:spPr>
          <a:xfrm>
            <a:off x="1037652" y="1845890"/>
            <a:ext cx="7933333" cy="4142857"/>
          </a:xfrm>
          <a:prstGeom prst="rect">
            <a:avLst/>
          </a:prstGeom>
        </p:spPr>
      </p:pic>
    </p:spTree>
    <p:extLst>
      <p:ext uri="{BB962C8B-B14F-4D97-AF65-F5344CB8AC3E}">
        <p14:creationId xmlns:p14="http://schemas.microsoft.com/office/powerpoint/2010/main" val="255615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Popular Job Title, Draw A Pie Chart</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825625"/>
            <a:ext cx="9971428" cy="4000000"/>
          </a:xfrm>
          <a:prstGeom prst="rect">
            <a:avLst/>
          </a:prstGeom>
        </p:spPr>
      </p:pic>
    </p:spTree>
    <p:extLst>
      <p:ext uri="{BB962C8B-B14F-4D97-AF65-F5344CB8AC3E}">
        <p14:creationId xmlns:p14="http://schemas.microsoft.com/office/powerpoint/2010/main" val="312179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Pie Chart of Popular Job Title</a:t>
            </a:r>
            <a:endParaRPr lang="zh-CN" altLang="en-US"/>
          </a:p>
        </p:txBody>
      </p:sp>
      <p:pic>
        <p:nvPicPr>
          <p:cNvPr id="2050" name="Picture 2" descr="job_title_distribu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761" y="1318707"/>
            <a:ext cx="5539293" cy="553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2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Major Findings 1</a:t>
            </a:r>
            <a:endParaRPr lang="zh-CN" altLang="en-US"/>
          </a:p>
        </p:txBody>
      </p:sp>
      <p:sp>
        <p:nvSpPr>
          <p:cNvPr id="3" name="内容占位符 2"/>
          <p:cNvSpPr>
            <a:spLocks noGrp="1"/>
          </p:cNvSpPr>
          <p:nvPr>
            <p:ph idx="1"/>
          </p:nvPr>
        </p:nvSpPr>
        <p:spPr/>
        <p:txBody>
          <a:bodyPr/>
          <a:lstStyle/>
          <a:p>
            <a:r>
              <a:rPr lang="en-AU" altLang="zh-CN"/>
              <a:t>The most popular job title is 'Data Scientist, 23.6%, the second one is 'Data Engineer', 21.7%, the third one is 'Data Analyst', 16%.</a:t>
            </a:r>
          </a:p>
          <a:p>
            <a:r>
              <a:rPr lang="en-AU" altLang="zh-CN"/>
              <a:t>The top three accounted for 61.3%.</a:t>
            </a:r>
          </a:p>
          <a:p>
            <a:r>
              <a:rPr lang="en-AU" altLang="zh-CN"/>
              <a:t>The other for 17.1%, so the top 14 accounted for 82.9%.</a:t>
            </a:r>
          </a:p>
          <a:p>
            <a:endParaRPr lang="zh-CN" altLang="en-US"/>
          </a:p>
        </p:txBody>
      </p:sp>
    </p:spTree>
    <p:extLst>
      <p:ext uri="{BB962C8B-B14F-4D97-AF65-F5344CB8AC3E}">
        <p14:creationId xmlns:p14="http://schemas.microsoft.com/office/powerpoint/2010/main" val="400107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Which Job Title Has The Highest Average Salary?</a:t>
            </a:r>
            <a:endParaRPr lang="zh-CN" altLang="en-US"/>
          </a:p>
        </p:txBody>
      </p:sp>
      <p:sp>
        <p:nvSpPr>
          <p:cNvPr id="3" name="内容占位符 2"/>
          <p:cNvSpPr>
            <a:spLocks noGrp="1"/>
          </p:cNvSpPr>
          <p:nvPr>
            <p:ph idx="1"/>
          </p:nvPr>
        </p:nvSpPr>
        <p:spPr/>
        <p:txBody>
          <a:bodyPr/>
          <a:lstStyle/>
          <a:p>
            <a:r>
              <a:rPr lang="en-AU" altLang="zh-CN" dirty="0"/>
              <a:t>The high average salary will be research in popular job title. The rare one has few samples, make a average mean nothing.</a:t>
            </a:r>
          </a:p>
          <a:p>
            <a:endParaRPr lang="zh-CN" altLang="en-US" dirty="0"/>
          </a:p>
        </p:txBody>
      </p:sp>
    </p:spTree>
    <p:extLst>
      <p:ext uri="{BB962C8B-B14F-4D97-AF65-F5344CB8AC3E}">
        <p14:creationId xmlns:p14="http://schemas.microsoft.com/office/powerpoint/2010/main" val="266088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Group By Job Title, And Get Mean/Average</a:t>
            </a:r>
            <a:endParaRPr lang="zh-CN" altLang="en-US"/>
          </a:p>
        </p:txBody>
      </p:sp>
      <p:pic>
        <p:nvPicPr>
          <p:cNvPr id="4" name="内容占位符 3"/>
          <p:cNvPicPr>
            <a:picLocks noGrp="1" noChangeAspect="1"/>
          </p:cNvPicPr>
          <p:nvPr>
            <p:ph idx="1"/>
          </p:nvPr>
        </p:nvPicPr>
        <p:blipFill>
          <a:blip r:embed="rId2"/>
          <a:stretch>
            <a:fillRect/>
          </a:stretch>
        </p:blipFill>
        <p:spPr>
          <a:xfrm>
            <a:off x="949301" y="1879611"/>
            <a:ext cx="7904762" cy="4038095"/>
          </a:xfrm>
          <a:prstGeom prst="rect">
            <a:avLst/>
          </a:prstGeom>
        </p:spPr>
      </p:pic>
    </p:spTree>
    <p:extLst>
      <p:ext uri="{BB962C8B-B14F-4D97-AF65-F5344CB8AC3E}">
        <p14:creationId xmlns:p14="http://schemas.microsoft.com/office/powerpoint/2010/main" val="422249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Prepare Data To Draw Bar chart</a:t>
            </a:r>
            <a:endParaRPr lang="zh-CN" altLang="en-US"/>
          </a:p>
        </p:txBody>
      </p:sp>
      <p:pic>
        <p:nvPicPr>
          <p:cNvPr id="4" name="内容占位符 3"/>
          <p:cNvPicPr>
            <a:picLocks noGrp="1" noChangeAspect="1"/>
          </p:cNvPicPr>
          <p:nvPr>
            <p:ph idx="1"/>
          </p:nvPr>
        </p:nvPicPr>
        <p:blipFill>
          <a:blip r:embed="rId2"/>
          <a:stretch>
            <a:fillRect/>
          </a:stretch>
        </p:blipFill>
        <p:spPr>
          <a:xfrm>
            <a:off x="761185" y="1690687"/>
            <a:ext cx="8550765" cy="4772733"/>
          </a:xfrm>
          <a:prstGeom prst="rect">
            <a:avLst/>
          </a:prstGeom>
        </p:spPr>
      </p:pic>
    </p:spTree>
    <p:extLst>
      <p:ext uri="{BB962C8B-B14F-4D97-AF65-F5344CB8AC3E}">
        <p14:creationId xmlns:p14="http://schemas.microsoft.com/office/powerpoint/2010/main" val="352672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Draw A Bar Chart</a:t>
            </a:r>
            <a:endParaRPr lang="zh-CN" altLang="en-US"/>
          </a:p>
        </p:txBody>
      </p:sp>
      <p:pic>
        <p:nvPicPr>
          <p:cNvPr id="4" name="内容占位符 3"/>
          <p:cNvPicPr>
            <a:picLocks noGrp="1" noChangeAspect="1"/>
          </p:cNvPicPr>
          <p:nvPr>
            <p:ph idx="1"/>
          </p:nvPr>
        </p:nvPicPr>
        <p:blipFill>
          <a:blip r:embed="rId2"/>
          <a:stretch>
            <a:fillRect/>
          </a:stretch>
        </p:blipFill>
        <p:spPr>
          <a:xfrm>
            <a:off x="838200" y="1848150"/>
            <a:ext cx="7685714" cy="3000000"/>
          </a:xfrm>
          <a:prstGeom prst="rect">
            <a:avLst/>
          </a:prstGeom>
        </p:spPr>
      </p:pic>
    </p:spTree>
    <p:extLst>
      <p:ext uri="{BB962C8B-B14F-4D97-AF65-F5344CB8AC3E}">
        <p14:creationId xmlns:p14="http://schemas.microsoft.com/office/powerpoint/2010/main" val="876670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Employee Average Salary According To Job Title</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834095" y="1548913"/>
            <a:ext cx="6523809" cy="4904762"/>
          </a:xfrm>
          <a:prstGeom prst="rect">
            <a:avLst/>
          </a:prstGeom>
        </p:spPr>
      </p:pic>
    </p:spTree>
    <p:extLst>
      <p:ext uri="{BB962C8B-B14F-4D97-AF65-F5344CB8AC3E}">
        <p14:creationId xmlns:p14="http://schemas.microsoft.com/office/powerpoint/2010/main" val="287953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4B6B3-2984-31BD-D078-B54FC2793492}"/>
              </a:ext>
            </a:extLst>
          </p:cNvPr>
          <p:cNvPicPr>
            <a:picLocks noChangeAspect="1"/>
          </p:cNvPicPr>
          <p:nvPr/>
        </p:nvPicPr>
        <p:blipFill>
          <a:blip r:embed="rId3"/>
          <a:stretch>
            <a:fillRect/>
          </a:stretch>
        </p:blipFill>
        <p:spPr>
          <a:xfrm>
            <a:off x="335723" y="291570"/>
            <a:ext cx="11520553" cy="1898474"/>
          </a:xfrm>
          <a:prstGeom prst="rect">
            <a:avLst/>
          </a:prstGeom>
        </p:spPr>
      </p:pic>
      <p:pic>
        <p:nvPicPr>
          <p:cNvPr id="6" name="Picture 5">
            <a:extLst>
              <a:ext uri="{FF2B5EF4-FFF2-40B4-BE49-F238E27FC236}">
                <a16:creationId xmlns:a16="http://schemas.microsoft.com/office/drawing/2014/main" id="{1597E975-3FDD-EAD5-2D1E-C182909B07CF}"/>
              </a:ext>
            </a:extLst>
          </p:cNvPr>
          <p:cNvPicPr>
            <a:picLocks noChangeAspect="1"/>
          </p:cNvPicPr>
          <p:nvPr/>
        </p:nvPicPr>
        <p:blipFill>
          <a:blip r:embed="rId4"/>
          <a:stretch>
            <a:fillRect/>
          </a:stretch>
        </p:blipFill>
        <p:spPr>
          <a:xfrm>
            <a:off x="343602" y="3723980"/>
            <a:ext cx="11528432" cy="2692863"/>
          </a:xfrm>
          <a:prstGeom prst="rect">
            <a:avLst/>
          </a:prstGeom>
        </p:spPr>
      </p:pic>
      <p:sp>
        <p:nvSpPr>
          <p:cNvPr id="7" name="Arrow: Down 6">
            <a:extLst>
              <a:ext uri="{FF2B5EF4-FFF2-40B4-BE49-F238E27FC236}">
                <a16:creationId xmlns:a16="http://schemas.microsoft.com/office/drawing/2014/main" id="{750EEB70-860E-7F89-FBC7-C0CD38A741D6}"/>
              </a:ext>
            </a:extLst>
          </p:cNvPr>
          <p:cNvSpPr/>
          <p:nvPr/>
        </p:nvSpPr>
        <p:spPr>
          <a:xfrm>
            <a:off x="5486400" y="2337534"/>
            <a:ext cx="1411705" cy="1238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7844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Major Findings 2</a:t>
            </a:r>
            <a:endParaRPr lang="zh-CN" altLang="en-US"/>
          </a:p>
        </p:txBody>
      </p:sp>
      <p:sp>
        <p:nvSpPr>
          <p:cNvPr id="3" name="内容占位符 2"/>
          <p:cNvSpPr>
            <a:spLocks noGrp="1"/>
          </p:cNvSpPr>
          <p:nvPr>
            <p:ph idx="1"/>
          </p:nvPr>
        </p:nvSpPr>
        <p:spPr/>
        <p:txBody>
          <a:bodyPr/>
          <a:lstStyle/>
          <a:p>
            <a:r>
              <a:rPr lang="en-AU" altLang="zh-CN"/>
              <a:t>The highest salary of job title is 'Principal Data Scientist’, the next one is 'Director of Data Science'. </a:t>
            </a:r>
          </a:p>
          <a:p>
            <a:r>
              <a:rPr lang="en-AU" altLang="zh-CN"/>
              <a:t>Except for management position, the highest one is 'Data Architect’.</a:t>
            </a:r>
          </a:p>
          <a:p>
            <a:r>
              <a:rPr lang="en-AU" altLang="zh-CN"/>
              <a:t>The 'Big Data Engineer' is not good for employee, this job title average salary is USD 52000, only half of 'Data Engineer'. 'Big' is less.</a:t>
            </a:r>
            <a:br>
              <a:rPr lang="en-AU" altLang="zh-CN"/>
            </a:br>
            <a:endParaRPr lang="en-AU" altLang="zh-CN"/>
          </a:p>
          <a:p>
            <a:endParaRPr lang="zh-CN" altLang="en-US"/>
          </a:p>
        </p:txBody>
      </p:sp>
    </p:spTree>
    <p:extLst>
      <p:ext uri="{BB962C8B-B14F-4D97-AF65-F5344CB8AC3E}">
        <p14:creationId xmlns:p14="http://schemas.microsoft.com/office/powerpoint/2010/main" val="3712625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A083-360E-069E-7647-9707B8DAE96A}"/>
              </a:ext>
            </a:extLst>
          </p:cNvPr>
          <p:cNvSpPr>
            <a:spLocks noGrp="1"/>
          </p:cNvSpPr>
          <p:nvPr>
            <p:ph type="title"/>
          </p:nvPr>
        </p:nvSpPr>
        <p:spPr/>
        <p:txBody>
          <a:bodyPr/>
          <a:lstStyle/>
          <a:p>
            <a:r>
              <a:rPr lang="en-AU" dirty="0"/>
              <a:t>Resources:</a:t>
            </a:r>
          </a:p>
        </p:txBody>
      </p:sp>
      <p:sp>
        <p:nvSpPr>
          <p:cNvPr id="3" name="Content Placeholder 2">
            <a:extLst>
              <a:ext uri="{FF2B5EF4-FFF2-40B4-BE49-F238E27FC236}">
                <a16:creationId xmlns:a16="http://schemas.microsoft.com/office/drawing/2014/main" id="{63454DA7-D55F-EB69-2106-B1746B6F1426}"/>
              </a:ext>
            </a:extLst>
          </p:cNvPr>
          <p:cNvSpPr>
            <a:spLocks noGrp="1"/>
          </p:cNvSpPr>
          <p:nvPr>
            <p:ph idx="1"/>
          </p:nvPr>
        </p:nvSpPr>
        <p:spPr/>
        <p:txBody>
          <a:bodyPr/>
          <a:lstStyle/>
          <a:p>
            <a:r>
              <a:rPr lang="en-US" dirty="0"/>
              <a:t>--&gt; </a:t>
            </a:r>
            <a:r>
              <a:rPr lang="en-US" dirty="0" err="1"/>
              <a:t>Jupytor</a:t>
            </a:r>
            <a:r>
              <a:rPr lang="en-US" dirty="0"/>
              <a:t> Python Notebook or Visual Studio Code. (Develop Code)</a:t>
            </a:r>
          </a:p>
          <a:p>
            <a:r>
              <a:rPr lang="en-US" dirty="0"/>
              <a:t>--&gt;Google API Key (https://console.developers.google.com/getting-started) as '</a:t>
            </a:r>
            <a:r>
              <a:rPr lang="en-US" dirty="0" err="1"/>
              <a:t>g_key</a:t>
            </a:r>
            <a:r>
              <a:rPr lang="en-US" dirty="0"/>
              <a:t>’</a:t>
            </a:r>
          </a:p>
          <a:p>
            <a:r>
              <a:rPr lang="en-US" dirty="0"/>
              <a:t>--&gt;Create API Keys and store it in the 'api_keys.py' file before running the </a:t>
            </a:r>
            <a:r>
              <a:rPr lang="en-US" dirty="0" err="1"/>
              <a:t>Jupyter</a:t>
            </a:r>
            <a:r>
              <a:rPr lang="en-US" dirty="0"/>
              <a:t> notebooks.</a:t>
            </a:r>
          </a:p>
          <a:p>
            <a:r>
              <a:rPr lang="en-AU" dirty="0">
                <a:hlinkClick r:id="rId2"/>
              </a:rPr>
              <a:t>Search | Kaggle</a:t>
            </a:r>
            <a:r>
              <a:rPr lang="en-AU" dirty="0"/>
              <a:t>        Data Science salaries ( ds_salaries.csv)</a:t>
            </a:r>
          </a:p>
        </p:txBody>
      </p:sp>
    </p:spTree>
    <p:extLst>
      <p:ext uri="{BB962C8B-B14F-4D97-AF65-F5344CB8AC3E}">
        <p14:creationId xmlns:p14="http://schemas.microsoft.com/office/powerpoint/2010/main" val="365620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End</a:t>
            </a:r>
            <a:endParaRPr lang="zh-CN" altLang="en-US"/>
          </a:p>
        </p:txBody>
      </p:sp>
      <p:sp>
        <p:nvSpPr>
          <p:cNvPr id="3" name="内容占位符 2"/>
          <p:cNvSpPr>
            <a:spLocks noGrp="1"/>
          </p:cNvSpPr>
          <p:nvPr>
            <p:ph idx="1"/>
          </p:nvPr>
        </p:nvSpPr>
        <p:spPr/>
        <p:txBody>
          <a:bodyPr/>
          <a:lstStyle/>
          <a:p>
            <a:r>
              <a:rPr lang="en-AU" altLang="zh-CN"/>
              <a:t>Thanks for watching.</a:t>
            </a:r>
            <a:endParaRPr lang="zh-CN" altLang="en-US"/>
          </a:p>
        </p:txBody>
      </p:sp>
    </p:spTree>
    <p:extLst>
      <p:ext uri="{BB962C8B-B14F-4D97-AF65-F5344CB8AC3E}">
        <p14:creationId xmlns:p14="http://schemas.microsoft.com/office/powerpoint/2010/main" val="67323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AU" altLang="zh-CN" b="1" dirty="0"/>
              <a:t>Research Question 1: </a:t>
            </a:r>
            <a:br>
              <a:rPr lang="en-AU" altLang="zh-CN" dirty="0"/>
            </a:br>
            <a:endParaRPr lang="zh-CN" altLang="en-US" dirty="0"/>
          </a:p>
        </p:txBody>
      </p:sp>
      <p:sp>
        <p:nvSpPr>
          <p:cNvPr id="3" name="副标题 2"/>
          <p:cNvSpPr>
            <a:spLocks noGrp="1"/>
          </p:cNvSpPr>
          <p:nvPr>
            <p:ph type="subTitle" idx="1"/>
          </p:nvPr>
        </p:nvSpPr>
        <p:spPr>
          <a:xfrm>
            <a:off x="2417780" y="3531204"/>
            <a:ext cx="8637072" cy="1441849"/>
          </a:xfrm>
        </p:spPr>
        <p:txBody>
          <a:bodyPr>
            <a:normAutofit fontScale="40000" lnSpcReduction="20000"/>
          </a:bodyPr>
          <a:lstStyle/>
          <a:p>
            <a:r>
              <a:rPr lang="en-GB" sz="7200" i="0" dirty="0">
                <a:solidFill>
                  <a:srgbClr val="000000"/>
                </a:solidFill>
                <a:effectLst/>
                <a:latin typeface="Calibri" panose="020F0502020204030204" pitchFamily="34" charset="0"/>
                <a:cs typeface="Calibri" panose="020F0502020204030204" pitchFamily="34" charset="0"/>
              </a:rPr>
              <a:t>How do data science role salaries vary by employee experience level?</a:t>
            </a:r>
          </a:p>
          <a:p>
            <a:br>
              <a:rPr lang="en-AU" altLang="zh-CN" dirty="0"/>
            </a:br>
            <a:endParaRPr lang="zh-CN" altLang="en-US" dirty="0"/>
          </a:p>
        </p:txBody>
      </p:sp>
    </p:spTree>
    <p:extLst>
      <p:ext uri="{BB962C8B-B14F-4D97-AF65-F5344CB8AC3E}">
        <p14:creationId xmlns:p14="http://schemas.microsoft.com/office/powerpoint/2010/main" val="170144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E8F-C8A1-8152-E89F-2381EA2F25F0}"/>
              </a:ext>
            </a:extLst>
          </p:cNvPr>
          <p:cNvSpPr>
            <a:spLocks noGrp="1"/>
          </p:cNvSpPr>
          <p:nvPr>
            <p:ph type="title"/>
          </p:nvPr>
        </p:nvSpPr>
        <p:spPr/>
        <p:txBody>
          <a:bodyPr/>
          <a:lstStyle/>
          <a:p>
            <a:r>
              <a:rPr lang="en-AU" dirty="0"/>
              <a:t>The distribution of employee experience level </a:t>
            </a:r>
          </a:p>
        </p:txBody>
      </p:sp>
      <p:pic>
        <p:nvPicPr>
          <p:cNvPr id="5" name="Picture 4">
            <a:extLst>
              <a:ext uri="{FF2B5EF4-FFF2-40B4-BE49-F238E27FC236}">
                <a16:creationId xmlns:a16="http://schemas.microsoft.com/office/drawing/2014/main" id="{9C68E855-7229-13F7-2C8B-5B2392F3A976}"/>
              </a:ext>
            </a:extLst>
          </p:cNvPr>
          <p:cNvPicPr>
            <a:picLocks noChangeAspect="1"/>
          </p:cNvPicPr>
          <p:nvPr/>
        </p:nvPicPr>
        <p:blipFill>
          <a:blip r:embed="rId3"/>
          <a:stretch>
            <a:fillRect/>
          </a:stretch>
        </p:blipFill>
        <p:spPr>
          <a:xfrm>
            <a:off x="696077" y="2164179"/>
            <a:ext cx="5759079" cy="1589673"/>
          </a:xfrm>
          <a:prstGeom prst="rect">
            <a:avLst/>
          </a:prstGeom>
        </p:spPr>
      </p:pic>
      <p:pic>
        <p:nvPicPr>
          <p:cNvPr id="7" name="Picture 6">
            <a:extLst>
              <a:ext uri="{FF2B5EF4-FFF2-40B4-BE49-F238E27FC236}">
                <a16:creationId xmlns:a16="http://schemas.microsoft.com/office/drawing/2014/main" id="{9CB533C9-B606-EC91-93D4-8E267C19AF02}"/>
              </a:ext>
            </a:extLst>
          </p:cNvPr>
          <p:cNvPicPr>
            <a:picLocks noChangeAspect="1"/>
          </p:cNvPicPr>
          <p:nvPr/>
        </p:nvPicPr>
        <p:blipFill>
          <a:blip r:embed="rId4"/>
          <a:stretch>
            <a:fillRect/>
          </a:stretch>
        </p:blipFill>
        <p:spPr>
          <a:xfrm>
            <a:off x="696077" y="4210049"/>
            <a:ext cx="5759078" cy="1645451"/>
          </a:xfrm>
          <a:prstGeom prst="rect">
            <a:avLst/>
          </a:prstGeom>
        </p:spPr>
      </p:pic>
      <p:pic>
        <p:nvPicPr>
          <p:cNvPr id="9" name="Picture 8">
            <a:extLst>
              <a:ext uri="{FF2B5EF4-FFF2-40B4-BE49-F238E27FC236}">
                <a16:creationId xmlns:a16="http://schemas.microsoft.com/office/drawing/2014/main" id="{89C51605-547D-24BD-1B40-797864D0E36F}"/>
              </a:ext>
            </a:extLst>
          </p:cNvPr>
          <p:cNvPicPr>
            <a:picLocks noChangeAspect="1"/>
          </p:cNvPicPr>
          <p:nvPr/>
        </p:nvPicPr>
        <p:blipFill>
          <a:blip r:embed="rId5"/>
          <a:stretch>
            <a:fillRect/>
          </a:stretch>
        </p:blipFill>
        <p:spPr>
          <a:xfrm>
            <a:off x="7600197" y="2194239"/>
            <a:ext cx="4110540" cy="3413084"/>
          </a:xfrm>
          <a:prstGeom prst="rect">
            <a:avLst/>
          </a:prstGeom>
        </p:spPr>
      </p:pic>
      <p:cxnSp>
        <p:nvCxnSpPr>
          <p:cNvPr id="11" name="Connector: Elbow 10">
            <a:extLst>
              <a:ext uri="{FF2B5EF4-FFF2-40B4-BE49-F238E27FC236}">
                <a16:creationId xmlns:a16="http://schemas.microsoft.com/office/drawing/2014/main" id="{B3A667CD-857E-07A5-5C23-88333D89D18F}"/>
              </a:ext>
            </a:extLst>
          </p:cNvPr>
          <p:cNvCxnSpPr>
            <a:stCxn id="7" idx="3"/>
            <a:endCxn id="9" idx="1"/>
          </p:cNvCxnSpPr>
          <p:nvPr/>
        </p:nvCxnSpPr>
        <p:spPr>
          <a:xfrm flipV="1">
            <a:off x="6455155" y="3900781"/>
            <a:ext cx="1145042" cy="11319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7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161F-945F-79A9-FAD4-BFE09D9B9335}"/>
              </a:ext>
            </a:extLst>
          </p:cNvPr>
          <p:cNvSpPr>
            <a:spLocks noGrp="1"/>
          </p:cNvSpPr>
          <p:nvPr>
            <p:ph type="title"/>
          </p:nvPr>
        </p:nvSpPr>
        <p:spPr/>
        <p:txBody>
          <a:bodyPr/>
          <a:lstStyle/>
          <a:p>
            <a:r>
              <a:rPr lang="en-AU" dirty="0"/>
              <a:t>Summary statistics table - experience level vs salary </a:t>
            </a:r>
          </a:p>
        </p:txBody>
      </p:sp>
      <p:pic>
        <p:nvPicPr>
          <p:cNvPr id="5" name="Picture 4">
            <a:extLst>
              <a:ext uri="{FF2B5EF4-FFF2-40B4-BE49-F238E27FC236}">
                <a16:creationId xmlns:a16="http://schemas.microsoft.com/office/drawing/2014/main" id="{737E857F-A903-2703-2F58-2FDBC152ACD6}"/>
              </a:ext>
            </a:extLst>
          </p:cNvPr>
          <p:cNvPicPr>
            <a:picLocks noChangeAspect="1"/>
          </p:cNvPicPr>
          <p:nvPr/>
        </p:nvPicPr>
        <p:blipFill>
          <a:blip r:embed="rId3"/>
          <a:stretch>
            <a:fillRect/>
          </a:stretch>
        </p:blipFill>
        <p:spPr>
          <a:xfrm>
            <a:off x="3312945" y="2021807"/>
            <a:ext cx="4924425" cy="4514850"/>
          </a:xfrm>
          <a:prstGeom prst="rect">
            <a:avLst/>
          </a:prstGeom>
        </p:spPr>
      </p:pic>
    </p:spTree>
    <p:extLst>
      <p:ext uri="{BB962C8B-B14F-4D97-AF65-F5344CB8AC3E}">
        <p14:creationId xmlns:p14="http://schemas.microsoft.com/office/powerpoint/2010/main" val="86578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7075-8B4C-E819-0504-1A2D50C1C7DD}"/>
              </a:ext>
            </a:extLst>
          </p:cNvPr>
          <p:cNvSpPr>
            <a:spLocks noGrp="1"/>
          </p:cNvSpPr>
          <p:nvPr>
            <p:ph type="title"/>
          </p:nvPr>
        </p:nvSpPr>
        <p:spPr/>
        <p:txBody>
          <a:bodyPr>
            <a:normAutofit fontScale="90000"/>
          </a:bodyPr>
          <a:lstStyle/>
          <a:p>
            <a:r>
              <a:rPr lang="en-AU" dirty="0"/>
              <a:t>Hypothesis testing – employee salary vs experience level</a:t>
            </a:r>
            <a:br>
              <a:rPr lang="en-AU" dirty="0"/>
            </a:br>
            <a:endParaRPr lang="en-AU" dirty="0"/>
          </a:p>
        </p:txBody>
      </p:sp>
      <p:sp>
        <p:nvSpPr>
          <p:cNvPr id="3" name="Content Placeholder 2">
            <a:extLst>
              <a:ext uri="{FF2B5EF4-FFF2-40B4-BE49-F238E27FC236}">
                <a16:creationId xmlns:a16="http://schemas.microsoft.com/office/drawing/2014/main" id="{9021B17B-D8A5-0D8B-A1A3-D8D8DDDA1C36}"/>
              </a:ext>
            </a:extLst>
          </p:cNvPr>
          <p:cNvSpPr>
            <a:spLocks noGrp="1"/>
          </p:cNvSpPr>
          <p:nvPr>
            <p:ph idx="1"/>
          </p:nvPr>
        </p:nvSpPr>
        <p:spPr/>
        <p:txBody>
          <a:bodyPr/>
          <a:lstStyle/>
          <a:p>
            <a:pPr algn="l"/>
            <a:r>
              <a:rPr lang="en-GB" b="1" i="0" dirty="0">
                <a:solidFill>
                  <a:srgbClr val="000000"/>
                </a:solidFill>
                <a:effectLst/>
                <a:latin typeface="Helvetica Neue"/>
              </a:rPr>
              <a:t>Null Hypothesis</a:t>
            </a:r>
          </a:p>
          <a:p>
            <a:pPr marL="0" indent="0" algn="l">
              <a:buNone/>
            </a:pPr>
            <a:r>
              <a:rPr lang="en-GB" b="0" i="0" dirty="0">
                <a:solidFill>
                  <a:srgbClr val="000000"/>
                </a:solidFill>
                <a:effectLst/>
                <a:latin typeface="Helvetica Neue"/>
              </a:rPr>
              <a:t>An employee's experience level has NO EFFECT on their salary.</a:t>
            </a: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Alternative Hypothesis</a:t>
            </a:r>
          </a:p>
          <a:p>
            <a:pPr marL="0" indent="0" algn="l">
              <a:buNone/>
            </a:pPr>
            <a:r>
              <a:rPr lang="en-GB" b="0" i="0" dirty="0">
                <a:solidFill>
                  <a:srgbClr val="000000"/>
                </a:solidFill>
                <a:effectLst/>
                <a:latin typeface="Helvetica Neue"/>
              </a:rPr>
              <a:t>An employee's experience level will result in an improvement on their salary.</a:t>
            </a:r>
          </a:p>
          <a:p>
            <a:endParaRPr lang="en-AU" dirty="0"/>
          </a:p>
        </p:txBody>
      </p:sp>
    </p:spTree>
    <p:extLst>
      <p:ext uri="{BB962C8B-B14F-4D97-AF65-F5344CB8AC3E}">
        <p14:creationId xmlns:p14="http://schemas.microsoft.com/office/powerpoint/2010/main" val="34564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3FBF-18FF-83C2-87BD-3B0AF4D22914}"/>
              </a:ext>
            </a:extLst>
          </p:cNvPr>
          <p:cNvSpPr>
            <a:spLocks noGrp="1"/>
          </p:cNvSpPr>
          <p:nvPr>
            <p:ph type="title"/>
          </p:nvPr>
        </p:nvSpPr>
        <p:spPr>
          <a:xfrm>
            <a:off x="1515747" y="166881"/>
            <a:ext cx="9603275" cy="1049235"/>
          </a:xfrm>
        </p:spPr>
        <p:txBody>
          <a:bodyPr/>
          <a:lstStyle/>
          <a:p>
            <a:r>
              <a:rPr lang="en-AU" dirty="0"/>
              <a:t>Box plot: employee salary vs experience level</a:t>
            </a:r>
          </a:p>
        </p:txBody>
      </p:sp>
      <p:pic>
        <p:nvPicPr>
          <p:cNvPr id="5" name="Picture 4">
            <a:extLst>
              <a:ext uri="{FF2B5EF4-FFF2-40B4-BE49-F238E27FC236}">
                <a16:creationId xmlns:a16="http://schemas.microsoft.com/office/drawing/2014/main" id="{E04B6EC3-D73F-B6B2-9DEF-9281AE953E76}"/>
              </a:ext>
            </a:extLst>
          </p:cNvPr>
          <p:cNvPicPr>
            <a:picLocks noChangeAspect="1"/>
          </p:cNvPicPr>
          <p:nvPr/>
        </p:nvPicPr>
        <p:blipFill>
          <a:blip r:embed="rId3"/>
          <a:stretch>
            <a:fillRect/>
          </a:stretch>
        </p:blipFill>
        <p:spPr>
          <a:xfrm>
            <a:off x="268589" y="1196990"/>
            <a:ext cx="5655074" cy="709128"/>
          </a:xfrm>
          <a:prstGeom prst="rect">
            <a:avLst/>
          </a:prstGeom>
        </p:spPr>
      </p:pic>
      <p:pic>
        <p:nvPicPr>
          <p:cNvPr id="7" name="Picture 6">
            <a:extLst>
              <a:ext uri="{FF2B5EF4-FFF2-40B4-BE49-F238E27FC236}">
                <a16:creationId xmlns:a16="http://schemas.microsoft.com/office/drawing/2014/main" id="{132D8238-CE53-FC8D-26AE-247C48EFA2FB}"/>
              </a:ext>
            </a:extLst>
          </p:cNvPr>
          <p:cNvPicPr>
            <a:picLocks noChangeAspect="1"/>
          </p:cNvPicPr>
          <p:nvPr/>
        </p:nvPicPr>
        <p:blipFill>
          <a:blip r:embed="rId4"/>
          <a:stretch>
            <a:fillRect/>
          </a:stretch>
        </p:blipFill>
        <p:spPr>
          <a:xfrm>
            <a:off x="268589" y="2080221"/>
            <a:ext cx="4592169" cy="4606887"/>
          </a:xfrm>
          <a:prstGeom prst="rect">
            <a:avLst/>
          </a:prstGeom>
        </p:spPr>
      </p:pic>
      <p:pic>
        <p:nvPicPr>
          <p:cNvPr id="9" name="Picture 8">
            <a:extLst>
              <a:ext uri="{FF2B5EF4-FFF2-40B4-BE49-F238E27FC236}">
                <a16:creationId xmlns:a16="http://schemas.microsoft.com/office/drawing/2014/main" id="{55E976BF-DA96-A1DC-333F-D1E798DD0E01}"/>
              </a:ext>
            </a:extLst>
          </p:cNvPr>
          <p:cNvPicPr>
            <a:picLocks noChangeAspect="1"/>
          </p:cNvPicPr>
          <p:nvPr/>
        </p:nvPicPr>
        <p:blipFill>
          <a:blip r:embed="rId5"/>
          <a:stretch>
            <a:fillRect/>
          </a:stretch>
        </p:blipFill>
        <p:spPr>
          <a:xfrm>
            <a:off x="5564104" y="3332633"/>
            <a:ext cx="6229350" cy="1619250"/>
          </a:xfrm>
          <a:prstGeom prst="rect">
            <a:avLst/>
          </a:prstGeom>
        </p:spPr>
      </p:pic>
    </p:spTree>
    <p:extLst>
      <p:ext uri="{BB962C8B-B14F-4D97-AF65-F5344CB8AC3E}">
        <p14:creationId xmlns:p14="http://schemas.microsoft.com/office/powerpoint/2010/main" val="29314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1790-DB54-E9D0-E1C4-9F46122933F4}"/>
              </a:ext>
            </a:extLst>
          </p:cNvPr>
          <p:cNvSpPr>
            <a:spLocks noGrp="1"/>
          </p:cNvSpPr>
          <p:nvPr>
            <p:ph type="title"/>
          </p:nvPr>
        </p:nvSpPr>
        <p:spPr>
          <a:xfrm>
            <a:off x="640080" y="325369"/>
            <a:ext cx="4368602" cy="1956841"/>
          </a:xfrm>
        </p:spPr>
        <p:txBody>
          <a:bodyPr anchor="b">
            <a:normAutofit fontScale="90000"/>
          </a:bodyPr>
          <a:lstStyle/>
          <a:p>
            <a:pPr marL="285750" indent="-285750">
              <a:buFont typeface="Arial" panose="020B0604020202020204" pitchFamily="34" charset="0"/>
              <a:buChar char="•"/>
            </a:pPr>
            <a:r>
              <a:rPr lang="en-AU" sz="3400" b="1"/>
              <a:t>How do data science Salaries vary by geographic Locations?</a:t>
            </a:r>
          </a:p>
        </p:txBody>
      </p:sp>
      <p:sp>
        <p:nvSpPr>
          <p:cNvPr id="9" name="Content Placeholder 8">
            <a:extLst>
              <a:ext uri="{FF2B5EF4-FFF2-40B4-BE49-F238E27FC236}">
                <a16:creationId xmlns:a16="http://schemas.microsoft.com/office/drawing/2014/main" id="{91385631-1F46-4AF4-CA93-57F0A677EF4C}"/>
              </a:ext>
            </a:extLst>
          </p:cNvPr>
          <p:cNvSpPr>
            <a:spLocks noGrp="1"/>
          </p:cNvSpPr>
          <p:nvPr>
            <p:ph idx="1"/>
          </p:nvPr>
        </p:nvSpPr>
        <p:spPr>
          <a:xfrm>
            <a:off x="640080" y="2872899"/>
            <a:ext cx="4243589" cy="3320668"/>
          </a:xfrm>
        </p:spPr>
        <p:txBody>
          <a:bodyPr>
            <a:normAutofit/>
          </a:bodyPr>
          <a:lstStyle/>
          <a:p>
            <a:pPr marL="0" indent="0">
              <a:buNone/>
            </a:pPr>
            <a:endParaRPr lang="en-US" sz="2200" dirty="0">
              <a:solidFill>
                <a:srgbClr val="FF0000"/>
              </a:solidFill>
            </a:endParaRPr>
          </a:p>
          <a:p>
            <a:pPr marL="0" indent="0">
              <a:buNone/>
            </a:pPr>
            <a:endParaRPr lang="en-US" sz="2200" dirty="0">
              <a:solidFill>
                <a:srgbClr val="FF0000"/>
              </a:solidFill>
            </a:endParaRPr>
          </a:p>
          <a:p>
            <a:pPr marL="0" indent="0">
              <a:buNone/>
            </a:pPr>
            <a:r>
              <a:rPr lang="en-US" sz="2200" dirty="0">
                <a:solidFill>
                  <a:srgbClr val="FF0000"/>
                </a:solidFill>
              </a:rPr>
              <a:t>                                           prathima</a:t>
            </a:r>
          </a:p>
        </p:txBody>
      </p:sp>
      <p:pic>
        <p:nvPicPr>
          <p:cNvPr id="5" name="Content Placeholder 4" descr="View of earth from space">
            <a:extLst>
              <a:ext uri="{FF2B5EF4-FFF2-40B4-BE49-F238E27FC236}">
                <a16:creationId xmlns:a16="http://schemas.microsoft.com/office/drawing/2014/main" id="{1D3AC488-1984-5102-63F0-D29EE151A6F5}"/>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79669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322</TotalTime>
  <Words>1171</Words>
  <Application>Microsoft Office PowerPoint</Application>
  <PresentationFormat>Widescreen</PresentationFormat>
  <Paragraphs>106</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 MT</vt:lpstr>
      <vt:lpstr>Helvetica Neue</vt:lpstr>
      <vt:lpstr>Gallery</vt:lpstr>
      <vt:lpstr>Data Science Roles and their Salaries around the world</vt:lpstr>
      <vt:lpstr>Data exploration and clean up process</vt:lpstr>
      <vt:lpstr>PowerPoint Presentation</vt:lpstr>
      <vt:lpstr>Research Question 1:  </vt:lpstr>
      <vt:lpstr>The distribution of employee experience level </vt:lpstr>
      <vt:lpstr>Summary statistics table - experience level vs salary </vt:lpstr>
      <vt:lpstr>Hypothesis testing – employee salary vs experience level </vt:lpstr>
      <vt:lpstr>Box plot: employee salary vs experience level</vt:lpstr>
      <vt:lpstr>How do data science Salaries vary by geographic Locations?</vt:lpstr>
      <vt:lpstr>PowerPoint Presentation</vt:lpstr>
      <vt:lpstr>Grouping Company Location, Employee Location to their Continent.</vt:lpstr>
      <vt:lpstr>Added  2 Columns into Data Frame</vt:lpstr>
      <vt:lpstr>Exploratory Data Analysis 📊</vt:lpstr>
      <vt:lpstr>* Observation:  In this Graph Shows  Highest to lowest Salaries in Continent.       North America , Oceania, Europe, Africa, Asia and South America. </vt:lpstr>
      <vt:lpstr>API’S and JSON</vt:lpstr>
      <vt:lpstr>PowerPoint Presentation</vt:lpstr>
      <vt:lpstr>Research Question 3:  </vt:lpstr>
      <vt:lpstr>How Many Job Titles In Data Science?</vt:lpstr>
      <vt:lpstr>Which One Is The Popular Job Title?</vt:lpstr>
      <vt:lpstr>Classify The Unpopular Jobs’ Title As ‘Other’</vt:lpstr>
      <vt:lpstr>Result</vt:lpstr>
      <vt:lpstr>The Popular Job Title, Draw A Pie Chart</vt:lpstr>
      <vt:lpstr>The Pie Chart of Popular Job Title</vt:lpstr>
      <vt:lpstr>Major Findings 1</vt:lpstr>
      <vt:lpstr>Which Job Title Has The Highest Average Salary?</vt:lpstr>
      <vt:lpstr>Group By Job Title, And Get Mean/Average</vt:lpstr>
      <vt:lpstr>Prepare Data To Draw Bar chart</vt:lpstr>
      <vt:lpstr>Draw A Bar Chart</vt:lpstr>
      <vt:lpstr>Employee Average Salary According To Job Title</vt:lpstr>
      <vt:lpstr>Major Findings 2</vt:lpstr>
      <vt:lpstr>Resources: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Roles and their Salaries around the world</dc:title>
  <dc:creator>Carl Gonzales</dc:creator>
  <cp:lastModifiedBy>Carl Gonzales</cp:lastModifiedBy>
  <cp:revision>22</cp:revision>
  <dcterms:created xsi:type="dcterms:W3CDTF">2022-09-20T10:28:11Z</dcterms:created>
  <dcterms:modified xsi:type="dcterms:W3CDTF">2022-09-22T05:53:59Z</dcterms:modified>
</cp:coreProperties>
</file>