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256" r:id="rId2"/>
    <p:sldId id="297" r:id="rId3"/>
    <p:sldId id="298" r:id="rId4"/>
    <p:sldId id="299" r:id="rId5"/>
    <p:sldId id="300" r:id="rId6"/>
    <p:sldId id="283" r:id="rId7"/>
    <p:sldId id="277" r:id="rId8"/>
    <p:sldId id="278" r:id="rId9"/>
    <p:sldId id="279" r:id="rId10"/>
    <p:sldId id="280" r:id="rId11"/>
    <p:sldId id="281" r:id="rId12"/>
    <p:sldId id="284" r:id="rId13"/>
    <p:sldId id="287" r:id="rId14"/>
    <p:sldId id="285" r:id="rId15"/>
    <p:sldId id="288" r:id="rId16"/>
    <p:sldId id="289" r:id="rId17"/>
    <p:sldId id="290" r:id="rId18"/>
    <p:sldId id="260" r:id="rId19"/>
    <p:sldId id="291" r:id="rId20"/>
    <p:sldId id="292" r:id="rId21"/>
    <p:sldId id="293" r:id="rId22"/>
    <p:sldId id="294" r:id="rId23"/>
    <p:sldId id="295"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96" r:id="rId39"/>
    <p:sldId id="27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74620" autoAdjust="0"/>
  </p:normalViewPr>
  <p:slideViewPr>
    <p:cSldViewPr snapToGrid="0">
      <p:cViewPr varScale="1">
        <p:scale>
          <a:sx n="60" d="100"/>
          <a:sy n="60" d="100"/>
        </p:scale>
        <p:origin x="72"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4DC11-518F-4E85-9EEE-7970979CAC5F}" type="datetimeFigureOut">
              <a:rPr lang="en-AU" smtClean="0"/>
              <a:t>22/09/2022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25867-B07F-4399-9589-DF5145DA42DB}" type="slidenum">
              <a:rPr lang="en-AU" smtClean="0"/>
              <a:t>‹#›</a:t>
            </a:fld>
            <a:endParaRPr lang="en-AU"/>
          </a:p>
        </p:txBody>
      </p:sp>
    </p:spTree>
    <p:extLst>
      <p:ext uri="{BB962C8B-B14F-4D97-AF65-F5344CB8AC3E}">
        <p14:creationId xmlns:p14="http://schemas.microsoft.com/office/powerpoint/2010/main" val="212557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to briefly explain the clean up process.</a:t>
            </a:r>
          </a:p>
          <a:p>
            <a:r>
              <a:rPr lang="en-AU" dirty="0"/>
              <a:t>So we started off by obviously reading in the csv file.</a:t>
            </a:r>
          </a:p>
          <a:p>
            <a:r>
              <a:rPr lang="en-AU" dirty="0"/>
              <a:t>For the most part, the data was quite clean already.</a:t>
            </a:r>
          </a:p>
          <a:p>
            <a:r>
              <a:rPr lang="en-AU" dirty="0"/>
              <a:t>There was a blank first column that we wanted to remove so we just used the delete function for that.</a:t>
            </a:r>
          </a:p>
          <a:p>
            <a:r>
              <a:rPr lang="en-AU" dirty="0"/>
              <a:t>And since the csv file had ugly column titles we wanted to rename them so they were legible enough to understand.</a:t>
            </a:r>
          </a:p>
          <a:p>
            <a:endParaRPr lang="en-AU" dirty="0"/>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2</a:t>
            </a:fld>
            <a:endParaRPr lang="en-AU"/>
          </a:p>
        </p:txBody>
      </p:sp>
    </p:spTree>
    <p:extLst>
      <p:ext uri="{BB962C8B-B14F-4D97-AF65-F5344CB8AC3E}">
        <p14:creationId xmlns:p14="http://schemas.microsoft.com/office/powerpoint/2010/main" val="2985858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same thing, I used the </a:t>
            </a:r>
            <a:r>
              <a:rPr lang="en-AU" dirty="0" err="1"/>
              <a:t>groupby</a:t>
            </a:r>
            <a:r>
              <a:rPr lang="en-AU" dirty="0"/>
              <a:t> function to find the mean, median , variance and std dev for experience level. </a:t>
            </a:r>
          </a:p>
          <a:p>
            <a:endParaRPr lang="en-AU" dirty="0"/>
          </a:p>
          <a:p>
            <a:r>
              <a:rPr lang="en-GB" b="0" i="0" dirty="0">
                <a:solidFill>
                  <a:srgbClr val="000000"/>
                </a:solidFill>
                <a:effectLst/>
                <a:latin typeface="Helvetica Neue"/>
              </a:rPr>
              <a:t>It is clear that the average salary increases significantly as an employee progresses from entry level (61,643 USD) all the way to executive level (199,392 USD).</a:t>
            </a:r>
          </a:p>
          <a:p>
            <a:endParaRPr lang="en-GB" b="0" i="0" dirty="0">
              <a:solidFill>
                <a:srgbClr val="000000"/>
              </a:solidFill>
              <a:effectLst/>
              <a:latin typeface="Helvetica Neue"/>
            </a:endParaRP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12</a:t>
            </a:fld>
            <a:endParaRPr lang="en-AU"/>
          </a:p>
        </p:txBody>
      </p:sp>
    </p:spTree>
    <p:extLst>
      <p:ext uri="{BB962C8B-B14F-4D97-AF65-F5344CB8AC3E}">
        <p14:creationId xmlns:p14="http://schemas.microsoft.com/office/powerpoint/2010/main" val="47383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Furthermore to prove experience level has a positive effect on salary, I did some hypothesis testing for this next question.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Since salary is a numerical variable and experience level is a categorical variable, the most relevant test we can use is ANOVA.</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The null hypothesis is 'An employee's experience level has NO EFFECT on their salary.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The alternative hypothesis is 'An employee's experience level will result in an improvement on their salary.</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13</a:t>
            </a:fld>
            <a:endParaRPr lang="en-AU"/>
          </a:p>
        </p:txBody>
      </p:sp>
    </p:spTree>
    <p:extLst>
      <p:ext uri="{BB962C8B-B14F-4D97-AF65-F5344CB8AC3E}">
        <p14:creationId xmlns:p14="http://schemas.microsoft.com/office/powerpoint/2010/main" val="1747711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feel like creating the box plot was the most appropriate for this test and when comparing these 2 variables. </a:t>
            </a:r>
          </a:p>
          <a:p>
            <a:r>
              <a:rPr lang="en-AU" dirty="0"/>
              <a:t>As you can see it points out the various salary outliers for each experience level and </a:t>
            </a:r>
          </a:p>
          <a:p>
            <a:endParaRPr lang="en-AU" dirty="0"/>
          </a:p>
          <a:p>
            <a:r>
              <a:rPr lang="en-AU" dirty="0"/>
              <a:t>Also most importantly we can see the median salary for each shown by the green line. The fact the median lines are not similar, ensures that we can adopt our alternative hypothesis of ‘</a:t>
            </a:r>
            <a:r>
              <a:rPr lang="en-GB" b="0" i="0" dirty="0">
                <a:solidFill>
                  <a:srgbClr val="000000"/>
                </a:solidFill>
                <a:effectLst/>
                <a:latin typeface="Helvetica Neue"/>
              </a:rPr>
              <a:t>An employee's experience level will result in an improvement on their salary.’</a:t>
            </a:r>
          </a:p>
          <a:p>
            <a:endParaRPr lang="en-GB" b="0" i="0" dirty="0">
              <a:solidFill>
                <a:srgbClr val="000000"/>
              </a:solidFill>
              <a:effectLst/>
              <a:latin typeface="Helvetica Neue"/>
            </a:endParaRPr>
          </a:p>
          <a:p>
            <a:endParaRPr lang="en-AU" dirty="0"/>
          </a:p>
          <a:p>
            <a:r>
              <a:rPr lang="en-AU" dirty="0"/>
              <a:t>As for the ANOVA test, I extracted the individual groups to get the f-statistic and p-value calculations.</a:t>
            </a:r>
          </a:p>
          <a:p>
            <a:endParaRPr lang="en-AU" dirty="0"/>
          </a:p>
          <a:p>
            <a:r>
              <a:rPr lang="en-AU" dirty="0"/>
              <a:t>Since the F-stat value is quite large (64), it is more likely that the variation associated with experience level is real and not due to chance. </a:t>
            </a:r>
          </a:p>
          <a:p>
            <a:endParaRPr lang="en-AU" dirty="0"/>
          </a:p>
          <a:p>
            <a:r>
              <a:rPr lang="en-GB" b="0" i="0" dirty="0">
                <a:solidFill>
                  <a:srgbClr val="000000"/>
                </a:solidFill>
                <a:effectLst/>
                <a:latin typeface="Helvetica Neue"/>
              </a:rPr>
              <a:t>Our p-value (2.88x10^-36) is significantly less than 0.05. We can say that we have sufficient evidence that allows us to reject our null hypothesis and conclude that an employee's experience level has an extremely significant effect on their salary.</a:t>
            </a:r>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14</a:t>
            </a:fld>
            <a:endParaRPr lang="en-AU"/>
          </a:p>
        </p:txBody>
      </p:sp>
    </p:spTree>
    <p:extLst>
      <p:ext uri="{BB962C8B-B14F-4D97-AF65-F5344CB8AC3E}">
        <p14:creationId xmlns:p14="http://schemas.microsoft.com/office/powerpoint/2010/main" val="42124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18</a:t>
            </a:fld>
            <a:endParaRPr lang="en-AU"/>
          </a:p>
        </p:txBody>
      </p:sp>
    </p:spTree>
    <p:extLst>
      <p:ext uri="{BB962C8B-B14F-4D97-AF65-F5344CB8AC3E}">
        <p14:creationId xmlns:p14="http://schemas.microsoft.com/office/powerpoint/2010/main" val="174059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at the top is the original csv file that we want to read into </a:t>
            </a:r>
            <a:r>
              <a:rPr lang="en-AU" dirty="0" err="1"/>
              <a:t>Jupyter</a:t>
            </a:r>
            <a:r>
              <a:rPr lang="en-AU" dirty="0"/>
              <a:t> and clean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And at the bottom is what our </a:t>
            </a:r>
            <a:r>
              <a:rPr lang="en-AU" dirty="0" err="1"/>
              <a:t>dataframe</a:t>
            </a:r>
            <a:r>
              <a:rPr lang="en-AU" dirty="0"/>
              <a:t> looked like after the clean up.</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3</a:t>
            </a:fld>
            <a:endParaRPr lang="en-AU"/>
          </a:p>
        </p:txBody>
      </p:sp>
    </p:spTree>
    <p:extLst>
      <p:ext uri="{BB962C8B-B14F-4D97-AF65-F5344CB8AC3E}">
        <p14:creationId xmlns:p14="http://schemas.microsoft.com/office/powerpoint/2010/main" val="273533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Additionally to our data frame, we had noticed that the Employee Residence and Company Location columns contained a large amount of different country values (around 50+). So we wanted to narrow it down by grouping the countries into their continents.</a:t>
            </a:r>
          </a:p>
          <a:p>
            <a:endParaRPr lang="en-AU" dirty="0"/>
          </a:p>
          <a:p>
            <a:r>
              <a:rPr lang="en-AU" dirty="0"/>
              <a:t>We did this by creating dictionaries for each continent and using the current Employee Residence and Company Location columns to create 2 new columns titled Employee Continent and Company Continent. </a:t>
            </a:r>
          </a:p>
          <a:p>
            <a:endParaRPr lang="en-AU" dirty="0"/>
          </a:p>
          <a:p>
            <a:r>
              <a:rPr lang="en-AU" dirty="0"/>
              <a:t>Now looking at that snippet, you’re probably wondering why we did it for both columns, and its simply because some employees reported working for companies that were located in a continent different from where they live. </a:t>
            </a:r>
          </a:p>
          <a:p>
            <a:r>
              <a:rPr lang="en-AU" dirty="0"/>
              <a:t>These columns were needed to conduct Prathima’s research question which she will talk about later. </a:t>
            </a:r>
          </a:p>
        </p:txBody>
      </p:sp>
      <p:sp>
        <p:nvSpPr>
          <p:cNvPr id="4" name="Slide Number Placeholder 3"/>
          <p:cNvSpPr>
            <a:spLocks noGrp="1"/>
          </p:cNvSpPr>
          <p:nvPr>
            <p:ph type="sldNum" sz="quarter" idx="5"/>
          </p:nvPr>
        </p:nvSpPr>
        <p:spPr/>
        <p:txBody>
          <a:bodyPr/>
          <a:lstStyle/>
          <a:p>
            <a:fld id="{51B25867-B07F-4399-9589-DF5145DA42DB}" type="slidenum">
              <a:rPr lang="en-AU" smtClean="0"/>
              <a:t>4</a:t>
            </a:fld>
            <a:endParaRPr lang="en-AU"/>
          </a:p>
        </p:txBody>
      </p:sp>
    </p:spTree>
    <p:extLst>
      <p:ext uri="{BB962C8B-B14F-4D97-AF65-F5344CB8AC3E}">
        <p14:creationId xmlns:p14="http://schemas.microsoft.com/office/powerpoint/2010/main" val="386790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a:t>
            </a:r>
            <a:r>
              <a:rPr lang="en-AU" dirty="0" err="1"/>
              <a:t>heres</a:t>
            </a:r>
            <a:r>
              <a:rPr lang="en-AU" dirty="0"/>
              <a:t> a snippet of the final cleaned </a:t>
            </a:r>
            <a:r>
              <a:rPr lang="en-AU" dirty="0" err="1"/>
              <a:t>dataframe</a:t>
            </a:r>
            <a:r>
              <a:rPr lang="en-AU" dirty="0"/>
              <a:t> that we have used for our project. </a:t>
            </a:r>
          </a:p>
          <a:p>
            <a:endParaRPr lang="en-AU" dirty="0"/>
          </a:p>
          <a:p>
            <a:r>
              <a:rPr lang="en-AU" dirty="0"/>
              <a:t>As well as a table of the number of unique values for each column in our data frame. </a:t>
            </a:r>
          </a:p>
        </p:txBody>
      </p:sp>
      <p:sp>
        <p:nvSpPr>
          <p:cNvPr id="4" name="Slide Number Placeholder 3"/>
          <p:cNvSpPr>
            <a:spLocks noGrp="1"/>
          </p:cNvSpPr>
          <p:nvPr>
            <p:ph type="sldNum" sz="quarter" idx="5"/>
          </p:nvPr>
        </p:nvSpPr>
        <p:spPr/>
        <p:txBody>
          <a:bodyPr/>
          <a:lstStyle/>
          <a:p>
            <a:fld id="{51B25867-B07F-4399-9589-DF5145DA42DB}" type="slidenum">
              <a:rPr lang="en-AU" smtClean="0"/>
              <a:t>5</a:t>
            </a:fld>
            <a:endParaRPr lang="en-AU"/>
          </a:p>
        </p:txBody>
      </p:sp>
    </p:spTree>
    <p:extLst>
      <p:ext uri="{BB962C8B-B14F-4D97-AF65-F5344CB8AC3E}">
        <p14:creationId xmlns:p14="http://schemas.microsoft.com/office/powerpoint/2010/main" val="182172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research question – </a:t>
            </a:r>
          </a:p>
          <a:p>
            <a:endParaRPr lang="en-AU" dirty="0"/>
          </a:p>
          <a:p>
            <a:pPr algn="l">
              <a:buFont typeface="+mj-lt"/>
              <a:buAutoNum type="arabicPeriod"/>
            </a:pPr>
            <a:r>
              <a:rPr lang="en-GB" b="0" i="0" dirty="0">
                <a:solidFill>
                  <a:srgbClr val="000000"/>
                </a:solidFill>
                <a:effectLst/>
                <a:latin typeface="Helvetica Neue"/>
              </a:rPr>
              <a:t>In today's society, due to data science roles being predominantly online in nature, it is possible for individuals to complete their work duties from whatever location as long as they have access to their desktop/laptop.</a:t>
            </a:r>
          </a:p>
          <a:p>
            <a:pPr algn="l">
              <a:buFont typeface="+mj-lt"/>
              <a:buAutoNum type="arabicPeriod"/>
            </a:pPr>
            <a:endParaRPr lang="en-GB" b="0" i="0" dirty="0">
              <a:solidFill>
                <a:srgbClr val="000000"/>
              </a:solidFill>
              <a:effectLst/>
              <a:latin typeface="Helvetica Neue"/>
            </a:endParaRPr>
          </a:p>
          <a:p>
            <a:pPr algn="l">
              <a:buFont typeface="+mj-lt"/>
              <a:buAutoNum type="arabicPeriod"/>
            </a:pPr>
            <a:r>
              <a:rPr lang="en-GB" b="0" i="0" dirty="0">
                <a:solidFill>
                  <a:srgbClr val="000000"/>
                </a:solidFill>
                <a:effectLst/>
                <a:latin typeface="Helvetica Neue"/>
              </a:rPr>
              <a:t>Initial feeling would be that employees will take up a cut in their salary to gain the benefit of working from home.</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6</a:t>
            </a:fld>
            <a:endParaRPr lang="en-AU"/>
          </a:p>
        </p:txBody>
      </p:sp>
    </p:spTree>
    <p:extLst>
      <p:ext uri="{BB962C8B-B14F-4D97-AF65-F5344CB8AC3E}">
        <p14:creationId xmlns:p14="http://schemas.microsoft.com/office/powerpoint/2010/main" val="99626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to start off, I wanted to find out the distribution of values of employees working from home vs the office.</a:t>
            </a:r>
          </a:p>
          <a:p>
            <a:endParaRPr lang="en-AU" dirty="0"/>
          </a:p>
          <a:p>
            <a:r>
              <a:rPr lang="en-AU" dirty="0"/>
              <a:t>We ran the value count code to find that shows that employees in the survey predominantly work from home (381 out of 607) which is more than half the sample. </a:t>
            </a:r>
          </a:p>
          <a:p>
            <a:endParaRPr lang="en-AU" dirty="0"/>
          </a:p>
          <a:p>
            <a:r>
              <a:rPr lang="en-AU" dirty="0"/>
              <a:t>Then I ran the code to create a pie chart to better visualise the data. So you can definitely see that most employees in a data science role have the benefit of working from home. And there are a small amount of employees who either do not have the benefit or simply feel its better to work in the office. </a:t>
            </a:r>
          </a:p>
          <a:p>
            <a:r>
              <a:rPr lang="en-AU" dirty="0"/>
              <a:t> </a:t>
            </a:r>
          </a:p>
        </p:txBody>
      </p:sp>
      <p:sp>
        <p:nvSpPr>
          <p:cNvPr id="4" name="Slide Number Placeholder 3"/>
          <p:cNvSpPr>
            <a:spLocks noGrp="1"/>
          </p:cNvSpPr>
          <p:nvPr>
            <p:ph type="sldNum" sz="quarter" idx="5"/>
          </p:nvPr>
        </p:nvSpPr>
        <p:spPr/>
        <p:txBody>
          <a:bodyPr/>
          <a:lstStyle/>
          <a:p>
            <a:fld id="{51B25867-B07F-4399-9589-DF5145DA42DB}" type="slidenum">
              <a:rPr lang="en-AU" smtClean="0"/>
              <a:t>7</a:t>
            </a:fld>
            <a:endParaRPr lang="en-AU"/>
          </a:p>
        </p:txBody>
      </p:sp>
    </p:spTree>
    <p:extLst>
      <p:ext uri="{BB962C8B-B14F-4D97-AF65-F5344CB8AC3E}">
        <p14:creationId xmlns:p14="http://schemas.microsoft.com/office/powerpoint/2010/main" val="160156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to create the summary statistics table, I used the </a:t>
            </a:r>
            <a:r>
              <a:rPr lang="en-AU" dirty="0" err="1"/>
              <a:t>groupby</a:t>
            </a:r>
            <a:r>
              <a:rPr lang="en-AU" dirty="0"/>
              <a:t> function to calculate the mean, median, variance and standard dev for remote ratio. </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According to the summary statistics table, employees completely working from home earn the most (mean of 122,457), followed by those who completely work from the office (mean of 106,354). Interestingly enough, those who do both earn the least on average (mean of 80,823). So my initial prediction of people working from the office earning more was completely wrong and its actually the opposite in that regard. </a:t>
            </a:r>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8</a:t>
            </a:fld>
            <a:endParaRPr lang="en-AU"/>
          </a:p>
        </p:txBody>
      </p:sp>
    </p:spTree>
    <p:extLst>
      <p:ext uri="{BB962C8B-B14F-4D97-AF65-F5344CB8AC3E}">
        <p14:creationId xmlns:p14="http://schemas.microsoft.com/office/powerpoint/2010/main" val="2676797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Additionally, I created a bar chart with a linear regression line to further prove that working from home or the office has no significant effect on how much salary an employee earns. </a:t>
            </a:r>
          </a:p>
          <a:p>
            <a:endParaRPr lang="en-AU" dirty="0"/>
          </a:p>
          <a:p>
            <a:r>
              <a:rPr lang="en-AU" dirty="0"/>
              <a:t>I decided to use correlation coefficient as the measure, because I was using 2 numerical variables in Salary and Remote Ratio. Arguably, I could’ve used a different measure because you could also say that remote ratio is categorical because of the fact that there were only 3 options (work from home, work in the office, or both).</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According to our bar graph, we have calculated a correlation coefficient of 0.13. There is a small visible slope on the graph and therefore there is a very weak positive correlation between employee salary and remote ratio. Although both variables tend to go up in response to one another, the relationship is not very strong.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So I can for sure conclude that, it doesn’t really matter where the employee works as it as salary is not very dependent on it. </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9</a:t>
            </a:fld>
            <a:endParaRPr lang="en-AU"/>
          </a:p>
        </p:txBody>
      </p:sp>
    </p:spTree>
    <p:extLst>
      <p:ext uri="{BB962C8B-B14F-4D97-AF65-F5344CB8AC3E}">
        <p14:creationId xmlns:p14="http://schemas.microsoft.com/office/powerpoint/2010/main" val="1299314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similarly to the previous question, I wanted to find out the distribution of values of experience level of employees</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ran the value count function to find that shows that employees in the survey predominantly are senior and mid level (which take up around 81% of total sample)</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Then I ran the code to create a pie chart to better visualise the data. </a:t>
            </a:r>
          </a:p>
          <a:p>
            <a:endParaRPr lang="en-AU" dirty="0"/>
          </a:p>
        </p:txBody>
      </p:sp>
      <p:sp>
        <p:nvSpPr>
          <p:cNvPr id="4" name="Slide Number Placeholder 3"/>
          <p:cNvSpPr>
            <a:spLocks noGrp="1"/>
          </p:cNvSpPr>
          <p:nvPr>
            <p:ph type="sldNum" sz="quarter" idx="5"/>
          </p:nvPr>
        </p:nvSpPr>
        <p:spPr/>
        <p:txBody>
          <a:bodyPr/>
          <a:lstStyle/>
          <a:p>
            <a:fld id="{51B25867-B07F-4399-9589-DF5145DA42DB}" type="slidenum">
              <a:rPr lang="en-AU" smtClean="0"/>
              <a:t>11</a:t>
            </a:fld>
            <a:endParaRPr lang="en-AU"/>
          </a:p>
        </p:txBody>
      </p:sp>
    </p:spTree>
    <p:extLst>
      <p:ext uri="{BB962C8B-B14F-4D97-AF65-F5344CB8AC3E}">
        <p14:creationId xmlns:p14="http://schemas.microsoft.com/office/powerpoint/2010/main" val="364387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311B9A39-622B-4900-85C7-F9411B010ABC}"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208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512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87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80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AA0168-6351-4063-90E6-D97D091F3073}"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1B9A39-622B-4900-85C7-F9411B010ABC}"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60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AA0168-6351-4063-90E6-D97D091F3073}" type="datetimeFigureOut">
              <a:rPr lang="en-AU" smtClean="0"/>
              <a:t>22/09/2022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11B9A39-622B-4900-85C7-F9411B010ABC}"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096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AA0168-6351-4063-90E6-D97D091F3073}" type="datetimeFigureOut">
              <a:rPr lang="en-AU" smtClean="0"/>
              <a:t>22/09/2022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11B9A39-622B-4900-85C7-F9411B010ABC}"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51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AA0168-6351-4063-90E6-D97D091F3073}" type="datetimeFigureOut">
              <a:rPr lang="en-AU" smtClean="0"/>
              <a:t>22/09/2022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11B9A39-622B-4900-85C7-F9411B010ABC}"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42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A0168-6351-4063-90E6-D97D091F3073}" type="datetimeFigureOut">
              <a:rPr lang="en-AU" smtClean="0"/>
              <a:t>22/09/2022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11B9A39-622B-4900-85C7-F9411B010ABC}" type="slidenum">
              <a:rPr lang="en-AU" smtClean="0"/>
              <a:t>‹#›</a:t>
            </a:fld>
            <a:endParaRPr lang="en-AU"/>
          </a:p>
        </p:txBody>
      </p:sp>
    </p:spTree>
    <p:extLst>
      <p:ext uri="{BB962C8B-B14F-4D97-AF65-F5344CB8AC3E}">
        <p14:creationId xmlns:p14="http://schemas.microsoft.com/office/powerpoint/2010/main" val="234185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AA0168-6351-4063-90E6-D97D091F3073}" type="datetimeFigureOut">
              <a:rPr lang="en-AU" smtClean="0"/>
              <a:t>22/09/2022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11B9A39-622B-4900-85C7-F9411B010ABC}"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910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AA0168-6351-4063-90E6-D97D091F3073}" type="datetimeFigureOut">
              <a:rPr lang="en-AU" smtClean="0"/>
              <a:t>22/09/2022</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311B9A39-622B-4900-85C7-F9411B010ABC}"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20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AA0168-6351-4063-90E6-D97D091F3073}" type="datetimeFigureOut">
              <a:rPr lang="en-AU" smtClean="0"/>
              <a:t>22/09/2022</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1B9A39-622B-4900-85C7-F9411B010ABC}"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5271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kaggle.com/search?q=data+scince+salari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5D90-C554-70B8-86C4-250FBA9F3328}"/>
              </a:ext>
            </a:extLst>
          </p:cNvPr>
          <p:cNvSpPr>
            <a:spLocks noGrp="1"/>
          </p:cNvSpPr>
          <p:nvPr>
            <p:ph type="ctrTitle"/>
          </p:nvPr>
        </p:nvSpPr>
        <p:spPr/>
        <p:txBody>
          <a:bodyPr>
            <a:normAutofit fontScale="90000"/>
          </a:bodyPr>
          <a:lstStyle/>
          <a:p>
            <a:r>
              <a:rPr lang="en-AU" dirty="0"/>
              <a:t>Data Science Roles and their Salaries around the world</a:t>
            </a:r>
          </a:p>
        </p:txBody>
      </p:sp>
      <p:sp>
        <p:nvSpPr>
          <p:cNvPr id="3" name="Subtitle 2">
            <a:extLst>
              <a:ext uri="{FF2B5EF4-FFF2-40B4-BE49-F238E27FC236}">
                <a16:creationId xmlns:a16="http://schemas.microsoft.com/office/drawing/2014/main" id="{7ED833AA-8716-85D3-4C81-CE3F980BF2AF}"/>
              </a:ext>
            </a:extLst>
          </p:cNvPr>
          <p:cNvSpPr>
            <a:spLocks noGrp="1"/>
          </p:cNvSpPr>
          <p:nvPr>
            <p:ph type="subTitle" idx="1"/>
          </p:nvPr>
        </p:nvSpPr>
        <p:spPr/>
        <p:txBody>
          <a:bodyPr/>
          <a:lstStyle/>
          <a:p>
            <a:r>
              <a:rPr lang="en-AU" dirty="0"/>
              <a:t>Presented by Carl Gonzales, Prathima </a:t>
            </a:r>
            <a:r>
              <a:rPr lang="en-AU" dirty="0" err="1"/>
              <a:t>Polavarapu</a:t>
            </a:r>
            <a:r>
              <a:rPr lang="en-AU" dirty="0"/>
              <a:t>, Shang Xu</a:t>
            </a:r>
          </a:p>
        </p:txBody>
      </p:sp>
    </p:spTree>
    <p:extLst>
      <p:ext uri="{BB962C8B-B14F-4D97-AF65-F5344CB8AC3E}">
        <p14:creationId xmlns:p14="http://schemas.microsoft.com/office/powerpoint/2010/main" val="294526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FB05-74C8-31A1-B95C-12FA1707EDF2}"/>
              </a:ext>
            </a:extLst>
          </p:cNvPr>
          <p:cNvSpPr>
            <a:spLocks noGrp="1"/>
          </p:cNvSpPr>
          <p:nvPr>
            <p:ph type="title"/>
          </p:nvPr>
        </p:nvSpPr>
        <p:spPr>
          <a:xfrm>
            <a:off x="1294362" y="2938119"/>
            <a:ext cx="9603275" cy="2050976"/>
          </a:xfrm>
        </p:spPr>
        <p:txBody>
          <a:bodyPr/>
          <a:lstStyle/>
          <a:p>
            <a:r>
              <a:rPr lang="en-AU" dirty="0"/>
              <a:t>So is employee salary dependent on something else?</a:t>
            </a:r>
          </a:p>
        </p:txBody>
      </p:sp>
    </p:spTree>
    <p:extLst>
      <p:ext uri="{BB962C8B-B14F-4D97-AF65-F5344CB8AC3E}">
        <p14:creationId xmlns:p14="http://schemas.microsoft.com/office/powerpoint/2010/main" val="18849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E8F-C8A1-8152-E89F-2381EA2F25F0}"/>
              </a:ext>
            </a:extLst>
          </p:cNvPr>
          <p:cNvSpPr>
            <a:spLocks noGrp="1"/>
          </p:cNvSpPr>
          <p:nvPr>
            <p:ph type="title"/>
          </p:nvPr>
        </p:nvSpPr>
        <p:spPr/>
        <p:txBody>
          <a:bodyPr/>
          <a:lstStyle/>
          <a:p>
            <a:r>
              <a:rPr lang="en-AU" dirty="0"/>
              <a:t>The distribution of employee experience level </a:t>
            </a:r>
          </a:p>
        </p:txBody>
      </p:sp>
      <p:pic>
        <p:nvPicPr>
          <p:cNvPr id="5" name="Picture 4">
            <a:extLst>
              <a:ext uri="{FF2B5EF4-FFF2-40B4-BE49-F238E27FC236}">
                <a16:creationId xmlns:a16="http://schemas.microsoft.com/office/drawing/2014/main" id="{9C68E855-7229-13F7-2C8B-5B2392F3A976}"/>
              </a:ext>
            </a:extLst>
          </p:cNvPr>
          <p:cNvPicPr>
            <a:picLocks noChangeAspect="1"/>
          </p:cNvPicPr>
          <p:nvPr/>
        </p:nvPicPr>
        <p:blipFill>
          <a:blip r:embed="rId3"/>
          <a:stretch>
            <a:fillRect/>
          </a:stretch>
        </p:blipFill>
        <p:spPr>
          <a:xfrm>
            <a:off x="696077" y="2164179"/>
            <a:ext cx="5759079" cy="1589673"/>
          </a:xfrm>
          <a:prstGeom prst="rect">
            <a:avLst/>
          </a:prstGeom>
        </p:spPr>
      </p:pic>
      <p:pic>
        <p:nvPicPr>
          <p:cNvPr id="7" name="Picture 6">
            <a:extLst>
              <a:ext uri="{FF2B5EF4-FFF2-40B4-BE49-F238E27FC236}">
                <a16:creationId xmlns:a16="http://schemas.microsoft.com/office/drawing/2014/main" id="{9CB533C9-B606-EC91-93D4-8E267C19AF02}"/>
              </a:ext>
            </a:extLst>
          </p:cNvPr>
          <p:cNvPicPr>
            <a:picLocks noChangeAspect="1"/>
          </p:cNvPicPr>
          <p:nvPr/>
        </p:nvPicPr>
        <p:blipFill>
          <a:blip r:embed="rId4"/>
          <a:stretch>
            <a:fillRect/>
          </a:stretch>
        </p:blipFill>
        <p:spPr>
          <a:xfrm>
            <a:off x="696077" y="4210049"/>
            <a:ext cx="5759078" cy="1645451"/>
          </a:xfrm>
          <a:prstGeom prst="rect">
            <a:avLst/>
          </a:prstGeom>
        </p:spPr>
      </p:pic>
      <p:pic>
        <p:nvPicPr>
          <p:cNvPr id="9" name="Picture 8">
            <a:extLst>
              <a:ext uri="{FF2B5EF4-FFF2-40B4-BE49-F238E27FC236}">
                <a16:creationId xmlns:a16="http://schemas.microsoft.com/office/drawing/2014/main" id="{89C51605-547D-24BD-1B40-797864D0E36F}"/>
              </a:ext>
            </a:extLst>
          </p:cNvPr>
          <p:cNvPicPr>
            <a:picLocks noChangeAspect="1"/>
          </p:cNvPicPr>
          <p:nvPr/>
        </p:nvPicPr>
        <p:blipFill>
          <a:blip r:embed="rId5"/>
          <a:stretch>
            <a:fillRect/>
          </a:stretch>
        </p:blipFill>
        <p:spPr>
          <a:xfrm>
            <a:off x="7600197" y="2194239"/>
            <a:ext cx="4110540" cy="3413084"/>
          </a:xfrm>
          <a:prstGeom prst="rect">
            <a:avLst/>
          </a:prstGeom>
        </p:spPr>
      </p:pic>
      <p:cxnSp>
        <p:nvCxnSpPr>
          <p:cNvPr id="11" name="Connector: Elbow 10">
            <a:extLst>
              <a:ext uri="{FF2B5EF4-FFF2-40B4-BE49-F238E27FC236}">
                <a16:creationId xmlns:a16="http://schemas.microsoft.com/office/drawing/2014/main" id="{B3A667CD-857E-07A5-5C23-88333D89D18F}"/>
              </a:ext>
            </a:extLst>
          </p:cNvPr>
          <p:cNvCxnSpPr>
            <a:stCxn id="7" idx="3"/>
            <a:endCxn id="9" idx="1"/>
          </p:cNvCxnSpPr>
          <p:nvPr/>
        </p:nvCxnSpPr>
        <p:spPr>
          <a:xfrm flipV="1">
            <a:off x="6455155" y="3900781"/>
            <a:ext cx="1145042" cy="11319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67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161F-945F-79A9-FAD4-BFE09D9B9335}"/>
              </a:ext>
            </a:extLst>
          </p:cNvPr>
          <p:cNvSpPr>
            <a:spLocks noGrp="1"/>
          </p:cNvSpPr>
          <p:nvPr>
            <p:ph type="title"/>
          </p:nvPr>
        </p:nvSpPr>
        <p:spPr/>
        <p:txBody>
          <a:bodyPr/>
          <a:lstStyle/>
          <a:p>
            <a:r>
              <a:rPr lang="en-AU" dirty="0"/>
              <a:t>Summary statistics table - experience level vs salary </a:t>
            </a:r>
          </a:p>
        </p:txBody>
      </p:sp>
      <p:pic>
        <p:nvPicPr>
          <p:cNvPr id="5" name="Picture 4">
            <a:extLst>
              <a:ext uri="{FF2B5EF4-FFF2-40B4-BE49-F238E27FC236}">
                <a16:creationId xmlns:a16="http://schemas.microsoft.com/office/drawing/2014/main" id="{737E857F-A903-2703-2F58-2FDBC152ACD6}"/>
              </a:ext>
            </a:extLst>
          </p:cNvPr>
          <p:cNvPicPr>
            <a:picLocks noChangeAspect="1"/>
          </p:cNvPicPr>
          <p:nvPr/>
        </p:nvPicPr>
        <p:blipFill>
          <a:blip r:embed="rId3"/>
          <a:stretch>
            <a:fillRect/>
          </a:stretch>
        </p:blipFill>
        <p:spPr>
          <a:xfrm>
            <a:off x="3312945" y="2021807"/>
            <a:ext cx="4924425" cy="4514850"/>
          </a:xfrm>
          <a:prstGeom prst="rect">
            <a:avLst/>
          </a:prstGeom>
        </p:spPr>
      </p:pic>
    </p:spTree>
    <p:extLst>
      <p:ext uri="{BB962C8B-B14F-4D97-AF65-F5344CB8AC3E}">
        <p14:creationId xmlns:p14="http://schemas.microsoft.com/office/powerpoint/2010/main" val="86578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7075-8B4C-E819-0504-1A2D50C1C7DD}"/>
              </a:ext>
            </a:extLst>
          </p:cNvPr>
          <p:cNvSpPr>
            <a:spLocks noGrp="1"/>
          </p:cNvSpPr>
          <p:nvPr>
            <p:ph type="title"/>
          </p:nvPr>
        </p:nvSpPr>
        <p:spPr/>
        <p:txBody>
          <a:bodyPr>
            <a:normAutofit fontScale="90000"/>
          </a:bodyPr>
          <a:lstStyle/>
          <a:p>
            <a:r>
              <a:rPr lang="en-AU" dirty="0"/>
              <a:t>Hypothesis testing – employee salary vs experience level</a:t>
            </a:r>
            <a:br>
              <a:rPr lang="en-AU" dirty="0"/>
            </a:br>
            <a:endParaRPr lang="en-AU" dirty="0"/>
          </a:p>
        </p:txBody>
      </p:sp>
      <p:sp>
        <p:nvSpPr>
          <p:cNvPr id="3" name="Content Placeholder 2">
            <a:extLst>
              <a:ext uri="{FF2B5EF4-FFF2-40B4-BE49-F238E27FC236}">
                <a16:creationId xmlns:a16="http://schemas.microsoft.com/office/drawing/2014/main" id="{9021B17B-D8A5-0D8B-A1A3-D8D8DDDA1C36}"/>
              </a:ext>
            </a:extLst>
          </p:cNvPr>
          <p:cNvSpPr>
            <a:spLocks noGrp="1"/>
          </p:cNvSpPr>
          <p:nvPr>
            <p:ph idx="1"/>
          </p:nvPr>
        </p:nvSpPr>
        <p:spPr/>
        <p:txBody>
          <a:bodyPr/>
          <a:lstStyle/>
          <a:p>
            <a:pPr algn="l"/>
            <a:r>
              <a:rPr lang="en-GB" b="1" i="0" dirty="0">
                <a:solidFill>
                  <a:srgbClr val="000000"/>
                </a:solidFill>
                <a:effectLst/>
                <a:latin typeface="Helvetica Neue"/>
              </a:rPr>
              <a:t>Null Hypothesis</a:t>
            </a:r>
          </a:p>
          <a:p>
            <a:pPr marL="0" indent="0" algn="l">
              <a:buNone/>
            </a:pPr>
            <a:r>
              <a:rPr lang="en-GB" b="0" i="0" dirty="0">
                <a:solidFill>
                  <a:srgbClr val="000000"/>
                </a:solidFill>
                <a:effectLst/>
                <a:latin typeface="Helvetica Neue"/>
              </a:rPr>
              <a:t>An employee's experience level has NO EFFECT on their salary.</a:t>
            </a:r>
          </a:p>
          <a:p>
            <a:pPr algn="l"/>
            <a:endParaRPr lang="en-GB" b="1" i="0" dirty="0">
              <a:solidFill>
                <a:srgbClr val="000000"/>
              </a:solidFill>
              <a:effectLst/>
              <a:latin typeface="Helvetica Neue"/>
            </a:endParaRPr>
          </a:p>
          <a:p>
            <a:pPr algn="l"/>
            <a:r>
              <a:rPr lang="en-GB" b="1" i="0" dirty="0">
                <a:solidFill>
                  <a:srgbClr val="000000"/>
                </a:solidFill>
                <a:effectLst/>
                <a:latin typeface="Helvetica Neue"/>
              </a:rPr>
              <a:t>Alternative Hypothesis</a:t>
            </a:r>
          </a:p>
          <a:p>
            <a:pPr marL="0" indent="0" algn="l">
              <a:buNone/>
            </a:pPr>
            <a:r>
              <a:rPr lang="en-GB" b="0" i="0" dirty="0">
                <a:solidFill>
                  <a:srgbClr val="000000"/>
                </a:solidFill>
                <a:effectLst/>
                <a:latin typeface="Helvetica Neue"/>
              </a:rPr>
              <a:t>An employee's experience level will result in an improvement on their salary.</a:t>
            </a:r>
          </a:p>
          <a:p>
            <a:endParaRPr lang="en-AU" dirty="0"/>
          </a:p>
        </p:txBody>
      </p:sp>
    </p:spTree>
    <p:extLst>
      <p:ext uri="{BB962C8B-B14F-4D97-AF65-F5344CB8AC3E}">
        <p14:creationId xmlns:p14="http://schemas.microsoft.com/office/powerpoint/2010/main" val="34564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3FBF-18FF-83C2-87BD-3B0AF4D22914}"/>
              </a:ext>
            </a:extLst>
          </p:cNvPr>
          <p:cNvSpPr>
            <a:spLocks noGrp="1"/>
          </p:cNvSpPr>
          <p:nvPr>
            <p:ph type="title"/>
          </p:nvPr>
        </p:nvSpPr>
        <p:spPr>
          <a:xfrm>
            <a:off x="1515747" y="166881"/>
            <a:ext cx="9603275" cy="1049235"/>
          </a:xfrm>
        </p:spPr>
        <p:txBody>
          <a:bodyPr/>
          <a:lstStyle/>
          <a:p>
            <a:r>
              <a:rPr lang="en-AU" dirty="0"/>
              <a:t>Box plot: employee salary vs experience level</a:t>
            </a:r>
          </a:p>
        </p:txBody>
      </p:sp>
      <p:pic>
        <p:nvPicPr>
          <p:cNvPr id="5" name="Picture 4">
            <a:extLst>
              <a:ext uri="{FF2B5EF4-FFF2-40B4-BE49-F238E27FC236}">
                <a16:creationId xmlns:a16="http://schemas.microsoft.com/office/drawing/2014/main" id="{E04B6EC3-D73F-B6B2-9DEF-9281AE953E76}"/>
              </a:ext>
            </a:extLst>
          </p:cNvPr>
          <p:cNvPicPr>
            <a:picLocks noChangeAspect="1"/>
          </p:cNvPicPr>
          <p:nvPr/>
        </p:nvPicPr>
        <p:blipFill>
          <a:blip r:embed="rId3"/>
          <a:stretch>
            <a:fillRect/>
          </a:stretch>
        </p:blipFill>
        <p:spPr>
          <a:xfrm>
            <a:off x="268589" y="1196990"/>
            <a:ext cx="5655074" cy="709128"/>
          </a:xfrm>
          <a:prstGeom prst="rect">
            <a:avLst/>
          </a:prstGeom>
        </p:spPr>
      </p:pic>
      <p:pic>
        <p:nvPicPr>
          <p:cNvPr id="7" name="Picture 6">
            <a:extLst>
              <a:ext uri="{FF2B5EF4-FFF2-40B4-BE49-F238E27FC236}">
                <a16:creationId xmlns:a16="http://schemas.microsoft.com/office/drawing/2014/main" id="{132D8238-CE53-FC8D-26AE-247C48EFA2FB}"/>
              </a:ext>
            </a:extLst>
          </p:cNvPr>
          <p:cNvPicPr>
            <a:picLocks noChangeAspect="1"/>
          </p:cNvPicPr>
          <p:nvPr/>
        </p:nvPicPr>
        <p:blipFill>
          <a:blip r:embed="rId4"/>
          <a:stretch>
            <a:fillRect/>
          </a:stretch>
        </p:blipFill>
        <p:spPr>
          <a:xfrm>
            <a:off x="268589" y="2080221"/>
            <a:ext cx="4592169" cy="4606887"/>
          </a:xfrm>
          <a:prstGeom prst="rect">
            <a:avLst/>
          </a:prstGeom>
        </p:spPr>
      </p:pic>
      <p:pic>
        <p:nvPicPr>
          <p:cNvPr id="9" name="Picture 8">
            <a:extLst>
              <a:ext uri="{FF2B5EF4-FFF2-40B4-BE49-F238E27FC236}">
                <a16:creationId xmlns:a16="http://schemas.microsoft.com/office/drawing/2014/main" id="{55E976BF-DA96-A1DC-333F-D1E798DD0E01}"/>
              </a:ext>
            </a:extLst>
          </p:cNvPr>
          <p:cNvPicPr>
            <a:picLocks noChangeAspect="1"/>
          </p:cNvPicPr>
          <p:nvPr/>
        </p:nvPicPr>
        <p:blipFill>
          <a:blip r:embed="rId5"/>
          <a:stretch>
            <a:fillRect/>
          </a:stretch>
        </p:blipFill>
        <p:spPr>
          <a:xfrm>
            <a:off x="5564104" y="3332633"/>
            <a:ext cx="6229350" cy="1619250"/>
          </a:xfrm>
          <a:prstGeom prst="rect">
            <a:avLst/>
          </a:prstGeom>
        </p:spPr>
      </p:pic>
    </p:spTree>
    <p:extLst>
      <p:ext uri="{BB962C8B-B14F-4D97-AF65-F5344CB8AC3E}">
        <p14:creationId xmlns:p14="http://schemas.microsoft.com/office/powerpoint/2010/main" val="293142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1790-DB54-E9D0-E1C4-9F46122933F4}"/>
              </a:ext>
            </a:extLst>
          </p:cNvPr>
          <p:cNvSpPr>
            <a:spLocks noGrp="1"/>
          </p:cNvSpPr>
          <p:nvPr>
            <p:ph type="title"/>
          </p:nvPr>
        </p:nvSpPr>
        <p:spPr>
          <a:xfrm>
            <a:off x="640080" y="325369"/>
            <a:ext cx="4368602" cy="1956841"/>
          </a:xfrm>
        </p:spPr>
        <p:txBody>
          <a:bodyPr anchor="b">
            <a:normAutofit fontScale="90000"/>
          </a:bodyPr>
          <a:lstStyle/>
          <a:p>
            <a:pPr marL="285750" indent="-285750">
              <a:buFont typeface="Arial" panose="020B0604020202020204" pitchFamily="34" charset="0"/>
              <a:buChar char="•"/>
            </a:pPr>
            <a:r>
              <a:rPr lang="en-AU" sz="3400" b="1"/>
              <a:t>How do data science Salaries vary by geographic Locations?</a:t>
            </a:r>
          </a:p>
        </p:txBody>
      </p:sp>
      <p:sp>
        <p:nvSpPr>
          <p:cNvPr id="9" name="Content Placeholder 8">
            <a:extLst>
              <a:ext uri="{FF2B5EF4-FFF2-40B4-BE49-F238E27FC236}">
                <a16:creationId xmlns:a16="http://schemas.microsoft.com/office/drawing/2014/main" id="{91385631-1F46-4AF4-CA93-57F0A677EF4C}"/>
              </a:ext>
            </a:extLst>
          </p:cNvPr>
          <p:cNvSpPr>
            <a:spLocks noGrp="1"/>
          </p:cNvSpPr>
          <p:nvPr>
            <p:ph idx="1"/>
          </p:nvPr>
        </p:nvSpPr>
        <p:spPr>
          <a:xfrm>
            <a:off x="640080" y="2872899"/>
            <a:ext cx="4243589" cy="3320668"/>
          </a:xfrm>
        </p:spPr>
        <p:txBody>
          <a:bodyPr>
            <a:normAutofit/>
          </a:bodyPr>
          <a:lstStyle/>
          <a:p>
            <a:pPr marL="0" indent="0">
              <a:buNone/>
            </a:pPr>
            <a:endParaRPr lang="en-US" sz="2200" dirty="0">
              <a:solidFill>
                <a:srgbClr val="FF0000"/>
              </a:solidFill>
            </a:endParaRPr>
          </a:p>
          <a:p>
            <a:pPr marL="0" indent="0">
              <a:buNone/>
            </a:pPr>
            <a:endParaRPr lang="en-US" sz="2200" dirty="0">
              <a:solidFill>
                <a:srgbClr val="FF0000"/>
              </a:solidFill>
            </a:endParaRPr>
          </a:p>
          <a:p>
            <a:pPr marL="0" indent="0">
              <a:buNone/>
            </a:pPr>
            <a:r>
              <a:rPr lang="en-US" sz="2200" dirty="0">
                <a:solidFill>
                  <a:srgbClr val="FF0000"/>
                </a:solidFill>
              </a:rPr>
              <a:t>                                           prathima</a:t>
            </a:r>
          </a:p>
        </p:txBody>
      </p:sp>
      <p:pic>
        <p:nvPicPr>
          <p:cNvPr id="5" name="Content Placeholder 4" descr="View of earth from space">
            <a:extLst>
              <a:ext uri="{FF2B5EF4-FFF2-40B4-BE49-F238E27FC236}">
                <a16:creationId xmlns:a16="http://schemas.microsoft.com/office/drawing/2014/main" id="{1D3AC488-1984-5102-63F0-D29EE151A6F5}"/>
              </a:ext>
            </a:extLst>
          </p:cNvPr>
          <p:cNvPicPr>
            <a:picLocks noChangeAspect="1"/>
          </p:cNvPicPr>
          <p:nvPr/>
        </p:nvPicPr>
        <p:blipFill rotWithShape="1">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7966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E053-55E7-3D4C-0DAD-442EBA2CA79D}"/>
              </a:ext>
            </a:extLst>
          </p:cNvPr>
          <p:cNvSpPr>
            <a:spLocks noGrp="1"/>
          </p:cNvSpPr>
          <p:nvPr>
            <p:ph type="title"/>
          </p:nvPr>
        </p:nvSpPr>
        <p:spPr>
          <a:xfrm>
            <a:off x="630936" y="502920"/>
            <a:ext cx="3419856" cy="1463040"/>
          </a:xfrm>
        </p:spPr>
        <p:txBody>
          <a:bodyPr anchor="ctr">
            <a:normAutofit/>
          </a:bodyPr>
          <a:lstStyle/>
          <a:p>
            <a:endParaRPr lang="en-AU" sz="4800" dirty="0"/>
          </a:p>
        </p:txBody>
      </p:sp>
      <p:sp>
        <p:nvSpPr>
          <p:cNvPr id="3" name="Content Placeholder 2">
            <a:extLst>
              <a:ext uri="{FF2B5EF4-FFF2-40B4-BE49-F238E27FC236}">
                <a16:creationId xmlns:a16="http://schemas.microsoft.com/office/drawing/2014/main" id="{17F53056-F11F-1E37-97D8-FB1DF76F63E4}"/>
              </a:ext>
            </a:extLst>
          </p:cNvPr>
          <p:cNvSpPr>
            <a:spLocks noGrp="1"/>
          </p:cNvSpPr>
          <p:nvPr>
            <p:ph idx="1"/>
          </p:nvPr>
        </p:nvSpPr>
        <p:spPr>
          <a:xfrm>
            <a:off x="4654295" y="502920"/>
            <a:ext cx="6894576" cy="1463040"/>
          </a:xfrm>
        </p:spPr>
        <p:txBody>
          <a:bodyPr anchor="ctr">
            <a:normAutofit lnSpcReduction="10000"/>
          </a:bodyPr>
          <a:lstStyle/>
          <a:p>
            <a:r>
              <a:rPr lang="en-AU" sz="2200"/>
              <a:t>Read &amp; clean data as requirements.</a:t>
            </a:r>
          </a:p>
          <a:p>
            <a:endParaRPr lang="en-AU" sz="2200"/>
          </a:p>
          <a:p>
            <a:r>
              <a:rPr lang="en-AU" sz="2200"/>
              <a:t>Describe data (Mean , Median and SD data)</a:t>
            </a:r>
          </a:p>
          <a:p>
            <a:endParaRPr lang="en-AU" sz="2200"/>
          </a:p>
          <a:p>
            <a:pPr marL="0" indent="0">
              <a:buNone/>
            </a:pPr>
            <a:endParaRPr lang="en-AU" sz="2200"/>
          </a:p>
        </p:txBody>
      </p:sp>
      <p:pic>
        <p:nvPicPr>
          <p:cNvPr id="5" name="Picture 4" descr="Table&#10;&#10;Description automatically generated">
            <a:extLst>
              <a:ext uri="{FF2B5EF4-FFF2-40B4-BE49-F238E27FC236}">
                <a16:creationId xmlns:a16="http://schemas.microsoft.com/office/drawing/2014/main" id="{B048140C-9687-D07C-1F4B-3189F613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563" y="2290936"/>
            <a:ext cx="8842280" cy="3959352"/>
          </a:xfrm>
          <a:prstGeom prst="rect">
            <a:avLst/>
          </a:prstGeom>
        </p:spPr>
      </p:pic>
    </p:spTree>
    <p:extLst>
      <p:ext uri="{BB962C8B-B14F-4D97-AF65-F5344CB8AC3E}">
        <p14:creationId xmlns:p14="http://schemas.microsoft.com/office/powerpoint/2010/main" val="406271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12A3-73E3-69F1-2D11-05F36510AC22}"/>
              </a:ext>
            </a:extLst>
          </p:cNvPr>
          <p:cNvSpPr>
            <a:spLocks noGrp="1"/>
          </p:cNvSpPr>
          <p:nvPr>
            <p:ph type="title"/>
          </p:nvPr>
        </p:nvSpPr>
        <p:spPr>
          <a:xfrm>
            <a:off x="1115568" y="548640"/>
            <a:ext cx="10168128" cy="1179576"/>
          </a:xfrm>
        </p:spPr>
        <p:txBody>
          <a:bodyPr>
            <a:normAutofit/>
          </a:bodyPr>
          <a:lstStyle/>
          <a:p>
            <a:r>
              <a:rPr lang="en-AU" sz="3700"/>
              <a:t>Grouping Company Location, Employee Location to their Continent.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A914DF7E-6BFB-D2AE-121E-0C9AE5654D71}"/>
              </a:ext>
            </a:extLst>
          </p:cNvPr>
          <p:cNvPicPr>
            <a:picLocks noChangeAspect="1"/>
          </p:cNvPicPr>
          <p:nvPr/>
        </p:nvPicPr>
        <p:blipFill rotWithShape="1">
          <a:blip r:embed="rId2">
            <a:extLst>
              <a:ext uri="{28A0092B-C50C-407E-A947-70E740481C1C}">
                <a14:useLocalDpi xmlns:a14="http://schemas.microsoft.com/office/drawing/2010/main" val="0"/>
              </a:ext>
            </a:extLst>
          </a:blip>
          <a:srcRect r="13775" b="-2"/>
          <a:stretch/>
        </p:blipFill>
        <p:spPr>
          <a:xfrm>
            <a:off x="908304" y="2478024"/>
            <a:ext cx="10375392" cy="3694176"/>
          </a:xfrm>
          <a:prstGeom prst="rect">
            <a:avLst/>
          </a:prstGeom>
        </p:spPr>
      </p:pic>
    </p:spTree>
    <p:extLst>
      <p:ext uri="{BB962C8B-B14F-4D97-AF65-F5344CB8AC3E}">
        <p14:creationId xmlns:p14="http://schemas.microsoft.com/office/powerpoint/2010/main" val="164173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A5D8-0A81-9D2B-92A9-5A501B3053BA}"/>
              </a:ext>
            </a:extLst>
          </p:cNvPr>
          <p:cNvSpPr>
            <a:spLocks noGrp="1"/>
          </p:cNvSpPr>
          <p:nvPr>
            <p:ph type="title"/>
          </p:nvPr>
        </p:nvSpPr>
        <p:spPr>
          <a:xfrm>
            <a:off x="838200" y="585216"/>
            <a:ext cx="10515600" cy="1325563"/>
          </a:xfrm>
        </p:spPr>
        <p:txBody>
          <a:bodyPr>
            <a:normAutofit/>
          </a:bodyPr>
          <a:lstStyle/>
          <a:p>
            <a:r>
              <a:rPr lang="en-AU" dirty="0">
                <a:solidFill>
                  <a:schemeClr val="bg1"/>
                </a:solidFill>
              </a:rPr>
              <a:t>Added  2 Columns into Data Frame</a:t>
            </a:r>
          </a:p>
        </p:txBody>
      </p:sp>
      <p:pic>
        <p:nvPicPr>
          <p:cNvPr id="4" name="Content Placeholder 3">
            <a:extLst>
              <a:ext uri="{FF2B5EF4-FFF2-40B4-BE49-F238E27FC236}">
                <a16:creationId xmlns:a16="http://schemas.microsoft.com/office/drawing/2014/main" id="{7AFD25CA-E4AD-12F0-9E22-443149FE5AF5}"/>
              </a:ext>
            </a:extLst>
          </p:cNvPr>
          <p:cNvPicPr>
            <a:picLocks noChangeAspect="1"/>
          </p:cNvPicPr>
          <p:nvPr/>
        </p:nvPicPr>
        <p:blipFill rotWithShape="1">
          <a:blip r:embed="rId3"/>
          <a:srcRect l="12680" r="2" b="2"/>
          <a:stretch/>
        </p:blipFill>
        <p:spPr>
          <a:xfrm>
            <a:off x="841248" y="2516777"/>
            <a:ext cx="6236208" cy="3660185"/>
          </a:xfrm>
          <a:prstGeom prst="rect">
            <a:avLst/>
          </a:prstGeom>
        </p:spPr>
      </p:pic>
      <p:pic>
        <p:nvPicPr>
          <p:cNvPr id="6" name="Content Placeholder 5" descr="Graphical user interface, application&#10;&#10;Description automatically generated">
            <a:extLst>
              <a:ext uri="{FF2B5EF4-FFF2-40B4-BE49-F238E27FC236}">
                <a16:creationId xmlns:a16="http://schemas.microsoft.com/office/drawing/2014/main" id="{B25DF34F-59AB-F571-6E65-BA431301BF0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20270" y="2386584"/>
            <a:ext cx="2534478" cy="4123945"/>
          </a:xfrm>
        </p:spPr>
      </p:pic>
    </p:spTree>
    <p:extLst>
      <p:ext uri="{BB962C8B-B14F-4D97-AF65-F5344CB8AC3E}">
        <p14:creationId xmlns:p14="http://schemas.microsoft.com/office/powerpoint/2010/main" val="38225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709B-8168-CDE5-D4A9-CFC1613B79D3}"/>
              </a:ext>
            </a:extLst>
          </p:cNvPr>
          <p:cNvSpPr>
            <a:spLocks noGrp="1"/>
          </p:cNvSpPr>
          <p:nvPr>
            <p:ph type="title"/>
          </p:nvPr>
        </p:nvSpPr>
        <p:spPr/>
        <p:txBody>
          <a:bodyPr/>
          <a:lstStyle/>
          <a:p>
            <a:r>
              <a:rPr lang="en-AU" dirty="0"/>
              <a:t>Exploratory Data Analysis 📊</a:t>
            </a:r>
          </a:p>
        </p:txBody>
      </p:sp>
      <p:pic>
        <p:nvPicPr>
          <p:cNvPr id="4" name="Content Placeholder 3">
            <a:extLst>
              <a:ext uri="{FF2B5EF4-FFF2-40B4-BE49-F238E27FC236}">
                <a16:creationId xmlns:a16="http://schemas.microsoft.com/office/drawing/2014/main" id="{99024AA5-B63A-F1CF-91D8-962F99D1A6EF}"/>
              </a:ext>
            </a:extLst>
          </p:cNvPr>
          <p:cNvPicPr>
            <a:picLocks noGrp="1" noChangeAspect="1"/>
          </p:cNvPicPr>
          <p:nvPr>
            <p:ph idx="1"/>
          </p:nvPr>
        </p:nvPicPr>
        <p:blipFill>
          <a:blip r:embed="rId2"/>
          <a:stretch>
            <a:fillRect/>
          </a:stretch>
        </p:blipFill>
        <p:spPr>
          <a:xfrm>
            <a:off x="838200" y="2421560"/>
            <a:ext cx="10515600" cy="3159467"/>
          </a:xfrm>
          <a:prstGeom prst="rect">
            <a:avLst/>
          </a:prstGeom>
        </p:spPr>
      </p:pic>
    </p:spTree>
    <p:extLst>
      <p:ext uri="{BB962C8B-B14F-4D97-AF65-F5344CB8AC3E}">
        <p14:creationId xmlns:p14="http://schemas.microsoft.com/office/powerpoint/2010/main" val="220366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FFDB-9E92-2DC5-E8F1-19C4262B6EA6}"/>
              </a:ext>
            </a:extLst>
          </p:cNvPr>
          <p:cNvSpPr>
            <a:spLocks noGrp="1"/>
          </p:cNvSpPr>
          <p:nvPr>
            <p:ph type="title"/>
          </p:nvPr>
        </p:nvSpPr>
        <p:spPr/>
        <p:txBody>
          <a:bodyPr/>
          <a:lstStyle/>
          <a:p>
            <a:r>
              <a:rPr lang="en-AU" dirty="0"/>
              <a:t>Data exploration and clean up process</a:t>
            </a:r>
          </a:p>
        </p:txBody>
      </p:sp>
      <p:sp>
        <p:nvSpPr>
          <p:cNvPr id="3" name="Content Placeholder 2">
            <a:extLst>
              <a:ext uri="{FF2B5EF4-FFF2-40B4-BE49-F238E27FC236}">
                <a16:creationId xmlns:a16="http://schemas.microsoft.com/office/drawing/2014/main" id="{C858C9CC-92AA-7674-8ACA-E4C369A5EB6C}"/>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B07AD4F-19FC-FC7C-A3C8-55CA96B2143A}"/>
              </a:ext>
            </a:extLst>
          </p:cNvPr>
          <p:cNvPicPr>
            <a:picLocks noChangeAspect="1"/>
          </p:cNvPicPr>
          <p:nvPr/>
        </p:nvPicPr>
        <p:blipFill>
          <a:blip r:embed="rId3"/>
          <a:stretch>
            <a:fillRect/>
          </a:stretch>
        </p:blipFill>
        <p:spPr>
          <a:xfrm>
            <a:off x="1710489" y="2015732"/>
            <a:ext cx="8203532" cy="3122412"/>
          </a:xfrm>
          <a:prstGeom prst="rect">
            <a:avLst/>
          </a:prstGeom>
        </p:spPr>
      </p:pic>
    </p:spTree>
    <p:extLst>
      <p:ext uri="{BB962C8B-B14F-4D97-AF65-F5344CB8AC3E}">
        <p14:creationId xmlns:p14="http://schemas.microsoft.com/office/powerpoint/2010/main" val="4114276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04E-BBAB-A7E9-9CD2-9A93370896D7}"/>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1700" kern="1200">
                <a:solidFill>
                  <a:srgbClr val="FFFFFF"/>
                </a:solidFill>
                <a:latin typeface="+mj-lt"/>
                <a:ea typeface="+mj-ea"/>
                <a:cs typeface="+mj-cs"/>
              </a:rPr>
              <a:t>* Observation:  In this Graph Shows  Highest to lowest Salaries in Continent. </a:t>
            </a:r>
            <a:br>
              <a:rPr lang="en-US" sz="1700" kern="1200">
                <a:solidFill>
                  <a:srgbClr val="FFFFFF"/>
                </a:solidFill>
                <a:latin typeface="+mj-lt"/>
                <a:ea typeface="+mj-ea"/>
                <a:cs typeface="+mj-cs"/>
              </a:rPr>
            </a:br>
            <a:br>
              <a:rPr lang="en-US" sz="1700" kern="1200">
                <a:solidFill>
                  <a:srgbClr val="FFFFFF"/>
                </a:solidFill>
                <a:latin typeface="+mj-lt"/>
                <a:ea typeface="+mj-ea"/>
                <a:cs typeface="+mj-cs"/>
              </a:rPr>
            </a:br>
            <a:r>
              <a:rPr lang="en-US" sz="1700" kern="1200">
                <a:solidFill>
                  <a:srgbClr val="FFFFFF"/>
                </a:solidFill>
                <a:latin typeface="+mj-lt"/>
                <a:ea typeface="+mj-ea"/>
                <a:cs typeface="+mj-cs"/>
              </a:rPr>
              <a:t>    North America , Oceania, Europe, Africa, Asia and South America.</a:t>
            </a:r>
            <a:br>
              <a:rPr lang="en-US" sz="1700" kern="1200">
                <a:solidFill>
                  <a:srgbClr val="FFFFFF"/>
                </a:solidFill>
                <a:latin typeface="+mj-lt"/>
                <a:ea typeface="+mj-ea"/>
                <a:cs typeface="+mj-cs"/>
              </a:rPr>
            </a:br>
            <a:endParaRPr lang="en-US" sz="1700" kern="1200">
              <a:solidFill>
                <a:srgbClr val="FFFFFF"/>
              </a:solidFill>
              <a:latin typeface="+mj-lt"/>
              <a:ea typeface="+mj-ea"/>
              <a:cs typeface="+mj-cs"/>
            </a:endParaRPr>
          </a:p>
        </p:txBody>
      </p:sp>
      <p:pic>
        <p:nvPicPr>
          <p:cNvPr id="5" name="Content Placeholder 4" descr="Chart, histogram&#10;&#10;Description automatically generated">
            <a:extLst>
              <a:ext uri="{FF2B5EF4-FFF2-40B4-BE49-F238E27FC236}">
                <a16:creationId xmlns:a16="http://schemas.microsoft.com/office/drawing/2014/main" id="{50FBBAE4-B666-D0B5-7791-EF4A17A18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690281"/>
            <a:ext cx="6780700" cy="3475108"/>
          </a:xfrm>
          <a:prstGeom prst="rect">
            <a:avLst/>
          </a:prstGeom>
        </p:spPr>
      </p:pic>
    </p:spTree>
    <p:extLst>
      <p:ext uri="{BB962C8B-B14F-4D97-AF65-F5344CB8AC3E}">
        <p14:creationId xmlns:p14="http://schemas.microsoft.com/office/powerpoint/2010/main" val="222671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2A24-856A-749D-A247-10147138DE5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   API’s &amp; JSON</a:t>
            </a:r>
          </a:p>
        </p:txBody>
      </p:sp>
    </p:spTree>
    <p:extLst>
      <p:ext uri="{BB962C8B-B14F-4D97-AF65-F5344CB8AC3E}">
        <p14:creationId xmlns:p14="http://schemas.microsoft.com/office/powerpoint/2010/main" val="2265195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2ADF-7291-366D-70E0-C427B8DB6365}"/>
              </a:ext>
            </a:extLst>
          </p:cNvPr>
          <p:cNvSpPr>
            <a:spLocks noGrp="1"/>
          </p:cNvSpPr>
          <p:nvPr>
            <p:ph type="title"/>
          </p:nvPr>
        </p:nvSpPr>
        <p:spPr/>
        <p:txBody>
          <a:bodyPr/>
          <a:lstStyle/>
          <a:p>
            <a:r>
              <a:rPr lang="en-AU" dirty="0"/>
              <a:t>API’S and JSON</a:t>
            </a:r>
          </a:p>
        </p:txBody>
      </p:sp>
      <p:sp>
        <p:nvSpPr>
          <p:cNvPr id="3" name="Content Placeholder 2">
            <a:extLst>
              <a:ext uri="{FF2B5EF4-FFF2-40B4-BE49-F238E27FC236}">
                <a16:creationId xmlns:a16="http://schemas.microsoft.com/office/drawing/2014/main" id="{51F2FCB7-47A1-86C8-30F3-D9F71B2779EE}"/>
              </a:ext>
            </a:extLst>
          </p:cNvPr>
          <p:cNvSpPr>
            <a:spLocks noGrp="1"/>
          </p:cNvSpPr>
          <p:nvPr>
            <p:ph idx="1"/>
          </p:nvPr>
        </p:nvSpPr>
        <p:spPr/>
        <p:txBody>
          <a:bodyPr/>
          <a:lstStyle/>
          <a:p>
            <a:pPr marL="0" indent="0">
              <a:buNone/>
            </a:pPr>
            <a:r>
              <a:rPr lang="en-AU" dirty="0"/>
              <a:t>*I Used Median Salaries(USD)</a:t>
            </a:r>
            <a:r>
              <a:rPr lang="en-US" dirty="0"/>
              <a:t> Add Data Science company continent to        Map</a:t>
            </a:r>
            <a:r>
              <a:rPr lang="en-AU" dirty="0"/>
              <a:t>. </a:t>
            </a:r>
          </a:p>
        </p:txBody>
      </p:sp>
    </p:spTree>
    <p:extLst>
      <p:ext uri="{BB962C8B-B14F-4D97-AF65-F5344CB8AC3E}">
        <p14:creationId xmlns:p14="http://schemas.microsoft.com/office/powerpoint/2010/main" val="144018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516F-7109-A270-15BA-990AABD1D576}"/>
              </a:ext>
            </a:extLst>
          </p:cNvPr>
          <p:cNvSpPr>
            <a:spLocks noGrp="1"/>
          </p:cNvSpPr>
          <p:nvPr>
            <p:ph type="title"/>
          </p:nvPr>
        </p:nvSpPr>
        <p:spPr/>
        <p:txBody>
          <a:bodyPr/>
          <a:lstStyle/>
          <a:p>
            <a:endParaRPr lang="en-AU" dirty="0"/>
          </a:p>
        </p:txBody>
      </p:sp>
      <p:pic>
        <p:nvPicPr>
          <p:cNvPr id="7" name="Content Placeholder 6">
            <a:extLst>
              <a:ext uri="{FF2B5EF4-FFF2-40B4-BE49-F238E27FC236}">
                <a16:creationId xmlns:a16="http://schemas.microsoft.com/office/drawing/2014/main" id="{1154CA9D-30C6-4BB7-6AA8-B76D7D880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506" y="898504"/>
            <a:ext cx="6988988" cy="5060992"/>
          </a:xfrm>
        </p:spPr>
      </p:pic>
    </p:spTree>
    <p:extLst>
      <p:ext uri="{BB962C8B-B14F-4D97-AF65-F5344CB8AC3E}">
        <p14:creationId xmlns:p14="http://schemas.microsoft.com/office/powerpoint/2010/main" val="159266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AU" altLang="zh-CN" b="1" dirty="0"/>
              <a:t>Research Question 3: </a:t>
            </a:r>
            <a:br>
              <a:rPr lang="en-AU" altLang="zh-CN" dirty="0"/>
            </a:br>
            <a:endParaRPr lang="zh-CN" altLang="en-US" dirty="0"/>
          </a:p>
        </p:txBody>
      </p:sp>
      <p:sp>
        <p:nvSpPr>
          <p:cNvPr id="3" name="副标题 2"/>
          <p:cNvSpPr>
            <a:spLocks noGrp="1"/>
          </p:cNvSpPr>
          <p:nvPr>
            <p:ph type="subTitle" idx="1"/>
          </p:nvPr>
        </p:nvSpPr>
        <p:spPr/>
        <p:txBody>
          <a:bodyPr>
            <a:normAutofit fontScale="62500" lnSpcReduction="20000"/>
          </a:bodyPr>
          <a:lstStyle/>
          <a:p>
            <a:r>
              <a:rPr lang="en-AU" altLang="zh-CN" sz="3200" dirty="0">
                <a:latin typeface="Calibri" panose="020F0502020204030204" pitchFamily="34" charset="0"/>
                <a:cs typeface="Calibri" panose="020F0502020204030204" pitchFamily="34" charset="0"/>
              </a:rPr>
              <a:t>How do data science role salaries vary by role type? Out of all the Data Science Job Titles, which Job Title has the highest average salary?</a:t>
            </a:r>
            <a:br>
              <a:rPr lang="en-AU" altLang="zh-CN" dirty="0"/>
            </a:br>
            <a:endParaRPr lang="zh-CN" altLang="en-US" dirty="0"/>
          </a:p>
        </p:txBody>
      </p:sp>
    </p:spTree>
    <p:extLst>
      <p:ext uri="{BB962C8B-B14F-4D97-AF65-F5344CB8AC3E}">
        <p14:creationId xmlns:p14="http://schemas.microsoft.com/office/powerpoint/2010/main" val="1235268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How Many Job Titles In Data Science?</a:t>
            </a:r>
            <a:endParaRPr lang="zh-CN" altLang="en-US" dirty="0"/>
          </a:p>
        </p:txBody>
      </p:sp>
      <p:sp>
        <p:nvSpPr>
          <p:cNvPr id="3" name="内容占位符 2"/>
          <p:cNvSpPr>
            <a:spLocks noGrp="1"/>
          </p:cNvSpPr>
          <p:nvPr>
            <p:ph idx="1"/>
          </p:nvPr>
        </p:nvSpPr>
        <p:spPr/>
        <p:txBody>
          <a:bodyPr/>
          <a:lstStyle/>
          <a:p>
            <a:r>
              <a:rPr lang="en-AU" altLang="zh-CN" dirty="0"/>
              <a:t>There are 50+ job titles in Data Science.</a:t>
            </a:r>
          </a:p>
          <a:p>
            <a:r>
              <a:rPr lang="en-AU" altLang="zh-CN" dirty="0"/>
              <a:t>A lot of job titles are very unpopular.</a:t>
            </a:r>
          </a:p>
          <a:p>
            <a:r>
              <a:rPr lang="en-AU" altLang="zh-CN" dirty="0"/>
              <a:t>Which one is the popular job title? Our research will focus on popular job titles.</a:t>
            </a:r>
          </a:p>
          <a:p>
            <a:endParaRPr lang="zh-CN" altLang="en-US" dirty="0"/>
          </a:p>
        </p:txBody>
      </p:sp>
    </p:spTree>
    <p:extLst>
      <p:ext uri="{BB962C8B-B14F-4D97-AF65-F5344CB8AC3E}">
        <p14:creationId xmlns:p14="http://schemas.microsoft.com/office/powerpoint/2010/main" val="1114900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Which One Is The Popular Job Title?</a:t>
            </a:r>
            <a:endParaRPr lang="zh-CN" altLang="en-US" dirty="0"/>
          </a:p>
        </p:txBody>
      </p:sp>
      <p:sp>
        <p:nvSpPr>
          <p:cNvPr id="3" name="内容占位符 2"/>
          <p:cNvSpPr>
            <a:spLocks noGrp="1"/>
          </p:cNvSpPr>
          <p:nvPr>
            <p:ph idx="1"/>
          </p:nvPr>
        </p:nvSpPr>
        <p:spPr/>
        <p:txBody>
          <a:bodyPr/>
          <a:lstStyle/>
          <a:p>
            <a:r>
              <a:rPr lang="en-AU" altLang="zh-CN" dirty="0"/>
              <a:t>We will draw a pie chart to present the popular. The pie chart is easy to read and understand.</a:t>
            </a:r>
          </a:p>
          <a:p>
            <a:pPr lvl="0"/>
            <a:r>
              <a:rPr lang="en-AU" altLang="zh-CN" dirty="0"/>
              <a:t>But there are many job titles, so we c</a:t>
            </a:r>
            <a:r>
              <a:rPr lang="zh-CN" altLang="zh-CN" dirty="0"/>
              <a:t>lassified </a:t>
            </a:r>
            <a:r>
              <a:rPr lang="en-AU" altLang="zh-CN" dirty="0"/>
              <a:t>the unpopular job titles in a new group called ‘Other’.</a:t>
            </a:r>
          </a:p>
          <a:p>
            <a:pPr lvl="0"/>
            <a:r>
              <a:rPr lang="en-AU" altLang="zh-CN" dirty="0"/>
              <a:t>According to the data, we chose top 14 job titles which has more than 1%.</a:t>
            </a:r>
            <a:endParaRPr lang="zh-CN" altLang="zh-CN" dirty="0"/>
          </a:p>
          <a:p>
            <a:endParaRPr lang="zh-CN" altLang="en-US" dirty="0"/>
          </a:p>
        </p:txBody>
      </p:sp>
    </p:spTree>
    <p:extLst>
      <p:ext uri="{BB962C8B-B14F-4D97-AF65-F5344CB8AC3E}">
        <p14:creationId xmlns:p14="http://schemas.microsoft.com/office/powerpoint/2010/main" val="3579334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C</a:t>
            </a:r>
            <a:r>
              <a:rPr lang="zh-CN" altLang="zh-CN" dirty="0"/>
              <a:t>lassif</a:t>
            </a:r>
            <a:r>
              <a:rPr lang="en-AU" altLang="zh-CN" dirty="0"/>
              <a:t>y</a:t>
            </a:r>
            <a:r>
              <a:rPr lang="zh-CN" altLang="zh-CN" dirty="0"/>
              <a:t> </a:t>
            </a:r>
            <a:r>
              <a:rPr lang="en-AU" altLang="zh-CN" dirty="0"/>
              <a:t>The Unpopular Jobs’ Title As ‘Other’</a:t>
            </a:r>
            <a:endParaRPr lang="zh-CN" altLang="en-US" dirty="0"/>
          </a:p>
        </p:txBody>
      </p:sp>
      <p:pic>
        <p:nvPicPr>
          <p:cNvPr id="4" name="内容占位符 3"/>
          <p:cNvPicPr>
            <a:picLocks noGrp="1" noChangeAspect="1"/>
          </p:cNvPicPr>
          <p:nvPr>
            <p:ph idx="1"/>
          </p:nvPr>
        </p:nvPicPr>
        <p:blipFill>
          <a:blip r:embed="rId2"/>
          <a:stretch>
            <a:fillRect/>
          </a:stretch>
        </p:blipFill>
        <p:spPr>
          <a:xfrm>
            <a:off x="1252438" y="2292929"/>
            <a:ext cx="9295238" cy="3304762"/>
          </a:xfrm>
          <a:prstGeom prst="rect">
            <a:avLst/>
          </a:prstGeom>
        </p:spPr>
      </p:pic>
    </p:spTree>
    <p:extLst>
      <p:ext uri="{BB962C8B-B14F-4D97-AF65-F5344CB8AC3E}">
        <p14:creationId xmlns:p14="http://schemas.microsoft.com/office/powerpoint/2010/main" val="379971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Result</a:t>
            </a:r>
            <a:endParaRPr lang="zh-CN" altLang="en-US"/>
          </a:p>
        </p:txBody>
      </p:sp>
      <p:pic>
        <p:nvPicPr>
          <p:cNvPr id="4" name="内容占位符 3"/>
          <p:cNvPicPr>
            <a:picLocks noGrp="1" noChangeAspect="1"/>
          </p:cNvPicPr>
          <p:nvPr>
            <p:ph idx="1"/>
          </p:nvPr>
        </p:nvPicPr>
        <p:blipFill>
          <a:blip r:embed="rId2"/>
          <a:stretch>
            <a:fillRect/>
          </a:stretch>
        </p:blipFill>
        <p:spPr>
          <a:xfrm>
            <a:off x="1037652" y="1845890"/>
            <a:ext cx="7933333" cy="4142857"/>
          </a:xfrm>
          <a:prstGeom prst="rect">
            <a:avLst/>
          </a:prstGeom>
        </p:spPr>
      </p:pic>
    </p:spTree>
    <p:extLst>
      <p:ext uri="{BB962C8B-B14F-4D97-AF65-F5344CB8AC3E}">
        <p14:creationId xmlns:p14="http://schemas.microsoft.com/office/powerpoint/2010/main" val="255615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The Popular Job Title, Draw A Pie Chart</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1825625"/>
            <a:ext cx="9971428" cy="4000000"/>
          </a:xfrm>
          <a:prstGeom prst="rect">
            <a:avLst/>
          </a:prstGeom>
        </p:spPr>
      </p:pic>
    </p:spTree>
    <p:extLst>
      <p:ext uri="{BB962C8B-B14F-4D97-AF65-F5344CB8AC3E}">
        <p14:creationId xmlns:p14="http://schemas.microsoft.com/office/powerpoint/2010/main" val="312179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4B6B3-2984-31BD-D078-B54FC2793492}"/>
              </a:ext>
            </a:extLst>
          </p:cNvPr>
          <p:cNvPicPr>
            <a:picLocks noChangeAspect="1"/>
          </p:cNvPicPr>
          <p:nvPr/>
        </p:nvPicPr>
        <p:blipFill>
          <a:blip r:embed="rId3"/>
          <a:stretch>
            <a:fillRect/>
          </a:stretch>
        </p:blipFill>
        <p:spPr>
          <a:xfrm>
            <a:off x="335723" y="291570"/>
            <a:ext cx="11520553" cy="1898474"/>
          </a:xfrm>
          <a:prstGeom prst="rect">
            <a:avLst/>
          </a:prstGeom>
        </p:spPr>
      </p:pic>
      <p:pic>
        <p:nvPicPr>
          <p:cNvPr id="6" name="Picture 5">
            <a:extLst>
              <a:ext uri="{FF2B5EF4-FFF2-40B4-BE49-F238E27FC236}">
                <a16:creationId xmlns:a16="http://schemas.microsoft.com/office/drawing/2014/main" id="{1597E975-3FDD-EAD5-2D1E-C182909B07CF}"/>
              </a:ext>
            </a:extLst>
          </p:cNvPr>
          <p:cNvPicPr>
            <a:picLocks noChangeAspect="1"/>
          </p:cNvPicPr>
          <p:nvPr/>
        </p:nvPicPr>
        <p:blipFill>
          <a:blip r:embed="rId4"/>
          <a:stretch>
            <a:fillRect/>
          </a:stretch>
        </p:blipFill>
        <p:spPr>
          <a:xfrm>
            <a:off x="343602" y="3723980"/>
            <a:ext cx="11528432" cy="2692863"/>
          </a:xfrm>
          <a:prstGeom prst="rect">
            <a:avLst/>
          </a:prstGeom>
        </p:spPr>
      </p:pic>
      <p:sp>
        <p:nvSpPr>
          <p:cNvPr id="7" name="Arrow: Down 6">
            <a:extLst>
              <a:ext uri="{FF2B5EF4-FFF2-40B4-BE49-F238E27FC236}">
                <a16:creationId xmlns:a16="http://schemas.microsoft.com/office/drawing/2014/main" id="{750EEB70-860E-7F89-FBC7-C0CD38A741D6}"/>
              </a:ext>
            </a:extLst>
          </p:cNvPr>
          <p:cNvSpPr/>
          <p:nvPr/>
        </p:nvSpPr>
        <p:spPr>
          <a:xfrm>
            <a:off x="5486400" y="2337534"/>
            <a:ext cx="1411705" cy="1238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97844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The Pie Chart of Popular Job Title</a:t>
            </a:r>
            <a:endParaRPr lang="zh-CN" altLang="en-US"/>
          </a:p>
        </p:txBody>
      </p:sp>
      <p:pic>
        <p:nvPicPr>
          <p:cNvPr id="2050" name="Picture 2" descr="job_title_distribu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9761" y="1318707"/>
            <a:ext cx="5539293" cy="553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23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Major Findings 1</a:t>
            </a:r>
            <a:endParaRPr lang="zh-CN" altLang="en-US"/>
          </a:p>
        </p:txBody>
      </p:sp>
      <p:sp>
        <p:nvSpPr>
          <p:cNvPr id="3" name="内容占位符 2"/>
          <p:cNvSpPr>
            <a:spLocks noGrp="1"/>
          </p:cNvSpPr>
          <p:nvPr>
            <p:ph idx="1"/>
          </p:nvPr>
        </p:nvSpPr>
        <p:spPr/>
        <p:txBody>
          <a:bodyPr/>
          <a:lstStyle/>
          <a:p>
            <a:r>
              <a:rPr lang="en-AU" altLang="zh-CN"/>
              <a:t>The most popular job title is 'Data Scientist, 23.6%, the second one is 'Data Engineer', 21.7%, the third one is 'Data Analyst', 16%.</a:t>
            </a:r>
          </a:p>
          <a:p>
            <a:r>
              <a:rPr lang="en-AU" altLang="zh-CN"/>
              <a:t>The top three accounted for 61.3%.</a:t>
            </a:r>
          </a:p>
          <a:p>
            <a:r>
              <a:rPr lang="en-AU" altLang="zh-CN"/>
              <a:t>The other for 17.1%, so the top 14 accounted for 82.9%.</a:t>
            </a:r>
          </a:p>
          <a:p>
            <a:endParaRPr lang="zh-CN" altLang="en-US"/>
          </a:p>
        </p:txBody>
      </p:sp>
    </p:spTree>
    <p:extLst>
      <p:ext uri="{BB962C8B-B14F-4D97-AF65-F5344CB8AC3E}">
        <p14:creationId xmlns:p14="http://schemas.microsoft.com/office/powerpoint/2010/main" val="4001072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Which Job Title Has The Highest Average Salary?</a:t>
            </a:r>
            <a:endParaRPr lang="zh-CN" altLang="en-US"/>
          </a:p>
        </p:txBody>
      </p:sp>
      <p:sp>
        <p:nvSpPr>
          <p:cNvPr id="3" name="内容占位符 2"/>
          <p:cNvSpPr>
            <a:spLocks noGrp="1"/>
          </p:cNvSpPr>
          <p:nvPr>
            <p:ph idx="1"/>
          </p:nvPr>
        </p:nvSpPr>
        <p:spPr/>
        <p:txBody>
          <a:bodyPr/>
          <a:lstStyle/>
          <a:p>
            <a:r>
              <a:rPr lang="en-AU" altLang="zh-CN" dirty="0"/>
              <a:t>The high average salary will be research in popular job title. The rare one has few samples, make a average mean nothing.</a:t>
            </a:r>
          </a:p>
          <a:p>
            <a:endParaRPr lang="zh-CN" altLang="en-US" dirty="0"/>
          </a:p>
        </p:txBody>
      </p:sp>
    </p:spTree>
    <p:extLst>
      <p:ext uri="{BB962C8B-B14F-4D97-AF65-F5344CB8AC3E}">
        <p14:creationId xmlns:p14="http://schemas.microsoft.com/office/powerpoint/2010/main" val="2660883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Group By Job Title, And Get Mean/Average</a:t>
            </a:r>
            <a:endParaRPr lang="zh-CN" altLang="en-US"/>
          </a:p>
        </p:txBody>
      </p:sp>
      <p:pic>
        <p:nvPicPr>
          <p:cNvPr id="4" name="内容占位符 3"/>
          <p:cNvPicPr>
            <a:picLocks noGrp="1" noChangeAspect="1"/>
          </p:cNvPicPr>
          <p:nvPr>
            <p:ph idx="1"/>
          </p:nvPr>
        </p:nvPicPr>
        <p:blipFill>
          <a:blip r:embed="rId2"/>
          <a:stretch>
            <a:fillRect/>
          </a:stretch>
        </p:blipFill>
        <p:spPr>
          <a:xfrm>
            <a:off x="949301" y="1879611"/>
            <a:ext cx="7904762" cy="4038095"/>
          </a:xfrm>
          <a:prstGeom prst="rect">
            <a:avLst/>
          </a:prstGeom>
        </p:spPr>
      </p:pic>
    </p:spTree>
    <p:extLst>
      <p:ext uri="{BB962C8B-B14F-4D97-AF65-F5344CB8AC3E}">
        <p14:creationId xmlns:p14="http://schemas.microsoft.com/office/powerpoint/2010/main" val="422249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Prepare Data To Draw Bar chart</a:t>
            </a:r>
            <a:endParaRPr lang="zh-CN" altLang="en-US"/>
          </a:p>
        </p:txBody>
      </p:sp>
      <p:pic>
        <p:nvPicPr>
          <p:cNvPr id="4" name="内容占位符 3"/>
          <p:cNvPicPr>
            <a:picLocks noGrp="1" noChangeAspect="1"/>
          </p:cNvPicPr>
          <p:nvPr>
            <p:ph idx="1"/>
          </p:nvPr>
        </p:nvPicPr>
        <p:blipFill>
          <a:blip r:embed="rId2"/>
          <a:stretch>
            <a:fillRect/>
          </a:stretch>
        </p:blipFill>
        <p:spPr>
          <a:xfrm>
            <a:off x="761185" y="1690687"/>
            <a:ext cx="8550765" cy="4772733"/>
          </a:xfrm>
          <a:prstGeom prst="rect">
            <a:avLst/>
          </a:prstGeom>
        </p:spPr>
      </p:pic>
    </p:spTree>
    <p:extLst>
      <p:ext uri="{BB962C8B-B14F-4D97-AF65-F5344CB8AC3E}">
        <p14:creationId xmlns:p14="http://schemas.microsoft.com/office/powerpoint/2010/main" val="3526722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Draw A Bar Chart</a:t>
            </a:r>
            <a:endParaRPr lang="zh-CN" altLang="en-US"/>
          </a:p>
        </p:txBody>
      </p:sp>
      <p:pic>
        <p:nvPicPr>
          <p:cNvPr id="4" name="内容占位符 3"/>
          <p:cNvPicPr>
            <a:picLocks noGrp="1" noChangeAspect="1"/>
          </p:cNvPicPr>
          <p:nvPr>
            <p:ph idx="1"/>
          </p:nvPr>
        </p:nvPicPr>
        <p:blipFill>
          <a:blip r:embed="rId2"/>
          <a:stretch>
            <a:fillRect/>
          </a:stretch>
        </p:blipFill>
        <p:spPr>
          <a:xfrm>
            <a:off x="838200" y="1848150"/>
            <a:ext cx="7685714" cy="3000000"/>
          </a:xfrm>
          <a:prstGeom prst="rect">
            <a:avLst/>
          </a:prstGeom>
        </p:spPr>
      </p:pic>
    </p:spTree>
    <p:extLst>
      <p:ext uri="{BB962C8B-B14F-4D97-AF65-F5344CB8AC3E}">
        <p14:creationId xmlns:p14="http://schemas.microsoft.com/office/powerpoint/2010/main" val="876670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Employee Average Salary According To Job Title</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834095" y="1548913"/>
            <a:ext cx="6523809" cy="4904762"/>
          </a:xfrm>
          <a:prstGeom prst="rect">
            <a:avLst/>
          </a:prstGeom>
        </p:spPr>
      </p:pic>
    </p:spTree>
    <p:extLst>
      <p:ext uri="{BB962C8B-B14F-4D97-AF65-F5344CB8AC3E}">
        <p14:creationId xmlns:p14="http://schemas.microsoft.com/office/powerpoint/2010/main" val="2879530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Major Findings 2</a:t>
            </a:r>
            <a:endParaRPr lang="zh-CN" altLang="en-US"/>
          </a:p>
        </p:txBody>
      </p:sp>
      <p:sp>
        <p:nvSpPr>
          <p:cNvPr id="3" name="内容占位符 2"/>
          <p:cNvSpPr>
            <a:spLocks noGrp="1"/>
          </p:cNvSpPr>
          <p:nvPr>
            <p:ph idx="1"/>
          </p:nvPr>
        </p:nvSpPr>
        <p:spPr/>
        <p:txBody>
          <a:bodyPr/>
          <a:lstStyle/>
          <a:p>
            <a:r>
              <a:rPr lang="en-AU" altLang="zh-CN"/>
              <a:t>The highest salary of job title is 'Principal Data Scientist’, the next one is 'Director of Data Science'. </a:t>
            </a:r>
          </a:p>
          <a:p>
            <a:r>
              <a:rPr lang="en-AU" altLang="zh-CN"/>
              <a:t>Except for management position, the highest one is 'Data Architect’.</a:t>
            </a:r>
          </a:p>
          <a:p>
            <a:r>
              <a:rPr lang="en-AU" altLang="zh-CN"/>
              <a:t>The 'Big Data Engineer' is not good for employee, this job title average salary is USD 52000, only half of 'Data Engineer'. 'Big' is less.</a:t>
            </a:r>
            <a:br>
              <a:rPr lang="en-AU" altLang="zh-CN"/>
            </a:br>
            <a:endParaRPr lang="en-AU" altLang="zh-CN"/>
          </a:p>
          <a:p>
            <a:endParaRPr lang="zh-CN" altLang="en-US"/>
          </a:p>
        </p:txBody>
      </p:sp>
    </p:spTree>
    <p:extLst>
      <p:ext uri="{BB962C8B-B14F-4D97-AF65-F5344CB8AC3E}">
        <p14:creationId xmlns:p14="http://schemas.microsoft.com/office/powerpoint/2010/main" val="371262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A083-360E-069E-7647-9707B8DAE96A}"/>
              </a:ext>
            </a:extLst>
          </p:cNvPr>
          <p:cNvSpPr>
            <a:spLocks noGrp="1"/>
          </p:cNvSpPr>
          <p:nvPr>
            <p:ph type="title"/>
          </p:nvPr>
        </p:nvSpPr>
        <p:spPr/>
        <p:txBody>
          <a:bodyPr/>
          <a:lstStyle/>
          <a:p>
            <a:r>
              <a:rPr lang="en-AU" dirty="0"/>
              <a:t>Resources:</a:t>
            </a:r>
          </a:p>
        </p:txBody>
      </p:sp>
      <p:sp>
        <p:nvSpPr>
          <p:cNvPr id="3" name="Content Placeholder 2">
            <a:extLst>
              <a:ext uri="{FF2B5EF4-FFF2-40B4-BE49-F238E27FC236}">
                <a16:creationId xmlns:a16="http://schemas.microsoft.com/office/drawing/2014/main" id="{63454DA7-D55F-EB69-2106-B1746B6F1426}"/>
              </a:ext>
            </a:extLst>
          </p:cNvPr>
          <p:cNvSpPr>
            <a:spLocks noGrp="1"/>
          </p:cNvSpPr>
          <p:nvPr>
            <p:ph idx="1"/>
          </p:nvPr>
        </p:nvSpPr>
        <p:spPr/>
        <p:txBody>
          <a:bodyPr/>
          <a:lstStyle/>
          <a:p>
            <a:r>
              <a:rPr lang="en-US" dirty="0"/>
              <a:t>--&gt; </a:t>
            </a:r>
            <a:r>
              <a:rPr lang="en-US" dirty="0" err="1"/>
              <a:t>Jupytor</a:t>
            </a:r>
            <a:r>
              <a:rPr lang="en-US" dirty="0"/>
              <a:t> Python Notebook or Visual Studio Code. (Develop Code)</a:t>
            </a:r>
          </a:p>
          <a:p>
            <a:r>
              <a:rPr lang="en-US" dirty="0"/>
              <a:t>--&gt;Google API Key (https://console.developers.google.com/getting-started) as '</a:t>
            </a:r>
            <a:r>
              <a:rPr lang="en-US" dirty="0" err="1"/>
              <a:t>g_key</a:t>
            </a:r>
            <a:r>
              <a:rPr lang="en-US" dirty="0"/>
              <a:t>’</a:t>
            </a:r>
          </a:p>
          <a:p>
            <a:r>
              <a:rPr lang="en-US" dirty="0"/>
              <a:t>--&gt;Create API Keys and store it in the 'api_keys.py' file before running the </a:t>
            </a:r>
            <a:r>
              <a:rPr lang="en-US" dirty="0" err="1"/>
              <a:t>Jupyter</a:t>
            </a:r>
            <a:r>
              <a:rPr lang="en-US" dirty="0"/>
              <a:t> notebooks.</a:t>
            </a:r>
          </a:p>
          <a:p>
            <a:r>
              <a:rPr lang="en-AU" dirty="0">
                <a:hlinkClick r:id="rId2"/>
              </a:rPr>
              <a:t>Search | Kaggle</a:t>
            </a:r>
            <a:r>
              <a:rPr lang="en-AU" dirty="0"/>
              <a:t>        Data Science salaries ( ds_salaries.csv)</a:t>
            </a:r>
          </a:p>
        </p:txBody>
      </p:sp>
    </p:spTree>
    <p:extLst>
      <p:ext uri="{BB962C8B-B14F-4D97-AF65-F5344CB8AC3E}">
        <p14:creationId xmlns:p14="http://schemas.microsoft.com/office/powerpoint/2010/main" val="3656207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a:t>The End</a:t>
            </a:r>
            <a:endParaRPr lang="zh-CN" altLang="en-US"/>
          </a:p>
        </p:txBody>
      </p:sp>
      <p:sp>
        <p:nvSpPr>
          <p:cNvPr id="3" name="内容占位符 2"/>
          <p:cNvSpPr>
            <a:spLocks noGrp="1"/>
          </p:cNvSpPr>
          <p:nvPr>
            <p:ph idx="1"/>
          </p:nvPr>
        </p:nvSpPr>
        <p:spPr/>
        <p:txBody>
          <a:bodyPr/>
          <a:lstStyle/>
          <a:p>
            <a:r>
              <a:rPr lang="en-AU" altLang="zh-CN"/>
              <a:t>Thanks for watching.</a:t>
            </a:r>
            <a:endParaRPr lang="zh-CN" altLang="en-US"/>
          </a:p>
        </p:txBody>
      </p:sp>
    </p:spTree>
    <p:extLst>
      <p:ext uri="{BB962C8B-B14F-4D97-AF65-F5344CB8AC3E}">
        <p14:creationId xmlns:p14="http://schemas.microsoft.com/office/powerpoint/2010/main" val="67323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413D-7A65-88ED-B6C5-F6FA0B46E186}"/>
              </a:ext>
            </a:extLst>
          </p:cNvPr>
          <p:cNvSpPr>
            <a:spLocks noGrp="1"/>
          </p:cNvSpPr>
          <p:nvPr>
            <p:ph type="title"/>
          </p:nvPr>
        </p:nvSpPr>
        <p:spPr>
          <a:xfrm>
            <a:off x="617390" y="185356"/>
            <a:ext cx="9603275" cy="1049235"/>
          </a:xfrm>
        </p:spPr>
        <p:txBody>
          <a:bodyPr/>
          <a:lstStyle/>
          <a:p>
            <a:r>
              <a:rPr lang="en-AU" dirty="0"/>
              <a:t>Grouping the countries into continents</a:t>
            </a:r>
          </a:p>
        </p:txBody>
      </p:sp>
      <p:sp>
        <p:nvSpPr>
          <p:cNvPr id="3" name="Content Placeholder 2">
            <a:extLst>
              <a:ext uri="{FF2B5EF4-FFF2-40B4-BE49-F238E27FC236}">
                <a16:creationId xmlns:a16="http://schemas.microsoft.com/office/drawing/2014/main" id="{A23E1B36-1669-706E-B70B-1502F143C832}"/>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6C90AFA9-EA15-47F1-7320-BB356CD08859}"/>
              </a:ext>
            </a:extLst>
          </p:cNvPr>
          <p:cNvPicPr>
            <a:picLocks noChangeAspect="1"/>
          </p:cNvPicPr>
          <p:nvPr/>
        </p:nvPicPr>
        <p:blipFill>
          <a:blip r:embed="rId3"/>
          <a:stretch>
            <a:fillRect/>
          </a:stretch>
        </p:blipFill>
        <p:spPr>
          <a:xfrm>
            <a:off x="149392" y="1391655"/>
            <a:ext cx="9486900" cy="3495675"/>
          </a:xfrm>
          <a:prstGeom prst="rect">
            <a:avLst/>
          </a:prstGeom>
        </p:spPr>
      </p:pic>
      <p:pic>
        <p:nvPicPr>
          <p:cNvPr id="7" name="Picture 6">
            <a:extLst>
              <a:ext uri="{FF2B5EF4-FFF2-40B4-BE49-F238E27FC236}">
                <a16:creationId xmlns:a16="http://schemas.microsoft.com/office/drawing/2014/main" id="{3009B923-A9BA-35E3-3E7F-AB18D1CA0981}"/>
              </a:ext>
            </a:extLst>
          </p:cNvPr>
          <p:cNvPicPr>
            <a:picLocks noChangeAspect="1"/>
          </p:cNvPicPr>
          <p:nvPr/>
        </p:nvPicPr>
        <p:blipFill>
          <a:blip r:embed="rId4"/>
          <a:stretch>
            <a:fillRect/>
          </a:stretch>
        </p:blipFill>
        <p:spPr>
          <a:xfrm>
            <a:off x="10002233" y="1026413"/>
            <a:ext cx="2040375" cy="3751657"/>
          </a:xfrm>
          <a:prstGeom prst="rect">
            <a:avLst/>
          </a:prstGeom>
        </p:spPr>
      </p:pic>
    </p:spTree>
    <p:extLst>
      <p:ext uri="{BB962C8B-B14F-4D97-AF65-F5344CB8AC3E}">
        <p14:creationId xmlns:p14="http://schemas.microsoft.com/office/powerpoint/2010/main" val="14885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4620-BBEB-E908-7113-8E46BA191B3C}"/>
              </a:ext>
            </a:extLst>
          </p:cNvPr>
          <p:cNvSpPr>
            <a:spLocks noGrp="1"/>
          </p:cNvSpPr>
          <p:nvPr>
            <p:ph type="title"/>
          </p:nvPr>
        </p:nvSpPr>
        <p:spPr/>
        <p:txBody>
          <a:bodyPr/>
          <a:lstStyle/>
          <a:p>
            <a:r>
              <a:rPr lang="en-AU" dirty="0"/>
              <a:t>Final cleaned up data frame</a:t>
            </a:r>
          </a:p>
        </p:txBody>
      </p:sp>
      <p:pic>
        <p:nvPicPr>
          <p:cNvPr id="5" name="Picture 4">
            <a:extLst>
              <a:ext uri="{FF2B5EF4-FFF2-40B4-BE49-F238E27FC236}">
                <a16:creationId xmlns:a16="http://schemas.microsoft.com/office/drawing/2014/main" id="{6FAF17AE-D0E9-F19E-BF25-54E3EE3D2B2D}"/>
              </a:ext>
            </a:extLst>
          </p:cNvPr>
          <p:cNvPicPr>
            <a:picLocks noChangeAspect="1"/>
          </p:cNvPicPr>
          <p:nvPr/>
        </p:nvPicPr>
        <p:blipFill>
          <a:blip r:embed="rId3"/>
          <a:stretch>
            <a:fillRect/>
          </a:stretch>
        </p:blipFill>
        <p:spPr>
          <a:xfrm>
            <a:off x="209701" y="1969171"/>
            <a:ext cx="8829514" cy="2458450"/>
          </a:xfrm>
          <a:prstGeom prst="rect">
            <a:avLst/>
          </a:prstGeom>
        </p:spPr>
      </p:pic>
      <p:pic>
        <p:nvPicPr>
          <p:cNvPr id="9" name="Picture 8">
            <a:extLst>
              <a:ext uri="{FF2B5EF4-FFF2-40B4-BE49-F238E27FC236}">
                <a16:creationId xmlns:a16="http://schemas.microsoft.com/office/drawing/2014/main" id="{0331AAFD-CE1B-4BDA-0295-BB8AABBE3E95}"/>
              </a:ext>
            </a:extLst>
          </p:cNvPr>
          <p:cNvPicPr>
            <a:picLocks noChangeAspect="1"/>
          </p:cNvPicPr>
          <p:nvPr/>
        </p:nvPicPr>
        <p:blipFill>
          <a:blip r:embed="rId4"/>
          <a:stretch>
            <a:fillRect/>
          </a:stretch>
        </p:blipFill>
        <p:spPr>
          <a:xfrm>
            <a:off x="9300411" y="1329136"/>
            <a:ext cx="2458452" cy="3882305"/>
          </a:xfrm>
          <a:prstGeom prst="rect">
            <a:avLst/>
          </a:prstGeom>
        </p:spPr>
      </p:pic>
    </p:spTree>
    <p:extLst>
      <p:ext uri="{BB962C8B-B14F-4D97-AF65-F5344CB8AC3E}">
        <p14:creationId xmlns:p14="http://schemas.microsoft.com/office/powerpoint/2010/main" val="122184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AU" altLang="zh-CN" b="1" dirty="0"/>
              <a:t>Research Question 1: </a:t>
            </a:r>
            <a:br>
              <a:rPr lang="en-AU" altLang="zh-CN" dirty="0"/>
            </a:br>
            <a:endParaRPr lang="zh-CN" altLang="en-US" dirty="0"/>
          </a:p>
        </p:txBody>
      </p:sp>
      <p:sp>
        <p:nvSpPr>
          <p:cNvPr id="3" name="副标题 2"/>
          <p:cNvSpPr>
            <a:spLocks noGrp="1"/>
          </p:cNvSpPr>
          <p:nvPr>
            <p:ph type="subTitle" idx="1"/>
          </p:nvPr>
        </p:nvSpPr>
        <p:spPr>
          <a:xfrm>
            <a:off x="2417780" y="3531204"/>
            <a:ext cx="8637072" cy="1441849"/>
          </a:xfrm>
        </p:spPr>
        <p:txBody>
          <a:bodyPr>
            <a:normAutofit fontScale="25000" lnSpcReduction="20000"/>
          </a:bodyPr>
          <a:lstStyle/>
          <a:p>
            <a:r>
              <a:rPr lang="en-GB" sz="7200" i="0" dirty="0">
                <a:solidFill>
                  <a:srgbClr val="000000"/>
                </a:solidFill>
                <a:effectLst/>
                <a:latin typeface="Calibri" panose="020F0502020204030204" pitchFamily="34" charset="0"/>
                <a:cs typeface="Calibri" panose="020F0502020204030204" pitchFamily="34" charset="0"/>
              </a:rPr>
              <a:t>Is there a difference in salaries between those employees working from home and those employees working from the office?</a:t>
            </a:r>
          </a:p>
          <a:p>
            <a:r>
              <a:rPr lang="en-GB" sz="7200" i="0" dirty="0">
                <a:solidFill>
                  <a:srgbClr val="000000"/>
                </a:solidFill>
                <a:effectLst/>
                <a:latin typeface="Calibri" panose="020F0502020204030204" pitchFamily="34" charset="0"/>
                <a:cs typeface="Calibri" panose="020F0502020204030204" pitchFamily="34" charset="0"/>
              </a:rPr>
              <a:t>How do data science role salaries vary by employee experience level?</a:t>
            </a:r>
          </a:p>
          <a:p>
            <a:br>
              <a:rPr lang="en-AU" altLang="zh-CN" dirty="0"/>
            </a:br>
            <a:endParaRPr lang="zh-CN" altLang="en-US" dirty="0"/>
          </a:p>
        </p:txBody>
      </p:sp>
    </p:spTree>
    <p:extLst>
      <p:ext uri="{BB962C8B-B14F-4D97-AF65-F5344CB8AC3E}">
        <p14:creationId xmlns:p14="http://schemas.microsoft.com/office/powerpoint/2010/main" val="170144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496B-0BC6-C173-33E7-8A8E3A51A454}"/>
              </a:ext>
            </a:extLst>
          </p:cNvPr>
          <p:cNvSpPr>
            <a:spLocks noGrp="1"/>
          </p:cNvSpPr>
          <p:nvPr>
            <p:ph type="title"/>
          </p:nvPr>
        </p:nvSpPr>
        <p:spPr/>
        <p:txBody>
          <a:bodyPr/>
          <a:lstStyle/>
          <a:p>
            <a:r>
              <a:rPr lang="en-AU" dirty="0"/>
              <a:t>The distribution of employees working from home vs. office</a:t>
            </a:r>
          </a:p>
        </p:txBody>
      </p:sp>
      <p:pic>
        <p:nvPicPr>
          <p:cNvPr id="5" name="Picture 4">
            <a:extLst>
              <a:ext uri="{FF2B5EF4-FFF2-40B4-BE49-F238E27FC236}">
                <a16:creationId xmlns:a16="http://schemas.microsoft.com/office/drawing/2014/main" id="{8E11EF1A-32C1-15CE-BDA0-5668FD4AFD66}"/>
              </a:ext>
            </a:extLst>
          </p:cNvPr>
          <p:cNvPicPr>
            <a:picLocks noChangeAspect="1"/>
          </p:cNvPicPr>
          <p:nvPr/>
        </p:nvPicPr>
        <p:blipFill>
          <a:blip r:embed="rId3"/>
          <a:stretch>
            <a:fillRect/>
          </a:stretch>
        </p:blipFill>
        <p:spPr>
          <a:xfrm>
            <a:off x="455947" y="2128759"/>
            <a:ext cx="5965734" cy="1593683"/>
          </a:xfrm>
          <a:prstGeom prst="rect">
            <a:avLst/>
          </a:prstGeom>
        </p:spPr>
      </p:pic>
      <p:pic>
        <p:nvPicPr>
          <p:cNvPr id="7" name="Picture 6">
            <a:extLst>
              <a:ext uri="{FF2B5EF4-FFF2-40B4-BE49-F238E27FC236}">
                <a16:creationId xmlns:a16="http://schemas.microsoft.com/office/drawing/2014/main" id="{8978E7E7-CD8D-7B57-7E2D-4FE454F8704C}"/>
              </a:ext>
            </a:extLst>
          </p:cNvPr>
          <p:cNvPicPr>
            <a:picLocks noChangeAspect="1"/>
          </p:cNvPicPr>
          <p:nvPr/>
        </p:nvPicPr>
        <p:blipFill>
          <a:blip r:embed="rId4"/>
          <a:stretch>
            <a:fillRect/>
          </a:stretch>
        </p:blipFill>
        <p:spPr>
          <a:xfrm>
            <a:off x="7245267" y="2187548"/>
            <a:ext cx="4018135" cy="2816699"/>
          </a:xfrm>
          <a:prstGeom prst="rect">
            <a:avLst/>
          </a:prstGeom>
        </p:spPr>
      </p:pic>
      <p:pic>
        <p:nvPicPr>
          <p:cNvPr id="9" name="Picture 8">
            <a:extLst>
              <a:ext uri="{FF2B5EF4-FFF2-40B4-BE49-F238E27FC236}">
                <a16:creationId xmlns:a16="http://schemas.microsoft.com/office/drawing/2014/main" id="{2EBEF4B6-E0AC-A07D-945C-AC209ECE3ABE}"/>
              </a:ext>
            </a:extLst>
          </p:cNvPr>
          <p:cNvPicPr>
            <a:picLocks noChangeAspect="1"/>
          </p:cNvPicPr>
          <p:nvPr/>
        </p:nvPicPr>
        <p:blipFill>
          <a:blip r:embed="rId5"/>
          <a:stretch>
            <a:fillRect/>
          </a:stretch>
        </p:blipFill>
        <p:spPr>
          <a:xfrm>
            <a:off x="455946" y="4015955"/>
            <a:ext cx="5970251" cy="1775245"/>
          </a:xfrm>
          <a:prstGeom prst="rect">
            <a:avLst/>
          </a:prstGeom>
        </p:spPr>
      </p:pic>
      <p:cxnSp>
        <p:nvCxnSpPr>
          <p:cNvPr id="11" name="Connector: Elbow 10">
            <a:extLst>
              <a:ext uri="{FF2B5EF4-FFF2-40B4-BE49-F238E27FC236}">
                <a16:creationId xmlns:a16="http://schemas.microsoft.com/office/drawing/2014/main" id="{F519CCA5-E326-A362-B4A3-B6292A6ED597}"/>
              </a:ext>
            </a:extLst>
          </p:cNvPr>
          <p:cNvCxnSpPr>
            <a:stCxn id="9" idx="3"/>
            <a:endCxn id="7" idx="1"/>
          </p:cNvCxnSpPr>
          <p:nvPr/>
        </p:nvCxnSpPr>
        <p:spPr>
          <a:xfrm flipV="1">
            <a:off x="6426197" y="3595898"/>
            <a:ext cx="819070" cy="13076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61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A93F-A866-33C7-A521-731E40A37DC0}"/>
              </a:ext>
            </a:extLst>
          </p:cNvPr>
          <p:cNvSpPr>
            <a:spLocks noGrp="1"/>
          </p:cNvSpPr>
          <p:nvPr>
            <p:ph type="title"/>
          </p:nvPr>
        </p:nvSpPr>
        <p:spPr/>
        <p:txBody>
          <a:bodyPr/>
          <a:lstStyle/>
          <a:p>
            <a:r>
              <a:rPr lang="en-AU" dirty="0"/>
              <a:t>Summary statistics table – remote ratio vs salary</a:t>
            </a:r>
          </a:p>
        </p:txBody>
      </p:sp>
      <p:pic>
        <p:nvPicPr>
          <p:cNvPr id="5" name="Picture 4">
            <a:extLst>
              <a:ext uri="{FF2B5EF4-FFF2-40B4-BE49-F238E27FC236}">
                <a16:creationId xmlns:a16="http://schemas.microsoft.com/office/drawing/2014/main" id="{A0EDC66B-879E-C09B-807E-EE5334E72CA5}"/>
              </a:ext>
            </a:extLst>
          </p:cNvPr>
          <p:cNvPicPr>
            <a:picLocks noChangeAspect="1"/>
          </p:cNvPicPr>
          <p:nvPr/>
        </p:nvPicPr>
        <p:blipFill>
          <a:blip r:embed="rId3"/>
          <a:stretch>
            <a:fillRect/>
          </a:stretch>
        </p:blipFill>
        <p:spPr>
          <a:xfrm>
            <a:off x="2998119" y="2038099"/>
            <a:ext cx="5953376" cy="4479652"/>
          </a:xfrm>
          <a:prstGeom prst="rect">
            <a:avLst/>
          </a:prstGeom>
        </p:spPr>
      </p:pic>
    </p:spTree>
    <p:extLst>
      <p:ext uri="{BB962C8B-B14F-4D97-AF65-F5344CB8AC3E}">
        <p14:creationId xmlns:p14="http://schemas.microsoft.com/office/powerpoint/2010/main" val="208706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1630-4BB5-BBB3-9AD0-8D9C910AD1CC}"/>
              </a:ext>
            </a:extLst>
          </p:cNvPr>
          <p:cNvSpPr>
            <a:spLocks noGrp="1"/>
          </p:cNvSpPr>
          <p:nvPr>
            <p:ph type="title"/>
          </p:nvPr>
        </p:nvSpPr>
        <p:spPr>
          <a:xfrm>
            <a:off x="1467621" y="451593"/>
            <a:ext cx="9603275" cy="1049235"/>
          </a:xfrm>
        </p:spPr>
        <p:txBody>
          <a:bodyPr/>
          <a:lstStyle/>
          <a:p>
            <a:r>
              <a:rPr lang="en-AU" dirty="0"/>
              <a:t>Bar chart: employee salary vs work from home</a:t>
            </a:r>
          </a:p>
        </p:txBody>
      </p:sp>
      <p:pic>
        <p:nvPicPr>
          <p:cNvPr id="5" name="Picture 4">
            <a:extLst>
              <a:ext uri="{FF2B5EF4-FFF2-40B4-BE49-F238E27FC236}">
                <a16:creationId xmlns:a16="http://schemas.microsoft.com/office/drawing/2014/main" id="{68754302-A69C-6BB1-1E78-A3459A8BE1E8}"/>
              </a:ext>
            </a:extLst>
          </p:cNvPr>
          <p:cNvPicPr>
            <a:picLocks noChangeAspect="1"/>
          </p:cNvPicPr>
          <p:nvPr/>
        </p:nvPicPr>
        <p:blipFill>
          <a:blip r:embed="rId3"/>
          <a:stretch>
            <a:fillRect/>
          </a:stretch>
        </p:blipFill>
        <p:spPr>
          <a:xfrm>
            <a:off x="1467622" y="1500829"/>
            <a:ext cx="6567203" cy="3520350"/>
          </a:xfrm>
          <a:prstGeom prst="rect">
            <a:avLst/>
          </a:prstGeom>
        </p:spPr>
      </p:pic>
      <p:pic>
        <p:nvPicPr>
          <p:cNvPr id="7" name="Picture 6">
            <a:extLst>
              <a:ext uri="{FF2B5EF4-FFF2-40B4-BE49-F238E27FC236}">
                <a16:creationId xmlns:a16="http://schemas.microsoft.com/office/drawing/2014/main" id="{FF6CA417-C51A-26E0-8588-E3060401501B}"/>
              </a:ext>
            </a:extLst>
          </p:cNvPr>
          <p:cNvPicPr>
            <a:picLocks noChangeAspect="1"/>
          </p:cNvPicPr>
          <p:nvPr/>
        </p:nvPicPr>
        <p:blipFill>
          <a:blip r:embed="rId4"/>
          <a:stretch>
            <a:fillRect/>
          </a:stretch>
        </p:blipFill>
        <p:spPr>
          <a:xfrm>
            <a:off x="1467621" y="5119957"/>
            <a:ext cx="8814924" cy="1457306"/>
          </a:xfrm>
          <a:prstGeom prst="rect">
            <a:avLst/>
          </a:prstGeom>
        </p:spPr>
      </p:pic>
    </p:spTree>
    <p:extLst>
      <p:ext uri="{BB962C8B-B14F-4D97-AF65-F5344CB8AC3E}">
        <p14:creationId xmlns:p14="http://schemas.microsoft.com/office/powerpoint/2010/main" val="29912491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178</TotalTime>
  <Words>1865</Words>
  <Application>Microsoft Office PowerPoint</Application>
  <PresentationFormat>Widescreen</PresentationFormat>
  <Paragraphs>148</Paragraphs>
  <Slides>39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Gill Sans MT</vt:lpstr>
      <vt:lpstr>Helvetica Neue</vt:lpstr>
      <vt:lpstr>Gallery</vt:lpstr>
      <vt:lpstr>Data Science Roles and their Salaries around the world</vt:lpstr>
      <vt:lpstr>Data exploration and clean up process</vt:lpstr>
      <vt:lpstr>PowerPoint Presentation</vt:lpstr>
      <vt:lpstr>Grouping the countries into continents</vt:lpstr>
      <vt:lpstr>Final cleaned up data frame</vt:lpstr>
      <vt:lpstr>Research Question 1:  </vt:lpstr>
      <vt:lpstr>The distribution of employees working from home vs. office</vt:lpstr>
      <vt:lpstr>Summary statistics table – remote ratio vs salary</vt:lpstr>
      <vt:lpstr>Bar chart: employee salary vs work from home</vt:lpstr>
      <vt:lpstr>So is employee salary dependent on something else?</vt:lpstr>
      <vt:lpstr>The distribution of employee experience level </vt:lpstr>
      <vt:lpstr>Summary statistics table - experience level vs salary </vt:lpstr>
      <vt:lpstr>Hypothesis testing – employee salary vs experience level </vt:lpstr>
      <vt:lpstr>Box plot: employee salary vs experience level</vt:lpstr>
      <vt:lpstr>How do data science Salaries vary by geographic Locations?</vt:lpstr>
      <vt:lpstr>PowerPoint Presentation</vt:lpstr>
      <vt:lpstr>Grouping Company Location, Employee Location to their Continent.</vt:lpstr>
      <vt:lpstr>Added  2 Columns into Data Frame</vt:lpstr>
      <vt:lpstr>Exploratory Data Analysis 📊</vt:lpstr>
      <vt:lpstr>* Observation:  In this Graph Shows  Highest to lowest Salaries in Continent.       North America , Oceania, Europe, Africa, Asia and South America. </vt:lpstr>
      <vt:lpstr>   API’s &amp; JSON</vt:lpstr>
      <vt:lpstr>API’S and JSON</vt:lpstr>
      <vt:lpstr>PowerPoint Presentation</vt:lpstr>
      <vt:lpstr>Research Question 3:  </vt:lpstr>
      <vt:lpstr>How Many Job Titles In Data Science?</vt:lpstr>
      <vt:lpstr>Which One Is The Popular Job Title?</vt:lpstr>
      <vt:lpstr>Classify The Unpopular Jobs’ Title As ‘Other’</vt:lpstr>
      <vt:lpstr>Result</vt:lpstr>
      <vt:lpstr>The Popular Job Title, Draw A Pie Chart</vt:lpstr>
      <vt:lpstr>The Pie Chart of Popular Job Title</vt:lpstr>
      <vt:lpstr>Major Findings 1</vt:lpstr>
      <vt:lpstr>Which Job Title Has The Highest Average Salary?</vt:lpstr>
      <vt:lpstr>Group By Job Title, And Get Mean/Average</vt:lpstr>
      <vt:lpstr>Prepare Data To Draw Bar chart</vt:lpstr>
      <vt:lpstr>Draw A Bar Chart</vt:lpstr>
      <vt:lpstr>Employee Average Salary According To Job Title</vt:lpstr>
      <vt:lpstr>Major Findings 2</vt:lpstr>
      <vt:lpstr>Resources: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Roles and their Salaries around the world</dc:title>
  <dc:creator>Carl Gonzales</dc:creator>
  <cp:lastModifiedBy>Carl Gonzales</cp:lastModifiedBy>
  <cp:revision>17</cp:revision>
  <dcterms:created xsi:type="dcterms:W3CDTF">2022-09-20T10:28:11Z</dcterms:created>
  <dcterms:modified xsi:type="dcterms:W3CDTF">2022-09-22T01:13:40Z</dcterms:modified>
</cp:coreProperties>
</file>