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4630400" cy="8229600"/>
  <p:notesSz cx="8229600" cy="14630400"/>
  <p:embeddedFontLst>
    <p:embeddedFont>
      <p:font typeface="Gelasio Semi Bold"/>
      <p:regular r:id="rId18"/>
    </p:embeddedFont>
    <p:embeddedFont>
      <p:font typeface="Gelasio Semi Bold"/>
      <p:regular r:id="rId19"/>
    </p:embeddedFont>
    <p:embeddedFont>
      <p:font typeface="Gelasio Semi Bold"/>
      <p:regular r:id="rId20"/>
    </p:embeddedFont>
    <p:embeddedFont>
      <p:font typeface="Gelasio Semi Bold"/>
      <p:regular r:id="rId21"/>
    </p:embeddedFont>
    <p:embeddedFont>
      <p:font typeface="Gelasio"/>
      <p:regular r:id="rId22"/>
    </p:embeddedFont>
    <p:embeddedFont>
      <p:font typeface="Gelasio"/>
      <p:regular r:id="rId23"/>
    </p:embeddedFont>
    <p:embeddedFont>
      <p:font typeface="Gelasio"/>
      <p:regular r:id="rId24"/>
    </p:embeddedFont>
    <p:embeddedFont>
      <p:font typeface="Gelasio"/>
      <p:regular r:id="rId2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openxmlformats.org/officeDocument/2006/relationships/font" Target="fonts/font1.fntdata"/><Relationship Id="rId19" Type="http://schemas.openxmlformats.org/officeDocument/2006/relationships/font" Target="fonts/font2.fntdata"/><Relationship Id="rId20" Type="http://schemas.openxmlformats.org/officeDocument/2006/relationships/font" Target="fonts/font3.fntdata"/><Relationship Id="rId21" Type="http://schemas.openxmlformats.org/officeDocument/2006/relationships/font" Target="fonts/font4.fntdata"/><Relationship Id="rId22" Type="http://schemas.openxmlformats.org/officeDocument/2006/relationships/font" Target="fonts/font5.fntdata"/><Relationship Id="rId23" Type="http://schemas.openxmlformats.org/officeDocument/2006/relationships/font" Target="fonts/font6.fntdata"/><Relationship Id="rId24" Type="http://schemas.openxmlformats.org/officeDocument/2006/relationships/font" Target="fonts/font7.fntdata"/><Relationship Id="rId2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92655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Latent Space Representation using Autoencoders and VAEs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65915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Exploring how Autoencoders and Variational Autoencoders learn efficient data representations.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65701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10" y="5664637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640110"/>
            <a:ext cx="3500557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746558"/>
                </a:solidFill>
                <a:latin typeface="Gelasio Bold" pitchFamily="34" charset="0"/>
                <a:ea typeface="Gelasio Bold" pitchFamily="34" charset="-122"/>
                <a:cs typeface="Gelasio Bold" pitchFamily="34" charset="-120"/>
              </a:rPr>
              <a:t>by dudekula prathimabi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21016" y="734616"/>
            <a:ext cx="7120533" cy="656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50"/>
              </a:lnSpc>
              <a:buNone/>
            </a:pPr>
            <a:r>
              <a:rPr lang="en-US" sz="41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Key Learnings &amp; Next Steps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6221016" y="1705451"/>
            <a:ext cx="209907" cy="1671042"/>
          </a:xfrm>
          <a:prstGeom prst="roundRect">
            <a:avLst>
              <a:gd name="adj" fmla="val 15001"/>
            </a:avLst>
          </a:prstGeom>
          <a:solidFill>
            <a:srgbClr val="EEE8DD"/>
          </a:solidFill>
          <a:ln/>
        </p:spPr>
      </p:sp>
      <p:sp>
        <p:nvSpPr>
          <p:cNvPr id="5" name="Text 2"/>
          <p:cNvSpPr/>
          <p:nvPr/>
        </p:nvSpPr>
        <p:spPr>
          <a:xfrm>
            <a:off x="6640830" y="1915358"/>
            <a:ext cx="2769156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Latent Space Insights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6640830" y="2369225"/>
            <a:ext cx="7254954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Represents condensed data features.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6640830" y="2830830"/>
            <a:ext cx="7254954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Crucial for generative tasks.</a:t>
            </a:r>
            <a:endParaRPr lang="en-US" sz="1650" dirty="0"/>
          </a:p>
        </p:txBody>
      </p:sp>
      <p:sp>
        <p:nvSpPr>
          <p:cNvPr id="8" name="Shape 5"/>
          <p:cNvSpPr/>
          <p:nvPr/>
        </p:nvSpPr>
        <p:spPr>
          <a:xfrm>
            <a:off x="6535817" y="3533894"/>
            <a:ext cx="209907" cy="1671042"/>
          </a:xfrm>
          <a:prstGeom prst="roundRect">
            <a:avLst>
              <a:gd name="adj" fmla="val 15001"/>
            </a:avLst>
          </a:prstGeom>
          <a:solidFill>
            <a:srgbClr val="EEE8DD"/>
          </a:solidFill>
          <a:ln/>
        </p:spPr>
      </p:sp>
      <p:sp>
        <p:nvSpPr>
          <p:cNvPr id="9" name="Text 6"/>
          <p:cNvSpPr/>
          <p:nvPr/>
        </p:nvSpPr>
        <p:spPr>
          <a:xfrm>
            <a:off x="6955631" y="3743801"/>
            <a:ext cx="2623899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Model Differences</a:t>
            </a:r>
            <a:endParaRPr lang="en-US" sz="2050" dirty="0"/>
          </a:p>
        </p:txBody>
      </p:sp>
      <p:sp>
        <p:nvSpPr>
          <p:cNvPr id="10" name="Text 7"/>
          <p:cNvSpPr/>
          <p:nvPr/>
        </p:nvSpPr>
        <p:spPr>
          <a:xfrm>
            <a:off x="6955631" y="4197668"/>
            <a:ext cx="6940153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AE for efficient data compression.</a:t>
            </a:r>
            <a:endParaRPr lang="en-US" sz="1650" dirty="0"/>
          </a:p>
        </p:txBody>
      </p:sp>
      <p:sp>
        <p:nvSpPr>
          <p:cNvPr id="11" name="Text 8"/>
          <p:cNvSpPr/>
          <p:nvPr/>
        </p:nvSpPr>
        <p:spPr>
          <a:xfrm>
            <a:off x="6955631" y="4659273"/>
            <a:ext cx="6940153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VAE for generating novel data points.</a:t>
            </a:r>
            <a:endParaRPr lang="en-US" sz="1650" dirty="0"/>
          </a:p>
        </p:txBody>
      </p:sp>
      <p:sp>
        <p:nvSpPr>
          <p:cNvPr id="12" name="Shape 9"/>
          <p:cNvSpPr/>
          <p:nvPr/>
        </p:nvSpPr>
        <p:spPr>
          <a:xfrm>
            <a:off x="6850737" y="5362337"/>
            <a:ext cx="209907" cy="2132648"/>
          </a:xfrm>
          <a:prstGeom prst="roundRect">
            <a:avLst>
              <a:gd name="adj" fmla="val 15001"/>
            </a:avLst>
          </a:prstGeom>
          <a:solidFill>
            <a:srgbClr val="EEE8DD"/>
          </a:solidFill>
          <a:ln/>
        </p:spPr>
      </p:sp>
      <p:sp>
        <p:nvSpPr>
          <p:cNvPr id="13" name="Text 10"/>
          <p:cNvSpPr/>
          <p:nvPr/>
        </p:nvSpPr>
        <p:spPr>
          <a:xfrm>
            <a:off x="7270552" y="5572244"/>
            <a:ext cx="2623899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Future Experiments</a:t>
            </a:r>
            <a:endParaRPr lang="en-US" sz="2050" dirty="0"/>
          </a:p>
        </p:txBody>
      </p:sp>
      <p:sp>
        <p:nvSpPr>
          <p:cNvPr id="14" name="Text 11"/>
          <p:cNvSpPr/>
          <p:nvPr/>
        </p:nvSpPr>
        <p:spPr>
          <a:xfrm>
            <a:off x="7270552" y="6026110"/>
            <a:ext cx="6625233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Complex datasets (e.g., CIFAR-10).</a:t>
            </a:r>
            <a:endParaRPr lang="en-US" sz="1650" dirty="0"/>
          </a:p>
        </p:txBody>
      </p:sp>
      <p:sp>
        <p:nvSpPr>
          <p:cNvPr id="15" name="Text 12"/>
          <p:cNvSpPr/>
          <p:nvPr/>
        </p:nvSpPr>
        <p:spPr>
          <a:xfrm>
            <a:off x="7270552" y="6487716"/>
            <a:ext cx="6625233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Incorporate attention mechanisms.</a:t>
            </a:r>
            <a:endParaRPr lang="en-US" sz="1650" dirty="0"/>
          </a:p>
        </p:txBody>
      </p:sp>
      <p:sp>
        <p:nvSpPr>
          <p:cNvPr id="16" name="Text 13"/>
          <p:cNvSpPr/>
          <p:nvPr/>
        </p:nvSpPr>
        <p:spPr>
          <a:xfrm>
            <a:off x="7270552" y="6949321"/>
            <a:ext cx="6625233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Explore various latent dimensions.</a:t>
            </a:r>
            <a:endParaRPr lang="en-US" sz="16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760351"/>
            <a:ext cx="699813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                            Thank You</a:t>
            </a:r>
            <a:endParaRPr lang="en-US" sz="44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475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Objectives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09645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5" name="Text 2"/>
          <p:cNvSpPr/>
          <p:nvPr/>
        </p:nvSpPr>
        <p:spPr>
          <a:xfrm>
            <a:off x="6365260" y="213895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21743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Build Models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266473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Implement Autoencoders and VAEs.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280190" y="348126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9" name="Text 6"/>
          <p:cNvSpPr/>
          <p:nvPr/>
        </p:nvSpPr>
        <p:spPr>
          <a:xfrm>
            <a:off x="6365260" y="352377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7017306" y="3559135"/>
            <a:ext cx="313039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Visualize Latent Space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7017306" y="404955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Understand data distribution in reduced dimensions.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486608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3" name="Text 10"/>
          <p:cNvSpPr/>
          <p:nvPr/>
        </p:nvSpPr>
        <p:spPr>
          <a:xfrm>
            <a:off x="6365260" y="490859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4943951"/>
            <a:ext cx="36333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Compare Reconstructions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543437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Assess fidelity of generated outputs.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6280190" y="625090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7" name="Text 14"/>
          <p:cNvSpPr/>
          <p:nvPr/>
        </p:nvSpPr>
        <p:spPr>
          <a:xfrm>
            <a:off x="6365260" y="629340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7017306" y="6328767"/>
            <a:ext cx="373141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Perform Latent Arithmetic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7017306" y="681918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Explore meaningful transformations.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98840"/>
            <a:ext cx="869549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Autoencoder (AE) Architecture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502932"/>
            <a:ext cx="6244709" cy="427267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99521" y="24745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Encoder + Decoder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599521" y="305573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Maps input to latent vector, then reconstructs output.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599521" y="36454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Loss Function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599521" y="42266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Mean Squared Error (MSE) for reconstruction accuracy.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99521" y="4816316"/>
            <a:ext cx="290024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Activation Functions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599521" y="539746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ReLU for hidden layers, Sigmoid for output (image pixel range).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49003"/>
            <a:ext cx="124090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Variational Autoencoder (VAE) Architecture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597944"/>
            <a:ext cx="1134070" cy="136088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154674" y="28247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Key Difference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154674" y="3315176"/>
            <a:ext cx="116819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Encodes input into a distribution (mean µ and variance σ).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3958828"/>
            <a:ext cx="1134070" cy="13608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154674" y="4185642"/>
            <a:ext cx="36073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Reparameterization Trick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154674" y="4676061"/>
            <a:ext cx="116819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Enables backpropagation through the sampling process.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5319713"/>
            <a:ext cx="1134070" cy="13608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154674" y="55465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KL Divergence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2154674" y="6036945"/>
            <a:ext cx="116819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Regularizes latent space to follow a normal distribution.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2450" y="434102"/>
            <a:ext cx="4108013" cy="4932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850"/>
              </a:lnSpc>
              <a:buNone/>
            </a:pPr>
            <a:r>
              <a:rPr lang="en-US" sz="31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Training Loss Curves</a:t>
            </a:r>
            <a:endParaRPr lang="en-US" sz="31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0" y="1243013"/>
            <a:ext cx="13525500" cy="7100649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4298871" y="8343662"/>
            <a:ext cx="157758" cy="157758"/>
          </a:xfrm>
          <a:prstGeom prst="roundRect">
            <a:avLst>
              <a:gd name="adj" fmla="val 11592"/>
            </a:avLst>
          </a:prstGeom>
          <a:solidFill>
            <a:srgbClr val="30271D"/>
          </a:solidFill>
          <a:ln/>
        </p:spPr>
      </p:sp>
      <p:sp>
        <p:nvSpPr>
          <p:cNvPr id="5" name="Text 2"/>
          <p:cNvSpPr/>
          <p:nvPr/>
        </p:nvSpPr>
        <p:spPr>
          <a:xfrm>
            <a:off x="4517588" y="8343662"/>
            <a:ext cx="441722" cy="1577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12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Epoch</a:t>
            </a:r>
            <a:endParaRPr lang="en-US" sz="1200" dirty="0"/>
          </a:p>
        </p:txBody>
      </p:sp>
      <p:sp>
        <p:nvSpPr>
          <p:cNvPr id="6" name="Shape 3"/>
          <p:cNvSpPr/>
          <p:nvPr/>
        </p:nvSpPr>
        <p:spPr>
          <a:xfrm>
            <a:off x="6923961" y="8343662"/>
            <a:ext cx="157758" cy="157758"/>
          </a:xfrm>
          <a:prstGeom prst="roundRect">
            <a:avLst>
              <a:gd name="adj" fmla="val 11592"/>
            </a:avLst>
          </a:prstGeom>
          <a:solidFill>
            <a:srgbClr val="584735"/>
          </a:solidFill>
          <a:ln/>
        </p:spPr>
      </p:sp>
      <p:sp>
        <p:nvSpPr>
          <p:cNvPr id="7" name="Text 4"/>
          <p:cNvSpPr/>
          <p:nvPr/>
        </p:nvSpPr>
        <p:spPr>
          <a:xfrm>
            <a:off x="7142678" y="8343662"/>
            <a:ext cx="563642" cy="1577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12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AE Loss</a:t>
            </a:r>
            <a:endParaRPr lang="en-US" sz="1200" dirty="0"/>
          </a:p>
        </p:txBody>
      </p:sp>
      <p:sp>
        <p:nvSpPr>
          <p:cNvPr id="8" name="Shape 5"/>
          <p:cNvSpPr/>
          <p:nvPr/>
        </p:nvSpPr>
        <p:spPr>
          <a:xfrm>
            <a:off x="9670971" y="8343662"/>
            <a:ext cx="157758" cy="157758"/>
          </a:xfrm>
          <a:prstGeom prst="roundRect">
            <a:avLst>
              <a:gd name="adj" fmla="val 11592"/>
            </a:avLst>
          </a:prstGeom>
          <a:solidFill>
            <a:srgbClr val="80684D"/>
          </a:solidFill>
          <a:ln/>
        </p:spPr>
      </p:sp>
      <p:sp>
        <p:nvSpPr>
          <p:cNvPr id="9" name="Text 6"/>
          <p:cNvSpPr/>
          <p:nvPr/>
        </p:nvSpPr>
        <p:spPr>
          <a:xfrm>
            <a:off x="9889688" y="8343662"/>
            <a:ext cx="668774" cy="1577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12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VAE Loss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552450" y="8994815"/>
            <a:ext cx="13525500" cy="252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AE loss typically converges faster due to simpler objective. VAE loss includes KL divergence, often higher but ensures smooth latent space.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6516" y="547211"/>
            <a:ext cx="6492835" cy="621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Latent Space Visualization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696516" y="1566982"/>
            <a:ext cx="13237369" cy="318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Using t-SNE to project high-dimensional latent vectors into 2D space.</a:t>
            </a:r>
            <a:endParaRPr lang="en-US" sz="15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516" y="2332911"/>
            <a:ext cx="6375916" cy="43624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96516" y="6919198"/>
            <a:ext cx="2487573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AE Plot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696516" y="7429024"/>
            <a:ext cx="6375916" cy="318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Shows distinct, separated clusters. Sparse between clusters.</a:t>
            </a:r>
            <a:endParaRPr lang="en-US" sz="15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588" y="2332911"/>
            <a:ext cx="6375916" cy="436245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565588" y="6919198"/>
            <a:ext cx="2487573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VAE Plot</a:t>
            </a:r>
            <a:endParaRPr lang="en-US" sz="1950" dirty="0"/>
          </a:p>
        </p:txBody>
      </p:sp>
      <p:sp>
        <p:nvSpPr>
          <p:cNvPr id="9" name="Text 5"/>
          <p:cNvSpPr/>
          <p:nvPr/>
        </p:nvSpPr>
        <p:spPr>
          <a:xfrm>
            <a:off x="7565588" y="7429024"/>
            <a:ext cx="6375916" cy="318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Clusters are more continuous and overlap. Ideal for generation.</a:t>
            </a:r>
            <a:endParaRPr lang="en-US" sz="15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5175" y="349806"/>
            <a:ext cx="3647123" cy="3974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5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Reconstruction Results</a:t>
            </a:r>
            <a:endParaRPr lang="en-US" sz="25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175" y="1001673"/>
            <a:ext cx="3180517" cy="196560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752850" y="1001673"/>
            <a:ext cx="1590199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Original Images</a:t>
            </a:r>
            <a:endParaRPr lang="en-US" sz="1250" dirty="0"/>
          </a:p>
        </p:txBody>
      </p:sp>
      <p:sp>
        <p:nvSpPr>
          <p:cNvPr id="5" name="Text 2"/>
          <p:cNvSpPr/>
          <p:nvPr/>
        </p:nvSpPr>
        <p:spPr>
          <a:xfrm>
            <a:off x="3752850" y="1276826"/>
            <a:ext cx="10432375" cy="2035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Diverse set of input data.</a:t>
            </a:r>
            <a:endParaRPr lang="en-US" sz="10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75" y="3285292"/>
            <a:ext cx="3180517" cy="196560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752850" y="3285292"/>
            <a:ext cx="1590199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AE Reconstructions</a:t>
            </a:r>
            <a:endParaRPr lang="en-US" sz="1250" dirty="0"/>
          </a:p>
        </p:txBody>
      </p:sp>
      <p:sp>
        <p:nvSpPr>
          <p:cNvPr id="8" name="Text 4"/>
          <p:cNvSpPr/>
          <p:nvPr/>
        </p:nvSpPr>
        <p:spPr>
          <a:xfrm>
            <a:off x="3752850" y="3560445"/>
            <a:ext cx="10432375" cy="2035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High fidelity, sometimes slightly sharper.</a:t>
            </a:r>
            <a:endParaRPr lang="en-US" sz="10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75" y="5568910"/>
            <a:ext cx="3180517" cy="196560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3752850" y="5568910"/>
            <a:ext cx="1666280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VAE Reconstructions</a:t>
            </a:r>
            <a:endParaRPr lang="en-US" sz="1250" dirty="0"/>
          </a:p>
        </p:txBody>
      </p:sp>
      <p:sp>
        <p:nvSpPr>
          <p:cNvPr id="11" name="Text 6"/>
          <p:cNvSpPr/>
          <p:nvPr/>
        </p:nvSpPr>
        <p:spPr>
          <a:xfrm>
            <a:off x="3752850" y="5844064"/>
            <a:ext cx="10432375" cy="2035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Smoother, more diverse, less precise fidelity.</a:t>
            </a:r>
            <a:endParaRPr lang="en-US" sz="1000" dirty="0"/>
          </a:p>
        </p:txBody>
      </p:sp>
      <p:sp>
        <p:nvSpPr>
          <p:cNvPr id="12" name="Text 7"/>
          <p:cNvSpPr/>
          <p:nvPr/>
        </p:nvSpPr>
        <p:spPr>
          <a:xfrm>
            <a:off x="445175" y="7677626"/>
            <a:ext cx="13740051" cy="2035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AEs aim for exact reconstruction, while VAEs balance reconstruction with latent space regularity for better generalization.</a:t>
            </a: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940356"/>
            <a:ext cx="696432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Latent Vector Arithmetic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198929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Interpolating between latent vectors reveals the learned data manifold.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1048941" y="2607350"/>
            <a:ext cx="30480" cy="3700820"/>
          </a:xfrm>
          <a:prstGeom prst="roundRect">
            <a:avLst>
              <a:gd name="adj" fmla="val 111628"/>
            </a:avLst>
          </a:prstGeom>
          <a:solidFill>
            <a:srgbClr val="D4CEC3"/>
          </a:solidFill>
          <a:ln/>
        </p:spPr>
      </p:sp>
      <p:sp>
        <p:nvSpPr>
          <p:cNvPr id="6" name="Shape 3"/>
          <p:cNvSpPr/>
          <p:nvPr/>
        </p:nvSpPr>
        <p:spPr>
          <a:xfrm>
            <a:off x="1273612" y="2847261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4CEC3"/>
          </a:solidFill>
          <a:ln/>
        </p:spPr>
      </p:sp>
      <p:sp>
        <p:nvSpPr>
          <p:cNvPr id="7" name="Shape 4"/>
          <p:cNvSpPr/>
          <p:nvPr/>
        </p:nvSpPr>
        <p:spPr>
          <a:xfrm>
            <a:off x="793790" y="260735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60" y="2649855"/>
            <a:ext cx="340162" cy="4252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2183011" y="26852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Start (Digit 3)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2183011" y="3175635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Latent vector for a "3".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1273612" y="4232077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4CEC3"/>
          </a:solidFill>
          <a:ln/>
        </p:spPr>
      </p:sp>
      <p:sp>
        <p:nvSpPr>
          <p:cNvPr id="12" name="Shape 8"/>
          <p:cNvSpPr/>
          <p:nvPr/>
        </p:nvSpPr>
        <p:spPr>
          <a:xfrm>
            <a:off x="793790" y="399216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4034671"/>
            <a:ext cx="340162" cy="425291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2183011" y="40700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Interpolation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2183011" y="4560451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Linearly combine vectors.</a:t>
            </a:r>
            <a:endParaRPr lang="en-US" sz="1750" dirty="0"/>
          </a:p>
        </p:txBody>
      </p:sp>
      <p:sp>
        <p:nvSpPr>
          <p:cNvPr id="16" name="Shape 11"/>
          <p:cNvSpPr/>
          <p:nvPr/>
        </p:nvSpPr>
        <p:spPr>
          <a:xfrm>
            <a:off x="1273612" y="5616892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4CEC3"/>
          </a:solidFill>
          <a:ln/>
        </p:spPr>
      </p:sp>
      <p:sp>
        <p:nvSpPr>
          <p:cNvPr id="17" name="Shape 12"/>
          <p:cNvSpPr/>
          <p:nvPr/>
        </p:nvSpPr>
        <p:spPr>
          <a:xfrm>
            <a:off x="793790" y="537698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pic>
        <p:nvPicPr>
          <p:cNvPr id="1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5419487"/>
            <a:ext cx="340162" cy="425291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2183011" y="54548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End (Digit 8)</a:t>
            </a:r>
            <a:endParaRPr lang="en-US" sz="2200" dirty="0"/>
          </a:p>
        </p:txBody>
      </p:sp>
      <p:sp>
        <p:nvSpPr>
          <p:cNvPr id="20" name="Text 14"/>
          <p:cNvSpPr/>
          <p:nvPr/>
        </p:nvSpPr>
        <p:spPr>
          <a:xfrm>
            <a:off x="2183011" y="5945267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Latent vector for an "8".</a:t>
            </a:r>
            <a:endParaRPr lang="en-US" sz="1750" dirty="0"/>
          </a:p>
        </p:txBody>
      </p:sp>
      <p:sp>
        <p:nvSpPr>
          <p:cNvPr id="21" name="Text 15"/>
          <p:cNvSpPr/>
          <p:nvPr/>
        </p:nvSpPr>
        <p:spPr>
          <a:xfrm>
            <a:off x="793790" y="6563320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VAE's continuous latent space enables smooth and meaningful transitions between different data points, like morphing one digit into another.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34860"/>
            <a:ext cx="93285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Comparative Analysis: AE vs VAE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897267"/>
            <a:ext cx="13042821" cy="2616518"/>
          </a:xfrm>
          <a:prstGeom prst="roundRect">
            <a:avLst>
              <a:gd name="adj" fmla="val 130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2904887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343" y="3048595"/>
            <a:ext cx="38858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Goal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75434" y="3048595"/>
            <a:ext cx="38808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compression &amp; reconstruction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717524" y="3048595"/>
            <a:ext cx="38846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Generative model &amp; reconstruction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801410" y="3555206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1028343" y="3698915"/>
            <a:ext cx="38858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Latent Space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375434" y="3698915"/>
            <a:ext cx="38808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Discontinuous; sparse clusters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717524" y="3698915"/>
            <a:ext cx="38846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Continuous; structured distribution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801410" y="4205526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1028343" y="4349234"/>
            <a:ext cx="38858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Generative Capability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5375434" y="4349234"/>
            <a:ext cx="38808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Poor (random sampling unreliable)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717524" y="4349234"/>
            <a:ext cx="38846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Good (can sample from latent space)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01410" y="4855845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028343" y="4999553"/>
            <a:ext cx="38858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Complexity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5375434" y="4999553"/>
            <a:ext cx="38808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Simpler architecture &amp; training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9717524" y="4999553"/>
            <a:ext cx="38846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More complex; additional loss term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793790" y="576893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VAE is superior for generative tasks due to its structured and continuous latent space, allowing for meaningful interpolations and novel sample generation.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2025-06-16T10:50:22Z</dcterms:created>
  <dcterms:modified xsi:type="dcterms:W3CDTF">2025-06-16T10:50:22Z</dcterms:modified>
</cp:coreProperties>
</file>