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876da65bd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876da65bd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876da65bd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876da65bd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87914b6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87914b6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87914b6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87914b6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87914b6f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87914b6f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87914b6f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87914b6f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87914b6f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87914b6f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87914b6f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87914b6f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87914b6f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987914b6f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87914b6f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87914b6f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87914b6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87914b6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87914b6f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87914b6f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87914b6f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87914b6f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87914b6f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87914b6f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87914b6f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87914b6f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87914b6f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87914b6f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87914b6f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87914b6f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87914b6f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87914b6f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87914b6f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87914b6f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87914b6f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87914b6f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87914b6f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87914b6f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87914b6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87914b6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87914b6f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87914b6f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987914b6f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987914b6f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87914b6f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87914b6f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87914b6f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987914b6f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987914b6f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987914b6f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987914b6f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987914b6f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87914b6f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87914b6f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87914b6f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987914b6f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87914b6f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987914b6f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87914b6f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87914b6f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876da65b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876da65b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87914b6f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87914b6f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87914b6f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87914b6f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987914b6f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987914b6f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987914b6f2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987914b6f2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987914b6f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987914b6f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987914b6f2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987914b6f2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987914b6f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987914b6f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987914b6f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987914b6f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987914b6f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987914b6f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9b14af81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9b14af81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876da65b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876da65b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876da65b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876da65b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876da65b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876da65b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876da65bd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876da65bd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87914b6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87914b6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rive.google.com/file/d/1TAnO4tuq2YZUzF-BhV0cf1uP8aNlAJP4/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ENPM 667 : PROJECT 1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rPr>
              <a:t>Prathinav Karnala Venkata (120380983)pratkv@umd.edu</a:t>
            </a:r>
            <a:endParaRPr>
              <a:solidFill>
                <a:schemeClr val="dk1"/>
              </a:solidFill>
            </a:endParaRPr>
          </a:p>
          <a:p>
            <a:pPr indent="0" lvl="0" marL="0" rtl="0" algn="ctr">
              <a:spcBef>
                <a:spcPts val="0"/>
              </a:spcBef>
              <a:spcAft>
                <a:spcPts val="0"/>
              </a:spcAft>
              <a:buNone/>
            </a:pPr>
            <a:r>
              <a:rPr lang="en">
                <a:solidFill>
                  <a:schemeClr val="dk1"/>
                </a:solidFill>
              </a:rPr>
              <a:t>Sarang Shibu (120254307)sarang@umd.edu</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269450" y="107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t>PID controller</a:t>
            </a:r>
            <a:endParaRPr u="sng"/>
          </a:p>
          <a:p>
            <a:pPr indent="0" lvl="0" marL="0" rtl="0" algn="l">
              <a:spcBef>
                <a:spcPts val="0"/>
              </a:spcBef>
              <a:spcAft>
                <a:spcPts val="0"/>
              </a:spcAft>
              <a:buNone/>
            </a:pPr>
            <a:r>
              <a:t/>
            </a:r>
            <a:endParaRPr/>
          </a:p>
        </p:txBody>
      </p:sp>
      <p:sp>
        <p:nvSpPr>
          <p:cNvPr id="118" name="Google Shape;118;p22"/>
          <p:cNvSpPr txBox="1"/>
          <p:nvPr>
            <p:ph idx="1" type="body"/>
          </p:nvPr>
        </p:nvSpPr>
        <p:spPr>
          <a:xfrm>
            <a:off x="95050" y="848725"/>
            <a:ext cx="8520600" cy="4233000"/>
          </a:xfrm>
          <a:prstGeom prst="rect">
            <a:avLst/>
          </a:prstGeom>
        </p:spPr>
        <p:txBody>
          <a:bodyPr anchorCtr="0" anchor="t" bIns="91425" lIns="91425" spcFirstLastPara="1" rIns="91425" wrap="square" tIns="91425">
            <a:spAutoFit/>
          </a:bodyPr>
          <a:lstStyle/>
          <a:p>
            <a:pPr indent="-228600" lvl="0" marL="457200" rtl="0" algn="l">
              <a:spcBef>
                <a:spcPts val="0"/>
              </a:spcBef>
              <a:spcAft>
                <a:spcPts val="0"/>
              </a:spcAft>
              <a:buClr>
                <a:schemeClr val="dk1"/>
              </a:buClr>
              <a:buSzPts val="1800"/>
              <a:buNone/>
            </a:pPr>
            <a:r>
              <a:rPr lang="en">
                <a:solidFill>
                  <a:schemeClr val="dk1"/>
                </a:solidFill>
              </a:rPr>
              <a:t>Each component of a PID controller complements the others, addressing their limitations to minimize errors and optimize system performance effectively.</a:t>
            </a:r>
            <a:endParaRPr>
              <a:solidFill>
                <a:schemeClr val="dk1"/>
              </a:solidFill>
            </a:endParaRPr>
          </a:p>
          <a:p>
            <a:pPr indent="-228600" lvl="0" marL="457200" rtl="0" algn="l">
              <a:lnSpc>
                <a:spcPct val="100000"/>
              </a:lnSpc>
              <a:spcBef>
                <a:spcPts val="0"/>
              </a:spcBef>
              <a:spcAft>
                <a:spcPts val="0"/>
              </a:spcAft>
              <a:buClr>
                <a:schemeClr val="dk1"/>
              </a:buClr>
              <a:buSzPts val="1800"/>
              <a:buNone/>
            </a:pPr>
            <a:r>
              <a:t/>
            </a:r>
            <a:endParaRPr>
              <a:solidFill>
                <a:schemeClr val="dk1"/>
              </a:solidFill>
            </a:endParaRPr>
          </a:p>
          <a:p>
            <a:pPr indent="-228600" lvl="0" marL="457200" rtl="0" algn="l">
              <a:spcBef>
                <a:spcPts val="0"/>
              </a:spcBef>
              <a:spcAft>
                <a:spcPts val="0"/>
              </a:spcAft>
              <a:buClr>
                <a:schemeClr val="dk1"/>
              </a:buClr>
              <a:buSzPts val="1800"/>
              <a:buNone/>
            </a:pPr>
            <a:r>
              <a:rPr lang="en">
                <a:solidFill>
                  <a:schemeClr val="dk1"/>
                </a:solidFill>
              </a:rPr>
              <a:t>Proportional (P)</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Action: Generates output directly proportional to the error, which is the discrepancy between the setpoint and the process variable.</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Purpose: Offers quick error correction with response intensity matching the error size.</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Effect: High gains may cause instability; low gains might result in weak responses.</a:t>
            </a:r>
            <a:endParaRPr sz="1800">
              <a:solidFill>
                <a:schemeClr val="dk1"/>
              </a:solidFill>
              <a:highlight>
                <a:srgbClr val="444654"/>
              </a:highlight>
            </a:endParaRPr>
          </a:p>
          <a:p>
            <a:pPr indent="0" lvl="0" marL="914400" rtl="0" algn="l">
              <a:spcBef>
                <a:spcPts val="1200"/>
              </a:spcBef>
              <a:spcAft>
                <a:spcPts val="0"/>
              </a:spcAft>
              <a:buNone/>
            </a:pPr>
            <a:r>
              <a:t/>
            </a:r>
            <a:endParaRPr sz="18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269450" y="392050"/>
            <a:ext cx="8520600" cy="394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Integral (I) Block:</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Action: Integrates the error over time, outputting in proportion to total error.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Purpose: Eliminates steady-state error left by the P component.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Effect: Achieves setpoint accuracy, but excessive use can cause instability.</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Derivative (D) Block:</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Action: Outputs according to the error's rate of change.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Purpose: Foresees error trends and applies damping to minimize overshoot.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Effect: Stabilizes the system but can be disrupted by noise in error measurement.</a:t>
            </a:r>
            <a:endParaRPr>
              <a:solidFill>
                <a:schemeClr val="dk1"/>
              </a:solidFill>
              <a:highlight>
                <a:srgbClr val="444654"/>
              </a:highlight>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Fuzzy Logic Controller	</a:t>
            </a:r>
            <a:endParaRPr u="sng"/>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The fuzzy logic controller is a tool that is available in MATLAB, that allows us to implement fuzzy logic. </a:t>
            </a:r>
            <a:endParaRPr>
              <a:solidFill>
                <a:schemeClr val="dk1"/>
              </a:solidFill>
            </a:endParaRPr>
          </a:p>
          <a:p>
            <a:pPr indent="0" lvl="0" marL="0" rtl="0" algn="l">
              <a:spcBef>
                <a:spcPts val="1200"/>
              </a:spcBef>
              <a:spcAft>
                <a:spcPts val="0"/>
              </a:spcAft>
              <a:buNone/>
            </a:pPr>
            <a:r>
              <a:rPr lang="en">
                <a:solidFill>
                  <a:schemeClr val="dk1"/>
                </a:solidFill>
              </a:rPr>
              <a:t>To implement fuzzy tuning for the PID controller. We assign fuzzy sets to the error and first difference of the error. </a:t>
            </a:r>
            <a:endParaRPr>
              <a:solidFill>
                <a:schemeClr val="dk1"/>
              </a:solidFill>
            </a:endParaRPr>
          </a:p>
          <a:p>
            <a:pPr indent="0" lvl="0" marL="0" rtl="0" algn="l">
              <a:spcBef>
                <a:spcPts val="1200"/>
              </a:spcBef>
              <a:spcAft>
                <a:spcPts val="0"/>
              </a:spcAft>
              <a:buNone/>
            </a:pPr>
            <a:r>
              <a:rPr lang="en">
                <a:solidFill>
                  <a:schemeClr val="dk1"/>
                </a:solidFill>
              </a:rPr>
              <a:t>The error and error difference fuzzy sets are as follows:</a:t>
            </a:r>
            <a:endParaRPr>
              <a:solidFill>
                <a:schemeClr val="dk1"/>
              </a:solidFill>
            </a:endParaRPr>
          </a:p>
          <a:p>
            <a:pPr indent="0" lvl="0" marL="0" rtl="0" algn="l">
              <a:spcBef>
                <a:spcPts val="1200"/>
              </a:spcBef>
              <a:spcAft>
                <a:spcPts val="0"/>
              </a:spcAft>
              <a:buNone/>
            </a:pPr>
            <a:r>
              <a:rPr lang="en">
                <a:solidFill>
                  <a:schemeClr val="dk1"/>
                </a:solidFill>
              </a:rPr>
              <a:t>NB, NM, NS, ZO, PS, PM, PB.</a:t>
            </a:r>
            <a:endParaRPr>
              <a:solidFill>
                <a:schemeClr val="dk1"/>
              </a:solidFill>
            </a:endParaRPr>
          </a:p>
          <a:p>
            <a:pPr indent="0" lvl="0" marL="0" rtl="0" algn="l">
              <a:spcBef>
                <a:spcPts val="1200"/>
              </a:spcBef>
              <a:spcAft>
                <a:spcPts val="0"/>
              </a:spcAft>
              <a:buNone/>
            </a:pPr>
            <a:r>
              <a:rPr lang="en">
                <a:solidFill>
                  <a:schemeClr val="dk1"/>
                </a:solidFill>
              </a:rPr>
              <a:t>Here N - Negative, P - Positive and S - Small, M - Medium, and B - Big, ZO - approximately zero.</a:t>
            </a:r>
            <a:endParaRPr>
              <a:solidFill>
                <a:schemeClr val="dk1"/>
              </a:solidFill>
            </a:endParaRPr>
          </a:p>
          <a:p>
            <a:pPr indent="0" lvl="0" marL="0" rtl="0" algn="l">
              <a:spcBef>
                <a:spcPts val="1200"/>
              </a:spcBef>
              <a:spcAft>
                <a:spcPts val="1200"/>
              </a:spcAft>
              <a:buNone/>
            </a:pPr>
            <a:r>
              <a:rPr lang="en">
                <a:solidFill>
                  <a:schemeClr val="dk1"/>
                </a:solidFill>
              </a:rPr>
              <a:t>Therefore, NB is Negative big, PS - positive small. Etc.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Fuzzy Logic Controller	</a:t>
            </a:r>
            <a:endParaRPr u="sng"/>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Here the fuzzy sets, describe the kind of error that is present, that is, if its is negative or positive. If the magnitude is small, medium, or big. It helps classify the error e(k) and the change in error </a:t>
            </a:r>
            <a:r>
              <a:rPr lang="en">
                <a:solidFill>
                  <a:schemeClr val="dk1"/>
                </a:solidFill>
              </a:rPr>
              <a:t>Δe(k)</a:t>
            </a:r>
            <a:r>
              <a:rPr lang="en">
                <a:solidFill>
                  <a:schemeClr val="dk1"/>
                </a:solidFill>
              </a:rPr>
              <a:t> into these categories.</a:t>
            </a:r>
            <a:endParaRPr>
              <a:solidFill>
                <a:schemeClr val="dk1"/>
              </a:solidFill>
            </a:endParaRPr>
          </a:p>
          <a:p>
            <a:pPr indent="0" lvl="0" marL="0" rtl="0" algn="l">
              <a:spcBef>
                <a:spcPts val="1200"/>
              </a:spcBef>
              <a:spcAft>
                <a:spcPts val="0"/>
              </a:spcAft>
              <a:buNone/>
            </a:pPr>
            <a:r>
              <a:rPr lang="en">
                <a:solidFill>
                  <a:schemeClr val="dk1"/>
                </a:solidFill>
              </a:rPr>
              <a:t>The error e(k)’s membership functions of the fuzzy set are described as follows:</a:t>
            </a:r>
            <a:endParaRPr>
              <a:solidFill>
                <a:schemeClr val="dk1"/>
              </a:solidFill>
            </a:endParaRPr>
          </a:p>
          <a:p>
            <a:pPr indent="0" lvl="0" marL="0" rtl="0" algn="l">
              <a:spcBef>
                <a:spcPts val="1200"/>
              </a:spcBef>
              <a:spcAft>
                <a:spcPts val="0"/>
              </a:spcAft>
              <a:buNone/>
            </a:pPr>
            <a:r>
              <a:rPr lang="en">
                <a:solidFill>
                  <a:schemeClr val="dk1"/>
                </a:solidFill>
              </a:rPr>
              <a:t>The membership function μ of e(k) has the range [0,1].</a:t>
            </a:r>
            <a:endParaRPr>
              <a:solidFill>
                <a:schemeClr val="dk1"/>
              </a:solidFill>
            </a:endParaRPr>
          </a:p>
          <a:p>
            <a:pPr indent="0" lvl="0" marL="0" rtl="0" algn="l">
              <a:spcBef>
                <a:spcPts val="1200"/>
              </a:spcBef>
              <a:spcAft>
                <a:spcPts val="0"/>
              </a:spcAft>
              <a:buNone/>
            </a:pPr>
            <a:r>
              <a:rPr lang="en">
                <a:solidFill>
                  <a:schemeClr val="dk1"/>
                </a:solidFill>
              </a:rPr>
              <a:t>We used triangular functions to describe the the membership function of each of the fuzzy sets as shown in the next slide.</a:t>
            </a:r>
            <a:endParaRPr>
              <a:solidFill>
                <a:schemeClr val="dk1"/>
              </a:solidFill>
            </a:endParaRPr>
          </a:p>
          <a:p>
            <a:pPr indent="0" lvl="0" marL="0" rtl="0" algn="l">
              <a:spcBef>
                <a:spcPts val="1200"/>
              </a:spcBef>
              <a:spcAft>
                <a:spcPts val="0"/>
              </a:spcAft>
              <a:buNone/>
            </a:pPr>
            <a:r>
              <a:rPr lang="en">
                <a:solidFill>
                  <a:schemeClr val="dk1"/>
                </a:solidFill>
              </a:rPr>
              <a:t>The values of e(k) range from [-3,3].</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276262" y="106537"/>
            <a:ext cx="8591475" cy="3897225"/>
          </a:xfrm>
          <a:prstGeom prst="rect">
            <a:avLst/>
          </a:prstGeom>
          <a:noFill/>
          <a:ln>
            <a:noFill/>
          </a:ln>
        </p:spPr>
      </p:pic>
      <p:sp>
        <p:nvSpPr>
          <p:cNvPr id="143" name="Google Shape;143;p26"/>
          <p:cNvSpPr txBox="1"/>
          <p:nvPr/>
        </p:nvSpPr>
        <p:spPr>
          <a:xfrm>
            <a:off x="1318025" y="4404125"/>
            <a:ext cx="65688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This the membership function graph of error e(k)</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Fuzzy Logic Controller	</a:t>
            </a:r>
            <a:endParaRPr u="sng"/>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The error difference Δe(k)’s membership functions of the fuzzy set are described as follows: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The membership function μ has the range [0,1].</a:t>
            </a:r>
            <a:endParaRPr>
              <a:solidFill>
                <a:schemeClr val="dk1"/>
              </a:solidFill>
            </a:endParaRPr>
          </a:p>
          <a:p>
            <a:pPr indent="0" lvl="0" marL="0" rtl="0" algn="l">
              <a:spcBef>
                <a:spcPts val="1200"/>
              </a:spcBef>
              <a:spcAft>
                <a:spcPts val="0"/>
              </a:spcAft>
              <a:buNone/>
            </a:pPr>
            <a:r>
              <a:rPr lang="en">
                <a:solidFill>
                  <a:schemeClr val="dk1"/>
                </a:solidFill>
              </a:rPr>
              <a:t>We used triangular functions to describe the the membership function of each of the fuzzy sets as shown in the next slide.</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The values of the Δe(k) range from [-3,3]</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8"/>
          <p:cNvPicPr preferRelativeResize="0"/>
          <p:nvPr/>
        </p:nvPicPr>
        <p:blipFill>
          <a:blip r:embed="rId3">
            <a:alphaModFix/>
          </a:blip>
          <a:stretch>
            <a:fillRect/>
          </a:stretch>
        </p:blipFill>
        <p:spPr>
          <a:xfrm>
            <a:off x="0" y="187861"/>
            <a:ext cx="9144001" cy="4160879"/>
          </a:xfrm>
          <a:prstGeom prst="rect">
            <a:avLst/>
          </a:prstGeom>
          <a:noFill/>
          <a:ln>
            <a:noFill/>
          </a:ln>
        </p:spPr>
      </p:pic>
      <p:sp>
        <p:nvSpPr>
          <p:cNvPr id="157" name="Google Shape;157;p28"/>
          <p:cNvSpPr txBox="1"/>
          <p:nvPr/>
        </p:nvSpPr>
        <p:spPr>
          <a:xfrm>
            <a:off x="1653100" y="4496625"/>
            <a:ext cx="56265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This the membership function graph of error Δe(k)</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Fuzzy Logic Controller</a:t>
            </a:r>
            <a:endParaRPr u="sng"/>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outputs of the fuzzy controller are also fuzzy sets:</a:t>
            </a:r>
            <a:endParaRPr>
              <a:solidFill>
                <a:schemeClr val="dk1"/>
              </a:solidFill>
            </a:endParaRPr>
          </a:p>
          <a:p>
            <a:pPr indent="0" lvl="0" marL="0" rtl="0" algn="l">
              <a:spcBef>
                <a:spcPts val="1200"/>
              </a:spcBef>
              <a:spcAft>
                <a:spcPts val="0"/>
              </a:spcAft>
              <a:buNone/>
            </a:pPr>
            <a:r>
              <a:rPr lang="en">
                <a:solidFill>
                  <a:schemeClr val="dk1"/>
                </a:solidFill>
              </a:rPr>
              <a:t>They yield the normalized value of the Proportional Gain Kp’, normalized Derivative Gain Ki’, and the α. </a:t>
            </a:r>
            <a:endParaRPr>
              <a:solidFill>
                <a:schemeClr val="dk1"/>
              </a:solidFill>
            </a:endParaRPr>
          </a:p>
          <a:p>
            <a:pPr indent="0" lvl="0" marL="0" rtl="0" algn="l">
              <a:spcBef>
                <a:spcPts val="1200"/>
              </a:spcBef>
              <a:spcAft>
                <a:spcPts val="0"/>
              </a:spcAft>
              <a:buNone/>
            </a:pPr>
            <a:r>
              <a:rPr lang="en">
                <a:solidFill>
                  <a:schemeClr val="dk1"/>
                </a:solidFill>
              </a:rPr>
              <a:t>Since the values of Kp’ and Kd’ are normalized their values will be in the range [0,1].</a:t>
            </a:r>
            <a:endParaRPr>
              <a:solidFill>
                <a:schemeClr val="dk1"/>
              </a:solidFill>
            </a:endParaRPr>
          </a:p>
          <a:p>
            <a:pPr indent="0" lvl="0" marL="0" rtl="0" algn="l">
              <a:spcBef>
                <a:spcPts val="1200"/>
              </a:spcBef>
              <a:spcAft>
                <a:spcPts val="0"/>
              </a:spcAft>
              <a:buNone/>
            </a:pPr>
            <a:r>
              <a:rPr lang="en">
                <a:solidFill>
                  <a:schemeClr val="dk1"/>
                </a:solidFill>
              </a:rPr>
              <a:t>The fuzzy sets or categories the values of Kp’ or Kd’ can fall into are</a:t>
            </a:r>
            <a:endParaRPr>
              <a:solidFill>
                <a:schemeClr val="dk1"/>
              </a:solidFill>
            </a:endParaRPr>
          </a:p>
          <a:p>
            <a:pPr indent="0" lvl="0" marL="0" rtl="0" algn="l">
              <a:spcBef>
                <a:spcPts val="1200"/>
              </a:spcBef>
              <a:spcAft>
                <a:spcPts val="1200"/>
              </a:spcAft>
              <a:buNone/>
            </a:pPr>
            <a:r>
              <a:rPr lang="en">
                <a:solidFill>
                  <a:schemeClr val="dk1"/>
                </a:solidFill>
              </a:rPr>
              <a:t>Small (S) or Big (B).</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Fuzzy Logic Controller	</a:t>
            </a:r>
            <a:endParaRPr u="sng"/>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The value of the membership function for Kp’ and Kd’ have the custom functions: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µsmall(x) = (−1/4) ln(x) or xsmall(µ) = e^( −4µ)</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µbig(x) = (− 1/4) ln(1 − x) or xbig(µ) = 1 − e (−4µ)</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The membership graph of normalized Kp’ and Kd’ are shown in the next slide:</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The value of µ ranges from [0,1].</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values of Kp’ or Kd’ range from [0,1].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Small (S)</a:t>
            </a:r>
            <a:endParaRPr u="sng"/>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1"/>
          <p:cNvPicPr preferRelativeResize="0"/>
          <p:nvPr/>
        </p:nvPicPr>
        <p:blipFill>
          <a:blip r:embed="rId3">
            <a:alphaModFix/>
          </a:blip>
          <a:stretch>
            <a:fillRect/>
          </a:stretch>
        </p:blipFill>
        <p:spPr>
          <a:xfrm>
            <a:off x="208887" y="1152475"/>
            <a:ext cx="8726226" cy="395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Paper summary	</a:t>
            </a:r>
            <a:endParaRPr u="sng"/>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Paper - ‘Fuzzy Gain Scheduling of PID controller’</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We perform a comparison of the 2 different tuning methods of PID controllers.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Zeigler-Nichols tuning method, generates fixed gain parameters for the PID controller.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Fuzzy Logic method, which generates the PID parameters dynamically according to a set of rules based on expert knowledge of how the response should ideally be.</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Big (B)</a:t>
            </a:r>
            <a:endParaRPr u="sng"/>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2"/>
          <p:cNvPicPr preferRelativeResize="0"/>
          <p:nvPr/>
        </p:nvPicPr>
        <p:blipFill>
          <a:blip r:embed="rId3">
            <a:alphaModFix/>
          </a:blip>
          <a:stretch>
            <a:fillRect/>
          </a:stretch>
        </p:blipFill>
        <p:spPr>
          <a:xfrm>
            <a:off x="370625" y="1152475"/>
            <a:ext cx="8520602" cy="38525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Fuzzy Logic Controller</a:t>
            </a:r>
            <a:endParaRPr u="sng"/>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fuzzy output α has singleton membership function, and its values range from</a:t>
            </a:r>
            <a:endParaRPr>
              <a:solidFill>
                <a:schemeClr val="dk1"/>
              </a:solidFill>
            </a:endParaRPr>
          </a:p>
          <a:p>
            <a:pPr indent="0" lvl="0" marL="0" rtl="0" algn="l">
              <a:spcBef>
                <a:spcPts val="1200"/>
              </a:spcBef>
              <a:spcAft>
                <a:spcPts val="0"/>
              </a:spcAft>
              <a:buNone/>
            </a:pPr>
            <a:r>
              <a:rPr lang="en">
                <a:solidFill>
                  <a:schemeClr val="dk1"/>
                </a:solidFill>
              </a:rPr>
              <a:t> </a:t>
            </a:r>
            <a:r>
              <a:rPr lang="en">
                <a:solidFill>
                  <a:schemeClr val="dk1"/>
                </a:solidFill>
              </a:rPr>
              <a:t>α</a:t>
            </a:r>
            <a:r>
              <a:rPr lang="en">
                <a:solidFill>
                  <a:schemeClr val="dk1"/>
                </a:solidFill>
              </a:rPr>
              <a:t> = {2,3,4,5}</a:t>
            </a:r>
            <a:endParaRPr>
              <a:solidFill>
                <a:schemeClr val="dk1"/>
              </a:solidFill>
            </a:endParaRPr>
          </a:p>
          <a:p>
            <a:pPr indent="0" lvl="0" marL="0" rtl="0" algn="l">
              <a:spcBef>
                <a:spcPts val="1200"/>
              </a:spcBef>
              <a:spcAft>
                <a:spcPts val="1200"/>
              </a:spcAft>
              <a:buClr>
                <a:schemeClr val="dk1"/>
              </a:buClr>
              <a:buSzPts val="1100"/>
              <a:buFont typeface="Arial"/>
              <a:buNone/>
            </a:pPr>
            <a:r>
              <a:t/>
            </a:r>
            <a:endParaRPr>
              <a:solidFill>
                <a:schemeClr val="dk1"/>
              </a:solidFill>
            </a:endParaRPr>
          </a:p>
        </p:txBody>
      </p:sp>
      <p:pic>
        <p:nvPicPr>
          <p:cNvPr id="190" name="Google Shape;190;p33"/>
          <p:cNvPicPr preferRelativeResize="0"/>
          <p:nvPr/>
        </p:nvPicPr>
        <p:blipFill>
          <a:blip r:embed="rId3">
            <a:alphaModFix/>
          </a:blip>
          <a:stretch>
            <a:fillRect/>
          </a:stretch>
        </p:blipFill>
        <p:spPr>
          <a:xfrm>
            <a:off x="1990025" y="1969378"/>
            <a:ext cx="6729975" cy="3048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Fuzzy Logic Controller	</a:t>
            </a:r>
            <a:endParaRPr u="sng"/>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rPr>
              <a:t>The fuzzy logic </a:t>
            </a:r>
            <a:r>
              <a:rPr lang="en">
                <a:solidFill>
                  <a:schemeClr val="dk1"/>
                </a:solidFill>
              </a:rPr>
              <a:t>controller</a:t>
            </a:r>
            <a:r>
              <a:rPr lang="en">
                <a:solidFill>
                  <a:schemeClr val="dk1"/>
                </a:solidFill>
              </a:rPr>
              <a:t> </a:t>
            </a:r>
            <a:r>
              <a:rPr lang="en">
                <a:solidFill>
                  <a:schemeClr val="dk1"/>
                </a:solidFill>
              </a:rPr>
              <a:t>outputs (Kp’,Kd’, and α) depend on the fuzzy rule base. These rules are based on the expert knowledge of how the system’s response should behave. Based on this knowledge the outputs are generated.</a:t>
            </a:r>
            <a:endParaRPr>
              <a:solidFill>
                <a:schemeClr val="dk1"/>
              </a:solidFill>
            </a:endParaRPr>
          </a:p>
          <a:p>
            <a:pPr indent="0" lvl="0" marL="0" rtl="0" algn="l">
              <a:spcBef>
                <a:spcPts val="1200"/>
              </a:spcBef>
              <a:spcAft>
                <a:spcPts val="0"/>
              </a:spcAft>
              <a:buNone/>
            </a:pPr>
            <a:r>
              <a:rPr lang="en">
                <a:solidFill>
                  <a:schemeClr val="dk1"/>
                </a:solidFill>
              </a:rPr>
              <a:t>The rules depend on the inputs and the outputs of the fuzzy logic controller.</a:t>
            </a:r>
            <a:endParaRPr>
              <a:solidFill>
                <a:schemeClr val="dk1"/>
              </a:solidFill>
            </a:endParaRPr>
          </a:p>
          <a:p>
            <a:pPr indent="0" lvl="0" marL="0" rtl="0" algn="l">
              <a:spcBef>
                <a:spcPts val="1200"/>
              </a:spcBef>
              <a:spcAft>
                <a:spcPts val="0"/>
              </a:spcAft>
              <a:buNone/>
            </a:pPr>
            <a:r>
              <a:rPr lang="en">
                <a:solidFill>
                  <a:schemeClr val="dk1"/>
                </a:solidFill>
              </a:rPr>
              <a:t>There are a total of 49 rules applied to this Fuzzy Logic Controller.</a:t>
            </a:r>
            <a:endParaRPr>
              <a:solidFill>
                <a:schemeClr val="dk1"/>
              </a:solidFill>
            </a:endParaRPr>
          </a:p>
          <a:p>
            <a:pPr indent="0" lvl="0" marL="0" rtl="0" algn="l">
              <a:spcBef>
                <a:spcPts val="1200"/>
              </a:spcBef>
              <a:spcAft>
                <a:spcPts val="0"/>
              </a:spcAft>
              <a:buNone/>
            </a:pPr>
            <a:r>
              <a:rPr lang="en">
                <a:solidFill>
                  <a:schemeClr val="dk1"/>
                </a:solidFill>
              </a:rPr>
              <a:t>The inputs are the error e(k) and Δe(k).</a:t>
            </a:r>
            <a:endParaRPr>
              <a:solidFill>
                <a:schemeClr val="dk1"/>
              </a:solidFill>
            </a:endParaRPr>
          </a:p>
          <a:p>
            <a:pPr indent="0" lvl="0" marL="0" rtl="0" algn="l">
              <a:spcBef>
                <a:spcPts val="1200"/>
              </a:spcBef>
              <a:spcAft>
                <a:spcPts val="0"/>
              </a:spcAft>
              <a:buNone/>
            </a:pPr>
            <a:r>
              <a:rPr lang="en">
                <a:solidFill>
                  <a:schemeClr val="dk1"/>
                </a:solidFill>
              </a:rPr>
              <a:t>The outputs are Kp’, Kd’, and α. </a:t>
            </a:r>
            <a:endParaRPr>
              <a:solidFill>
                <a:schemeClr val="dk1"/>
              </a:solidFill>
            </a:endParaRPr>
          </a:p>
          <a:p>
            <a:pPr indent="0" lvl="0" marL="0" rtl="0" algn="l">
              <a:spcBef>
                <a:spcPts val="1200"/>
              </a:spcBef>
              <a:spcAft>
                <a:spcPts val="0"/>
              </a:spcAft>
              <a:buNone/>
            </a:pPr>
            <a:r>
              <a:rPr lang="en">
                <a:solidFill>
                  <a:schemeClr val="dk1"/>
                </a:solidFill>
              </a:rPr>
              <a:t>The rules are written in this form:</a:t>
            </a:r>
            <a:endParaRPr>
              <a:solidFill>
                <a:schemeClr val="dk1"/>
              </a:solidFill>
            </a:endParaRPr>
          </a:p>
          <a:p>
            <a:pPr indent="0" lvl="0" marL="0" rtl="0" algn="l">
              <a:spcBef>
                <a:spcPts val="1200"/>
              </a:spcBef>
              <a:spcAft>
                <a:spcPts val="1200"/>
              </a:spcAft>
              <a:buNone/>
            </a:pPr>
            <a:r>
              <a:rPr lang="en">
                <a:solidFill>
                  <a:schemeClr val="dk1"/>
                </a:solidFill>
              </a:rPr>
              <a:t>If e(k) is Ai, and Δe(k) is Bi, then Kp’ is Ci, Kd’ is Di, and α = αi.</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Fuzzy Logic Controller	</a:t>
            </a:r>
            <a:endParaRPr u="sng"/>
          </a:p>
        </p:txBody>
      </p:sp>
      <p:sp>
        <p:nvSpPr>
          <p:cNvPr id="202" name="Google Shape;20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Here the Ai is the fuzzy set = {NB,NM,NS,ZO,PS,PM,PB}</a:t>
            </a:r>
            <a:endParaRPr>
              <a:solidFill>
                <a:schemeClr val="dk1"/>
              </a:solidFill>
            </a:endParaRPr>
          </a:p>
          <a:p>
            <a:pPr indent="0" lvl="0" marL="0" rtl="0" algn="l">
              <a:spcBef>
                <a:spcPts val="1200"/>
              </a:spcBef>
              <a:spcAft>
                <a:spcPts val="0"/>
              </a:spcAft>
              <a:buNone/>
            </a:pPr>
            <a:r>
              <a:rPr lang="en">
                <a:solidFill>
                  <a:schemeClr val="dk1"/>
                </a:solidFill>
              </a:rPr>
              <a:t>Here Bi is the fuzzy set = </a:t>
            </a:r>
            <a:r>
              <a:rPr lang="en">
                <a:solidFill>
                  <a:schemeClr val="dk1"/>
                </a:solidFill>
              </a:rPr>
              <a:t>{NB,NM,NS,ZO,PS,PM,PB}</a:t>
            </a:r>
            <a:endParaRPr>
              <a:solidFill>
                <a:schemeClr val="dk1"/>
              </a:solidFill>
            </a:endParaRPr>
          </a:p>
          <a:p>
            <a:pPr indent="0" lvl="0" marL="0" rtl="0" algn="l">
              <a:spcBef>
                <a:spcPts val="1200"/>
              </a:spcBef>
              <a:spcAft>
                <a:spcPts val="0"/>
              </a:spcAft>
              <a:buNone/>
            </a:pPr>
            <a:r>
              <a:rPr lang="en">
                <a:solidFill>
                  <a:schemeClr val="dk1"/>
                </a:solidFill>
              </a:rPr>
              <a:t>Ci is the fuzzy set = {Small, Big}</a:t>
            </a:r>
            <a:endParaRPr>
              <a:solidFill>
                <a:schemeClr val="dk1"/>
              </a:solidFill>
            </a:endParaRPr>
          </a:p>
          <a:p>
            <a:pPr indent="0" lvl="0" marL="0" rtl="0" algn="l">
              <a:spcBef>
                <a:spcPts val="1200"/>
              </a:spcBef>
              <a:spcAft>
                <a:spcPts val="0"/>
              </a:spcAft>
              <a:buNone/>
            </a:pPr>
            <a:r>
              <a:rPr lang="en">
                <a:solidFill>
                  <a:schemeClr val="dk1"/>
                </a:solidFill>
              </a:rPr>
              <a:t>Di is the fuzzy set = {Small, Big}</a:t>
            </a:r>
            <a:endParaRPr>
              <a:solidFill>
                <a:schemeClr val="dk1"/>
              </a:solidFill>
            </a:endParaRPr>
          </a:p>
          <a:p>
            <a:pPr indent="0" lvl="0" marL="0" rtl="0" algn="l">
              <a:spcBef>
                <a:spcPts val="1200"/>
              </a:spcBef>
              <a:spcAft>
                <a:spcPts val="0"/>
              </a:spcAft>
              <a:buNone/>
            </a:pPr>
            <a:r>
              <a:rPr lang="en">
                <a:solidFill>
                  <a:schemeClr val="dk1"/>
                </a:solidFill>
              </a:rPr>
              <a:t>α is the fuzzy set = {2,3,4,5}</a:t>
            </a:r>
            <a:endParaRPr>
              <a:solidFill>
                <a:schemeClr val="dk1"/>
              </a:solidFill>
            </a:endParaRPr>
          </a:p>
          <a:p>
            <a:pPr indent="0" lvl="0" marL="0" rtl="0" algn="l">
              <a:spcBef>
                <a:spcPts val="1200"/>
              </a:spcBef>
              <a:spcAft>
                <a:spcPts val="0"/>
              </a:spcAft>
              <a:buNone/>
            </a:pPr>
            <a:r>
              <a:rPr lang="en">
                <a:solidFill>
                  <a:schemeClr val="dk1"/>
                </a:solidFill>
              </a:rPr>
              <a:t>The fuzzy set describes the type of value they are.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Fuzzy Logic Controller</a:t>
            </a:r>
            <a:endParaRPr u="sng"/>
          </a:p>
        </p:txBody>
      </p:sp>
      <p:sp>
        <p:nvSpPr>
          <p:cNvPr id="208" name="Google Shape;20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Based on the expert knowledge base, these were the rules that we set for the fuzzy </a:t>
            </a:r>
            <a:r>
              <a:rPr lang="en">
                <a:solidFill>
                  <a:schemeClr val="dk1"/>
                </a:solidFill>
              </a:rPr>
              <a:t>logic</a:t>
            </a:r>
            <a:r>
              <a:rPr lang="en">
                <a:solidFill>
                  <a:schemeClr val="dk1"/>
                </a:solidFill>
              </a:rPr>
              <a:t> controller for Kp’:</a:t>
            </a:r>
            <a:endParaRPr>
              <a:solidFill>
                <a:schemeClr val="dk1"/>
              </a:solidFill>
            </a:endParaRPr>
          </a:p>
          <a:p>
            <a:pPr indent="0" lvl="0" marL="0" rtl="0" algn="l">
              <a:spcBef>
                <a:spcPts val="1200"/>
              </a:spcBef>
              <a:spcAft>
                <a:spcPts val="1200"/>
              </a:spcAft>
              <a:buNone/>
            </a:pPr>
            <a:r>
              <a:t/>
            </a:r>
            <a:endParaRPr/>
          </a:p>
        </p:txBody>
      </p:sp>
      <p:pic>
        <p:nvPicPr>
          <p:cNvPr id="209" name="Google Shape;209;p36"/>
          <p:cNvPicPr preferRelativeResize="0"/>
          <p:nvPr/>
        </p:nvPicPr>
        <p:blipFill>
          <a:blip r:embed="rId3">
            <a:alphaModFix/>
          </a:blip>
          <a:stretch>
            <a:fillRect/>
          </a:stretch>
        </p:blipFill>
        <p:spPr>
          <a:xfrm>
            <a:off x="1869538" y="2052075"/>
            <a:ext cx="5114925" cy="2800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Fuzzy Logic Controller</a:t>
            </a:r>
            <a:endParaRPr u="sng"/>
          </a:p>
        </p:txBody>
      </p:sp>
      <p:sp>
        <p:nvSpPr>
          <p:cNvPr id="215" name="Google Shape;21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rPr>
              <a:t>Based on the expert knowledge base, these were the rules that we set for the fuzzy logic controller for Kd’:</a:t>
            </a:r>
            <a:endParaRPr>
              <a:solidFill>
                <a:schemeClr val="dk1"/>
              </a:solidFill>
            </a:endParaRPr>
          </a:p>
        </p:txBody>
      </p:sp>
      <p:pic>
        <p:nvPicPr>
          <p:cNvPr id="216" name="Google Shape;216;p37"/>
          <p:cNvPicPr preferRelativeResize="0"/>
          <p:nvPr/>
        </p:nvPicPr>
        <p:blipFill>
          <a:blip r:embed="rId3">
            <a:alphaModFix/>
          </a:blip>
          <a:stretch>
            <a:fillRect/>
          </a:stretch>
        </p:blipFill>
        <p:spPr>
          <a:xfrm>
            <a:off x="1004800" y="1941813"/>
            <a:ext cx="6934200" cy="2886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Fuzzy Logic Controller</a:t>
            </a:r>
            <a:endParaRPr u="sng"/>
          </a:p>
        </p:txBody>
      </p:sp>
      <p:sp>
        <p:nvSpPr>
          <p:cNvPr id="222" name="Google Shape;22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rPr>
              <a:t>Based on the expert knowledge base, these were the rules that we set for the fuzzy logic controller for α:</a:t>
            </a:r>
            <a:endParaRPr>
              <a:solidFill>
                <a:schemeClr val="dk1"/>
              </a:solidFill>
            </a:endParaRPr>
          </a:p>
        </p:txBody>
      </p:sp>
      <p:pic>
        <p:nvPicPr>
          <p:cNvPr id="223" name="Google Shape;223;p38"/>
          <p:cNvPicPr preferRelativeResize="0"/>
          <p:nvPr/>
        </p:nvPicPr>
        <p:blipFill>
          <a:blip r:embed="rId3">
            <a:alphaModFix/>
          </a:blip>
          <a:stretch>
            <a:fillRect/>
          </a:stretch>
        </p:blipFill>
        <p:spPr>
          <a:xfrm>
            <a:off x="1814475" y="2041863"/>
            <a:ext cx="5314950" cy="3000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9" name="Google Shape;22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0" name="Google Shape;230;p39"/>
          <p:cNvPicPr preferRelativeResize="0"/>
          <p:nvPr/>
        </p:nvPicPr>
        <p:blipFill>
          <a:blip r:embed="rId3">
            <a:alphaModFix/>
          </a:blip>
          <a:stretch>
            <a:fillRect/>
          </a:stretch>
        </p:blipFill>
        <p:spPr>
          <a:xfrm>
            <a:off x="137525" y="85725"/>
            <a:ext cx="8868950" cy="3954076"/>
          </a:xfrm>
          <a:prstGeom prst="rect">
            <a:avLst/>
          </a:prstGeom>
          <a:noFill/>
          <a:ln>
            <a:noFill/>
          </a:ln>
        </p:spPr>
      </p:pic>
      <p:sp>
        <p:nvSpPr>
          <p:cNvPr id="231" name="Google Shape;231;p39"/>
          <p:cNvSpPr txBox="1"/>
          <p:nvPr/>
        </p:nvSpPr>
        <p:spPr>
          <a:xfrm>
            <a:off x="392850" y="4181075"/>
            <a:ext cx="8358300" cy="12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F</a:t>
            </a:r>
            <a:r>
              <a:rPr lang="en" sz="1800">
                <a:solidFill>
                  <a:schemeClr val="dk1"/>
                </a:solidFill>
              </a:rPr>
              <a:t>inal form of the fuzzy logic controller- 2 inputs e(k) and Δe(k) and the 3 outputs Kp’, Kd’, and α.</a:t>
            </a:r>
            <a:endParaRPr sz="1800">
              <a:solidFill>
                <a:schemeClr val="dk1"/>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Fuzzy Logic Controller	</a:t>
            </a:r>
            <a:endParaRPr u="sng"/>
          </a:p>
        </p:txBody>
      </p:sp>
      <p:sp>
        <p:nvSpPr>
          <p:cNvPr id="237" name="Google Shape;23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This fuzzy logic controller will dynamically produce the values for Kp’, Kd’, and α. </a:t>
            </a:r>
            <a:endParaRPr>
              <a:solidFill>
                <a:schemeClr val="dk1"/>
              </a:solidFill>
            </a:endParaRPr>
          </a:p>
          <a:p>
            <a:pPr indent="0" lvl="0" marL="0" rtl="0" algn="l">
              <a:spcBef>
                <a:spcPts val="1200"/>
              </a:spcBef>
              <a:spcAft>
                <a:spcPts val="0"/>
              </a:spcAft>
              <a:buNone/>
            </a:pPr>
            <a:r>
              <a:rPr lang="en">
                <a:solidFill>
                  <a:schemeClr val="dk1"/>
                </a:solidFill>
              </a:rPr>
              <a:t>We use a function to convert the normalized values to the actual values. </a:t>
            </a:r>
            <a:endParaRPr>
              <a:solidFill>
                <a:schemeClr val="dk1"/>
              </a:solidFill>
            </a:endParaRPr>
          </a:p>
          <a:p>
            <a:pPr indent="0" lvl="0" marL="0" rtl="0" algn="l">
              <a:spcBef>
                <a:spcPts val="1200"/>
              </a:spcBef>
              <a:spcAft>
                <a:spcPts val="0"/>
              </a:spcAft>
              <a:buNone/>
            </a:pPr>
            <a:r>
              <a:rPr lang="en">
                <a:solidFill>
                  <a:schemeClr val="dk1"/>
                </a:solidFill>
              </a:rPr>
              <a:t>Using the formula: </a:t>
            </a:r>
            <a:endParaRPr>
              <a:solidFill>
                <a:schemeClr val="dk1"/>
              </a:solidFill>
            </a:endParaRPr>
          </a:p>
          <a:p>
            <a:pPr indent="0" lvl="0" marL="0" rtl="0" algn="l">
              <a:spcBef>
                <a:spcPts val="1200"/>
              </a:spcBef>
              <a:spcAft>
                <a:spcPts val="0"/>
              </a:spcAft>
              <a:buNone/>
            </a:pPr>
            <a:r>
              <a:rPr lang="en">
                <a:solidFill>
                  <a:schemeClr val="dk1"/>
                </a:solidFill>
              </a:rPr>
              <a:t>Kp = Kp’ (Kpmax − Kpmin ) + Kpmin</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chemeClr val="dk1"/>
                </a:solidFill>
              </a:rPr>
              <a:t>Kd = Kd’ (Kdmax − Kdmin ) + Kdmin</a:t>
            </a:r>
            <a:endParaRPr>
              <a:solidFill>
                <a:schemeClr val="dk1"/>
              </a:solidFill>
            </a:endParaRPr>
          </a:p>
          <a:p>
            <a:pPr indent="0" lvl="0" marL="0" rtl="0" algn="l">
              <a:spcBef>
                <a:spcPts val="1200"/>
              </a:spcBef>
              <a:spcAft>
                <a:spcPts val="0"/>
              </a:spcAft>
              <a:buNone/>
            </a:pPr>
            <a:r>
              <a:rPr lang="en">
                <a:solidFill>
                  <a:schemeClr val="dk1"/>
                </a:solidFill>
              </a:rPr>
              <a:t>Ki = Kp^2 / (α.Kd)</a:t>
            </a:r>
            <a:endParaRPr>
              <a:solidFill>
                <a:schemeClr val="dk1"/>
              </a:solidFill>
            </a:endParaRPr>
          </a:p>
          <a:p>
            <a:pPr indent="0" lvl="0" marL="0" rtl="0" algn="l">
              <a:spcBef>
                <a:spcPts val="1200"/>
              </a:spcBef>
              <a:spcAft>
                <a:spcPts val="0"/>
              </a:spcAft>
              <a:buNone/>
            </a:pPr>
            <a:r>
              <a:rPr lang="en">
                <a:solidFill>
                  <a:schemeClr val="dk1"/>
                </a:solidFill>
              </a:rPr>
              <a:t>Where the values of Kpmax = 0.6Ku , Kpmin = 0.32Ku</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Kdmin = 0.08KuTu and  Kdmax = 0.15KuTu</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Zeigler - Nichols Tuning Method</a:t>
            </a:r>
            <a:endParaRPr u="sng"/>
          </a:p>
        </p:txBody>
      </p:sp>
      <p:sp>
        <p:nvSpPr>
          <p:cNvPr id="243" name="Google Shape;24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The </a:t>
            </a:r>
            <a:r>
              <a:rPr lang="en">
                <a:solidFill>
                  <a:schemeClr val="dk1"/>
                </a:solidFill>
              </a:rPr>
              <a:t>value of Ku and Tu are determined by Zeigler-Nichols tuning method.</a:t>
            </a:r>
            <a:endParaRPr>
              <a:solidFill>
                <a:schemeClr val="dk1"/>
              </a:solidFill>
            </a:endParaRPr>
          </a:p>
          <a:p>
            <a:pPr indent="0" lvl="0" marL="0" rtl="0" algn="l">
              <a:spcBef>
                <a:spcPts val="1200"/>
              </a:spcBef>
              <a:spcAft>
                <a:spcPts val="0"/>
              </a:spcAft>
              <a:buNone/>
            </a:pPr>
            <a:r>
              <a:rPr lang="en">
                <a:solidFill>
                  <a:schemeClr val="dk1"/>
                </a:solidFill>
              </a:rPr>
              <a:t>It is done as follows:</a:t>
            </a:r>
            <a:endParaRPr>
              <a:solidFill>
                <a:schemeClr val="dk1"/>
              </a:solidFill>
            </a:endParaRPr>
          </a:p>
          <a:p>
            <a:pPr indent="0" lvl="0" marL="0" rtl="0" algn="l">
              <a:spcBef>
                <a:spcPts val="1200"/>
              </a:spcBef>
              <a:spcAft>
                <a:spcPts val="0"/>
              </a:spcAft>
              <a:buNone/>
            </a:pPr>
            <a:r>
              <a:rPr lang="en">
                <a:solidFill>
                  <a:schemeClr val="dk1"/>
                </a:solidFill>
              </a:rPr>
              <a:t>1. Initially, set the parameters Kp = 0, Kd = 0, and Ki = 0 for the PID controller and check the step response of the system. </a:t>
            </a:r>
            <a:endParaRPr>
              <a:solidFill>
                <a:schemeClr val="dk1"/>
              </a:solidFill>
            </a:endParaRPr>
          </a:p>
          <a:p>
            <a:pPr indent="0" lvl="0" marL="0" rtl="0" algn="l">
              <a:spcBef>
                <a:spcPts val="1200"/>
              </a:spcBef>
              <a:spcAft>
                <a:spcPts val="0"/>
              </a:spcAft>
              <a:buNone/>
            </a:pPr>
            <a:r>
              <a:rPr lang="en">
                <a:solidFill>
                  <a:schemeClr val="dk1"/>
                </a:solidFill>
              </a:rPr>
              <a:t>2. Gradually increase the value of KP until sustained oscillation is observed in the step response of the system. </a:t>
            </a:r>
            <a:endParaRPr>
              <a:solidFill>
                <a:schemeClr val="dk1"/>
              </a:solidFill>
            </a:endParaRPr>
          </a:p>
          <a:p>
            <a:pPr indent="0" lvl="0" marL="0" rtl="0" algn="l">
              <a:spcBef>
                <a:spcPts val="1200"/>
              </a:spcBef>
              <a:spcAft>
                <a:spcPts val="0"/>
              </a:spcAft>
              <a:buNone/>
            </a:pPr>
            <a:r>
              <a:rPr lang="en">
                <a:solidFill>
                  <a:schemeClr val="dk1"/>
                </a:solidFill>
              </a:rPr>
              <a:t>3. The gain at which these sustained oscillations occur is the Ultimate gain (Ku). </a:t>
            </a:r>
            <a:endParaRPr>
              <a:solidFill>
                <a:schemeClr val="dk1"/>
              </a:solidFill>
            </a:endParaRPr>
          </a:p>
          <a:p>
            <a:pPr indent="0" lvl="0" marL="0" rtl="0" algn="l">
              <a:spcBef>
                <a:spcPts val="1200"/>
              </a:spcBef>
              <a:spcAft>
                <a:spcPts val="1200"/>
              </a:spcAft>
              <a:buNone/>
            </a:pPr>
            <a:r>
              <a:rPr lang="en">
                <a:solidFill>
                  <a:schemeClr val="dk1"/>
                </a:solidFill>
              </a:rPr>
              <a:t>4. The time period of oscillation (Tu) can also be obtained from the graph.</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17300" y="107050"/>
            <a:ext cx="8520600" cy="572700"/>
          </a:xfrm>
          <a:prstGeom prst="rect">
            <a:avLst/>
          </a:prstGeom>
        </p:spPr>
        <p:txBody>
          <a:bodyPr anchorCtr="0" anchor="t" bIns="91425" lIns="91425" spcFirstLastPara="1" rIns="91425" wrap="square" tIns="91425">
            <a:normAutofit/>
          </a:bodyPr>
          <a:lstStyle/>
          <a:p>
            <a:pPr indent="0" lvl="0" marL="0" rtl="0" algn="ctr">
              <a:lnSpc>
                <a:spcPct val="160000"/>
              </a:lnSpc>
              <a:spcBef>
                <a:spcPts val="1400"/>
              </a:spcBef>
              <a:spcAft>
                <a:spcPts val="400"/>
              </a:spcAft>
              <a:buClr>
                <a:schemeClr val="dk1"/>
              </a:buClr>
              <a:buSzPts val="1100"/>
              <a:buFont typeface="Arial"/>
              <a:buNone/>
            </a:pPr>
            <a:r>
              <a:rPr b="1" lang="en" sz="2500" u="sng">
                <a:highlight>
                  <a:schemeClr val="lt1"/>
                </a:highlight>
              </a:rPr>
              <a:t>Introduction to Fuzzy Logic</a:t>
            </a:r>
            <a:r>
              <a:rPr lang="en" sz="2500" u="sng">
                <a:highlight>
                  <a:schemeClr val="lt1"/>
                </a:highlight>
              </a:rPr>
              <a:t>	</a:t>
            </a:r>
            <a:endParaRPr sz="2500" u="sng">
              <a:highlight>
                <a:schemeClr val="lt1"/>
              </a:highlight>
            </a:endParaRPr>
          </a:p>
        </p:txBody>
      </p:sp>
      <p:sp>
        <p:nvSpPr>
          <p:cNvPr id="67" name="Google Shape;67;p15"/>
          <p:cNvSpPr txBox="1"/>
          <p:nvPr>
            <p:ph idx="1" type="body"/>
          </p:nvPr>
        </p:nvSpPr>
        <p:spPr>
          <a:xfrm>
            <a:off x="353950" y="86355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225" u="sng">
                <a:solidFill>
                  <a:schemeClr val="dk1"/>
                </a:solidFill>
                <a:highlight>
                  <a:schemeClr val="lt1"/>
                </a:highlight>
              </a:rPr>
              <a:t>Understanding Fuzzy Logic</a:t>
            </a:r>
            <a:endParaRPr b="1" sz="7225" u="sng">
              <a:solidFill>
                <a:schemeClr val="dk1"/>
              </a:solidFill>
              <a:highlight>
                <a:schemeClr val="lt1"/>
              </a:highlight>
            </a:endParaRPr>
          </a:p>
          <a:p>
            <a:pPr indent="-343311" lvl="0" marL="457200" rtl="0" algn="l">
              <a:lnSpc>
                <a:spcPct val="150000"/>
              </a:lnSpc>
              <a:spcBef>
                <a:spcPts val="1500"/>
              </a:spcBef>
              <a:spcAft>
                <a:spcPts val="0"/>
              </a:spcAft>
              <a:buClr>
                <a:schemeClr val="dk1"/>
              </a:buClr>
              <a:buSzPct val="100000"/>
              <a:buFont typeface="Arial"/>
              <a:buChar char="●"/>
            </a:pPr>
            <a:r>
              <a:rPr lang="en" sz="7225">
                <a:solidFill>
                  <a:schemeClr val="dk1"/>
                </a:solidFill>
                <a:highlight>
                  <a:schemeClr val="lt1"/>
                </a:highlight>
              </a:rPr>
              <a:t>Definition: Fuzzy Logic is a form of multi-valued logic derived from fuzzy set theory to deal with reasoning that is approximate rather than precise.</a:t>
            </a:r>
            <a:endParaRPr sz="7225">
              <a:solidFill>
                <a:schemeClr val="dk1"/>
              </a:solidFill>
              <a:highlight>
                <a:schemeClr val="lt1"/>
              </a:highlight>
            </a:endParaRPr>
          </a:p>
          <a:p>
            <a:pPr indent="-343311" lvl="0" marL="457200" rtl="0" algn="l">
              <a:lnSpc>
                <a:spcPct val="150000"/>
              </a:lnSpc>
              <a:spcBef>
                <a:spcPts val="0"/>
              </a:spcBef>
              <a:spcAft>
                <a:spcPts val="0"/>
              </a:spcAft>
              <a:buClr>
                <a:schemeClr val="dk1"/>
              </a:buClr>
              <a:buSzPct val="100000"/>
              <a:buFont typeface="Arial"/>
              <a:buChar char="●"/>
            </a:pPr>
            <a:r>
              <a:rPr lang="en" sz="7225">
                <a:solidFill>
                  <a:schemeClr val="dk1"/>
                </a:solidFill>
                <a:highlight>
                  <a:schemeClr val="lt1"/>
                </a:highlight>
              </a:rPr>
              <a:t>Binary vs. Fuzzy: Unlike binary logic that only permits true or false values (0 or 1), fuzzy logic encompasses a range of values between 0 and 1, representing the degree of truth.</a:t>
            </a:r>
            <a:endParaRPr sz="7225">
              <a:solidFill>
                <a:schemeClr val="dk1"/>
              </a:solidFill>
              <a:highlight>
                <a:schemeClr val="lt1"/>
              </a:highlight>
            </a:endParaRPr>
          </a:p>
          <a:p>
            <a:pPr indent="-343311" lvl="0" marL="457200" rtl="0" algn="l">
              <a:lnSpc>
                <a:spcPct val="150000"/>
              </a:lnSpc>
              <a:spcBef>
                <a:spcPts val="0"/>
              </a:spcBef>
              <a:spcAft>
                <a:spcPts val="0"/>
              </a:spcAft>
              <a:buClr>
                <a:schemeClr val="dk1"/>
              </a:buClr>
              <a:buSzPct val="100000"/>
              <a:buFont typeface="Arial"/>
              <a:buChar char="●"/>
            </a:pPr>
            <a:r>
              <a:rPr lang="en" sz="7225">
                <a:solidFill>
                  <a:schemeClr val="dk1"/>
                </a:solidFill>
                <a:highlight>
                  <a:schemeClr val="lt1"/>
                </a:highlight>
              </a:rPr>
              <a:t>Origins: Conceptualized by Lotfi A. Zadeh in 1965, fuzzy logic extends classical set theory to handle partial membership.</a:t>
            </a:r>
            <a:endParaRPr sz="7225">
              <a:solidFill>
                <a:schemeClr val="dk1"/>
              </a:solidFill>
              <a:highlight>
                <a:schemeClr val="lt1"/>
              </a:highlight>
            </a:endParaRPr>
          </a:p>
          <a:p>
            <a:pPr indent="-343311" lvl="0" marL="457200" rtl="0" algn="l">
              <a:lnSpc>
                <a:spcPct val="150000"/>
              </a:lnSpc>
              <a:spcBef>
                <a:spcPts val="0"/>
              </a:spcBef>
              <a:spcAft>
                <a:spcPts val="0"/>
              </a:spcAft>
              <a:buClr>
                <a:schemeClr val="dk1"/>
              </a:buClr>
              <a:buSzPct val="100000"/>
              <a:buFont typeface="Arial"/>
              <a:buChar char="●"/>
            </a:pPr>
            <a:r>
              <a:rPr lang="en" sz="7225">
                <a:solidFill>
                  <a:schemeClr val="dk1"/>
                </a:solidFill>
                <a:highlight>
                  <a:schemeClr val="lt1"/>
                </a:highlight>
              </a:rPr>
              <a:t>Real-World Application: Used in systems that require an inexact solution such as control systems, pattern recognition, and decision making</a:t>
            </a:r>
            <a:endParaRPr sz="7225">
              <a:solidFill>
                <a:schemeClr val="dk1"/>
              </a:solidFill>
              <a:highlight>
                <a:schemeClr val="lt1"/>
              </a:highlight>
            </a:endParaRPr>
          </a:p>
          <a:p>
            <a:pPr indent="0" lvl="0" marL="0" rtl="0" algn="l">
              <a:spcBef>
                <a:spcPts val="1500"/>
              </a:spcBef>
              <a:spcAft>
                <a:spcPts val="0"/>
              </a:spcAft>
              <a:buNone/>
            </a:pPr>
            <a:r>
              <a:t/>
            </a:r>
            <a:endParaRPr b="1" sz="1200" u="sng">
              <a:solidFill>
                <a:schemeClr val="dk1"/>
              </a:solidFill>
              <a:highlight>
                <a:schemeClr val="lt1"/>
              </a:highlight>
            </a:endParaRPr>
          </a:p>
          <a:p>
            <a:pPr indent="0" lvl="0" marL="0" rtl="0" algn="l">
              <a:spcBef>
                <a:spcPts val="1200"/>
              </a:spcBef>
              <a:spcAft>
                <a:spcPts val="1200"/>
              </a:spcAft>
              <a:buNone/>
            </a:pPr>
            <a:r>
              <a:t/>
            </a:r>
            <a:endParaRPr b="1" sz="1200" u="sng">
              <a:solidFill>
                <a:schemeClr val="dk1"/>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Second Order System</a:t>
            </a:r>
            <a:endParaRPr u="sng"/>
          </a:p>
        </p:txBody>
      </p:sp>
      <p:sp>
        <p:nvSpPr>
          <p:cNvPr id="249" name="Google Shape;24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solidFill>
                  <a:schemeClr val="dk1"/>
                </a:solidFill>
              </a:rPr>
              <a:t>The system is defined using: </a:t>
            </a:r>
            <a:endParaRPr>
              <a:solidFill>
                <a:schemeClr val="dk1"/>
              </a:solidFill>
            </a:endParaRPr>
          </a:p>
          <a:p>
            <a:pPr indent="0" lvl="0" marL="0" rtl="0" algn="l">
              <a:spcBef>
                <a:spcPts val="1200"/>
              </a:spcBef>
              <a:spcAft>
                <a:spcPts val="0"/>
              </a:spcAft>
              <a:buNone/>
            </a:pPr>
            <a:r>
              <a:rPr lang="en">
                <a:solidFill>
                  <a:schemeClr val="dk1"/>
                </a:solidFill>
              </a:rPr>
              <a:t>Applying Zeigler-Nichol's method,  </a:t>
            </a:r>
            <a:endParaRPr>
              <a:solidFill>
                <a:schemeClr val="dk1"/>
              </a:solidFill>
            </a:endParaRPr>
          </a:p>
          <a:p>
            <a:pPr indent="0" lvl="0" marL="0" rtl="0" algn="l">
              <a:spcBef>
                <a:spcPts val="1200"/>
              </a:spcBef>
              <a:spcAft>
                <a:spcPts val="0"/>
              </a:spcAft>
              <a:buNone/>
            </a:pPr>
            <a:r>
              <a:rPr lang="en">
                <a:solidFill>
                  <a:schemeClr val="dk1"/>
                </a:solidFill>
              </a:rPr>
              <a:t>We have found that the </a:t>
            </a:r>
            <a:endParaRPr>
              <a:solidFill>
                <a:schemeClr val="dk1"/>
              </a:solidFill>
            </a:endParaRPr>
          </a:p>
          <a:p>
            <a:pPr indent="0" lvl="0" marL="0" rtl="0" algn="l">
              <a:spcBef>
                <a:spcPts val="1200"/>
              </a:spcBef>
              <a:spcAft>
                <a:spcPts val="0"/>
              </a:spcAft>
              <a:buNone/>
            </a:pPr>
            <a:r>
              <a:rPr lang="en">
                <a:solidFill>
                  <a:schemeClr val="dk1"/>
                </a:solidFill>
              </a:rPr>
              <a:t>ultimate gain Ku = 4.68  </a:t>
            </a:r>
            <a:endParaRPr>
              <a:solidFill>
                <a:schemeClr val="dk1"/>
              </a:solidFill>
            </a:endParaRPr>
          </a:p>
          <a:p>
            <a:pPr indent="0" lvl="0" marL="0" rtl="0" algn="l">
              <a:spcBef>
                <a:spcPts val="1200"/>
              </a:spcBef>
              <a:spcAft>
                <a:spcPts val="0"/>
              </a:spcAft>
              <a:buNone/>
            </a:pPr>
            <a:r>
              <a:rPr lang="en">
                <a:solidFill>
                  <a:schemeClr val="dk1"/>
                </a:solidFill>
              </a:rPr>
              <a:t>Time period of the sustained oscillation Tu = 3.28 s</a:t>
            </a:r>
            <a:endParaRPr>
              <a:solidFill>
                <a:schemeClr val="dk1"/>
              </a:solidFill>
            </a:endParaRPr>
          </a:p>
          <a:p>
            <a:pPr indent="0" lvl="0" marL="0" rtl="0" algn="l">
              <a:spcBef>
                <a:spcPts val="1200"/>
              </a:spcBef>
              <a:spcAft>
                <a:spcPts val="0"/>
              </a:spcAft>
              <a:buNone/>
            </a:pPr>
            <a:r>
              <a:rPr lang="en">
                <a:solidFill>
                  <a:schemeClr val="dk1"/>
                </a:solidFill>
              </a:rPr>
              <a:t> Proportional Gain Kp = 2.808, </a:t>
            </a:r>
            <a:endParaRPr>
              <a:solidFill>
                <a:schemeClr val="dk1"/>
              </a:solidFill>
            </a:endParaRPr>
          </a:p>
          <a:p>
            <a:pPr indent="0" lvl="0" marL="0" rtl="0" algn="l">
              <a:spcBef>
                <a:spcPts val="1200"/>
              </a:spcBef>
              <a:spcAft>
                <a:spcPts val="0"/>
              </a:spcAft>
              <a:buNone/>
            </a:pPr>
            <a:r>
              <a:rPr lang="en">
                <a:solidFill>
                  <a:schemeClr val="dk1"/>
                </a:solidFill>
              </a:rPr>
              <a:t>Derivative gain Kd = 1.15128,  </a:t>
            </a:r>
            <a:endParaRPr>
              <a:solidFill>
                <a:schemeClr val="dk1"/>
              </a:solidFill>
            </a:endParaRPr>
          </a:p>
          <a:p>
            <a:pPr indent="0" lvl="0" marL="0" rtl="0" algn="l">
              <a:spcBef>
                <a:spcPts val="1200"/>
              </a:spcBef>
              <a:spcAft>
                <a:spcPts val="0"/>
              </a:spcAft>
              <a:buNone/>
            </a:pPr>
            <a:r>
              <a:rPr lang="en">
                <a:solidFill>
                  <a:schemeClr val="dk1"/>
                </a:solidFill>
              </a:rPr>
              <a:t>Integral gain Ki = 1.7122, </a:t>
            </a:r>
            <a:endParaRPr>
              <a:solidFill>
                <a:schemeClr val="dk1"/>
              </a:solidFill>
            </a:endParaRPr>
          </a:p>
          <a:p>
            <a:pPr indent="0" lvl="0" marL="0" rtl="0" algn="l">
              <a:spcBef>
                <a:spcPts val="1200"/>
              </a:spcBef>
              <a:spcAft>
                <a:spcPts val="0"/>
              </a:spcAft>
              <a:buNone/>
            </a:pPr>
            <a:r>
              <a:rPr lang="en">
                <a:solidFill>
                  <a:schemeClr val="dk1"/>
                </a:solidFill>
              </a:rPr>
              <a:t>Integral Time constant = 3.28 s, </a:t>
            </a:r>
            <a:endParaRPr>
              <a:solidFill>
                <a:schemeClr val="dk1"/>
              </a:solidFill>
            </a:endParaRPr>
          </a:p>
          <a:p>
            <a:pPr indent="0" lvl="0" marL="0" rtl="0" algn="l">
              <a:spcBef>
                <a:spcPts val="1200"/>
              </a:spcBef>
              <a:spcAft>
                <a:spcPts val="1200"/>
              </a:spcAft>
              <a:buNone/>
            </a:pPr>
            <a:r>
              <a:rPr lang="en">
                <a:solidFill>
                  <a:schemeClr val="dk1"/>
                </a:solidFill>
              </a:rPr>
              <a:t>Derivative Time constant = 0.41 s.</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Second Order system</a:t>
            </a:r>
            <a:endParaRPr u="sng"/>
          </a:p>
        </p:txBody>
      </p:sp>
      <p:sp>
        <p:nvSpPr>
          <p:cNvPr id="255" name="Google Shape;25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6" name="Google Shape;256;p43"/>
          <p:cNvPicPr preferRelativeResize="0"/>
          <p:nvPr/>
        </p:nvPicPr>
        <p:blipFill>
          <a:blip r:embed="rId3">
            <a:alphaModFix/>
          </a:blip>
          <a:stretch>
            <a:fillRect/>
          </a:stretch>
        </p:blipFill>
        <p:spPr>
          <a:xfrm>
            <a:off x="0" y="1213134"/>
            <a:ext cx="9144001" cy="382683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Second order system response </a:t>
            </a:r>
            <a:endParaRPr u="sng"/>
          </a:p>
        </p:txBody>
      </p:sp>
      <p:sp>
        <p:nvSpPr>
          <p:cNvPr id="262" name="Google Shape;26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3" name="Google Shape;263;p44"/>
          <p:cNvPicPr preferRelativeResize="0"/>
          <p:nvPr/>
        </p:nvPicPr>
        <p:blipFill>
          <a:blip r:embed="rId3">
            <a:alphaModFix/>
          </a:blip>
          <a:stretch>
            <a:fillRect/>
          </a:stretch>
        </p:blipFill>
        <p:spPr>
          <a:xfrm>
            <a:off x="1671162" y="1017725"/>
            <a:ext cx="5646787" cy="4125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t>Second order system Parameter range of Kp, Ti, and Td</a:t>
            </a:r>
            <a:endParaRPr u="sng"/>
          </a:p>
        </p:txBody>
      </p:sp>
      <p:sp>
        <p:nvSpPr>
          <p:cNvPr id="269" name="Google Shape;26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0" name="Google Shape;270;p45"/>
          <p:cNvPicPr preferRelativeResize="0"/>
          <p:nvPr/>
        </p:nvPicPr>
        <p:blipFill>
          <a:blip r:embed="rId3">
            <a:alphaModFix/>
          </a:blip>
          <a:stretch>
            <a:fillRect/>
          </a:stretch>
        </p:blipFill>
        <p:spPr>
          <a:xfrm>
            <a:off x="2033437" y="1065250"/>
            <a:ext cx="5077125" cy="4078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Third Order System</a:t>
            </a:r>
            <a:endParaRPr u="sng"/>
          </a:p>
        </p:txBody>
      </p:sp>
      <p:sp>
        <p:nvSpPr>
          <p:cNvPr id="276" name="Google Shape;27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solidFill>
                  <a:schemeClr val="dk1"/>
                </a:solidFill>
              </a:rPr>
              <a:t>Applying the Zeigler-Nichols method,</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We have found that the ultimate gain Ku = 3.65,</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Time period of the sustained oscillation Tu = 2.06s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Proportional Gain KP = 2.19,</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Derivative gain KD = 0.56502,</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Integral gain KI = 2.1262,</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Integral Time constant TI = 1.03s,</a:t>
            </a:r>
            <a:endParaRPr>
              <a:solidFill>
                <a:schemeClr val="dk1"/>
              </a:solidFill>
            </a:endParaRPr>
          </a:p>
          <a:p>
            <a:pPr indent="0" lvl="0" marL="0" rtl="0" algn="l">
              <a:spcBef>
                <a:spcPts val="1200"/>
              </a:spcBef>
              <a:spcAft>
                <a:spcPts val="1200"/>
              </a:spcAft>
              <a:buNone/>
            </a:pPr>
            <a:r>
              <a:rPr lang="en">
                <a:solidFill>
                  <a:schemeClr val="dk1"/>
                </a:solidFill>
              </a:rPr>
              <a:t>Derivative Time constant TD = 0.258s.</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Third order system</a:t>
            </a:r>
            <a:endParaRPr u="sng"/>
          </a:p>
        </p:txBody>
      </p:sp>
      <p:sp>
        <p:nvSpPr>
          <p:cNvPr id="282" name="Google Shape;28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3" name="Google Shape;283;p47"/>
          <p:cNvPicPr preferRelativeResize="0"/>
          <p:nvPr/>
        </p:nvPicPr>
        <p:blipFill>
          <a:blip r:embed="rId3">
            <a:alphaModFix/>
          </a:blip>
          <a:stretch>
            <a:fillRect/>
          </a:stretch>
        </p:blipFill>
        <p:spPr>
          <a:xfrm>
            <a:off x="0" y="1207501"/>
            <a:ext cx="9143999" cy="379314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Third Order System Response</a:t>
            </a:r>
            <a:endParaRPr u="sng"/>
          </a:p>
        </p:txBody>
      </p:sp>
      <p:sp>
        <p:nvSpPr>
          <p:cNvPr id="289" name="Google Shape;28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0" name="Google Shape;290;p48"/>
          <p:cNvPicPr preferRelativeResize="0"/>
          <p:nvPr/>
        </p:nvPicPr>
        <p:blipFill>
          <a:blip r:embed="rId3">
            <a:alphaModFix/>
          </a:blip>
          <a:stretch>
            <a:fillRect/>
          </a:stretch>
        </p:blipFill>
        <p:spPr>
          <a:xfrm>
            <a:off x="2136000" y="939175"/>
            <a:ext cx="4715574" cy="40765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Third Order System Parameter range of Kp, Ti, and Td</a:t>
            </a:r>
            <a:endParaRPr u="sng"/>
          </a:p>
        </p:txBody>
      </p:sp>
      <p:sp>
        <p:nvSpPr>
          <p:cNvPr id="296" name="Google Shape;29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49"/>
          <p:cNvPicPr preferRelativeResize="0"/>
          <p:nvPr/>
        </p:nvPicPr>
        <p:blipFill>
          <a:blip r:embed="rId3">
            <a:alphaModFix/>
          </a:blip>
          <a:stretch>
            <a:fillRect/>
          </a:stretch>
        </p:blipFill>
        <p:spPr>
          <a:xfrm>
            <a:off x="2484150" y="1017725"/>
            <a:ext cx="4421200" cy="3944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Fourth Order system</a:t>
            </a:r>
            <a:endParaRPr u="sng"/>
          </a:p>
        </p:txBody>
      </p:sp>
      <p:sp>
        <p:nvSpPr>
          <p:cNvPr id="303" name="Google Shape;30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solidFill>
                  <a:schemeClr val="dk1"/>
                </a:solidFill>
              </a:rPr>
              <a:t>Applying the Zeigler-Nichols method,</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We have found that the ultimate gain Ku = 5.12,</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Time period of the sustained oscillation Tu = 2.704s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Proportional Gain KP = 3.072,</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Derivative gain KD = 1.0383,</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Integral gain KI = 2.272189,</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Integral Time constant TI = 1.352s,</a:t>
            </a:r>
            <a:endParaRPr>
              <a:solidFill>
                <a:schemeClr val="dk1"/>
              </a:solidFill>
            </a:endParaRPr>
          </a:p>
          <a:p>
            <a:pPr indent="0" lvl="0" marL="0" rtl="0" algn="l">
              <a:spcBef>
                <a:spcPts val="1200"/>
              </a:spcBef>
              <a:spcAft>
                <a:spcPts val="1200"/>
              </a:spcAft>
              <a:buNone/>
            </a:pPr>
            <a:r>
              <a:rPr lang="en">
                <a:solidFill>
                  <a:schemeClr val="dk1"/>
                </a:solidFill>
              </a:rPr>
              <a:t>Derivative Time constant TD = 0.338s.</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Fourth Order System </a:t>
            </a:r>
            <a:endParaRPr u="sng"/>
          </a:p>
        </p:txBody>
      </p:sp>
      <p:sp>
        <p:nvSpPr>
          <p:cNvPr id="309" name="Google Shape;30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51"/>
          <p:cNvPicPr preferRelativeResize="0"/>
          <p:nvPr/>
        </p:nvPicPr>
        <p:blipFill>
          <a:blip r:embed="rId3">
            <a:alphaModFix/>
          </a:blip>
          <a:stretch>
            <a:fillRect/>
          </a:stretch>
        </p:blipFill>
        <p:spPr>
          <a:xfrm>
            <a:off x="0" y="1152467"/>
            <a:ext cx="9144001" cy="36995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560825" y="485850"/>
            <a:ext cx="7599825" cy="3052600"/>
          </a:xfrm>
          <a:prstGeom prst="rect">
            <a:avLst/>
          </a:prstGeom>
          <a:noFill/>
          <a:ln>
            <a:noFill/>
          </a:ln>
        </p:spPr>
      </p:pic>
      <p:sp>
        <p:nvSpPr>
          <p:cNvPr id="73" name="Google Shape;73;p16"/>
          <p:cNvSpPr txBox="1"/>
          <p:nvPr/>
        </p:nvSpPr>
        <p:spPr>
          <a:xfrm>
            <a:off x="0" y="4265900"/>
            <a:ext cx="9144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highlight>
                  <a:srgbClr val="FFFFFF"/>
                </a:highlight>
              </a:rPr>
              <a:t>An example of </a:t>
            </a:r>
            <a:r>
              <a:rPr lang="en" sz="1800">
                <a:solidFill>
                  <a:schemeClr val="dk1"/>
                </a:solidFill>
                <a:highlight>
                  <a:srgbClr val="FFFFFF"/>
                </a:highlight>
              </a:rPr>
              <a:t>3 classes of soil potential, and therefore 3 membership functions to the soil potential variable</a:t>
            </a:r>
            <a:endParaRPr sz="1800">
              <a:solidFill>
                <a:schemeClr val="dk1"/>
              </a:solidFill>
            </a:endParaRPr>
          </a:p>
        </p:txBody>
      </p:sp>
      <p:sp>
        <p:nvSpPr>
          <p:cNvPr id="74" name="Google Shape;74;p16"/>
          <p:cNvSpPr txBox="1"/>
          <p:nvPr/>
        </p:nvSpPr>
        <p:spPr>
          <a:xfrm>
            <a:off x="2058275" y="3600800"/>
            <a:ext cx="517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Times New Roman"/>
                <a:ea typeface="Times New Roman"/>
                <a:cs typeface="Times New Roman"/>
                <a:sym typeface="Times New Roman"/>
              </a:rPr>
              <a:t>Reference: https://www.aspexit.com/fuzzy-logic-or-the-extension-of-classical-logic/</a:t>
            </a:r>
            <a:endParaRPr sz="1000">
              <a:solidFill>
                <a:schemeClr val="dk2"/>
              </a:solidFill>
              <a:latin typeface="Times New Roman"/>
              <a:ea typeface="Times New Roman"/>
              <a:cs typeface="Times New Roman"/>
              <a:sym typeface="Times New Roman"/>
            </a:endParaRPr>
          </a:p>
        </p:txBody>
      </p:sp>
      <p:sp>
        <p:nvSpPr>
          <p:cNvPr id="75" name="Google Shape;75;p16"/>
          <p:cNvSpPr txBox="1"/>
          <p:nvPr/>
        </p:nvSpPr>
        <p:spPr>
          <a:xfrm>
            <a:off x="0" y="454015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Fourth Order System Response</a:t>
            </a:r>
            <a:endParaRPr u="sng"/>
          </a:p>
        </p:txBody>
      </p:sp>
      <p:sp>
        <p:nvSpPr>
          <p:cNvPr id="316" name="Google Shape;316;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52"/>
          <p:cNvPicPr preferRelativeResize="0"/>
          <p:nvPr/>
        </p:nvPicPr>
        <p:blipFill>
          <a:blip r:embed="rId3">
            <a:alphaModFix/>
          </a:blip>
          <a:stretch>
            <a:fillRect/>
          </a:stretch>
        </p:blipFill>
        <p:spPr>
          <a:xfrm>
            <a:off x="1563275" y="1017725"/>
            <a:ext cx="5480400" cy="4024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Fourth Order System Parameter range of Kp, Ti, and Td</a:t>
            </a:r>
            <a:endParaRPr u="sng"/>
          </a:p>
        </p:txBody>
      </p:sp>
      <p:sp>
        <p:nvSpPr>
          <p:cNvPr id="323" name="Google Shape;32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4" name="Google Shape;324;p53"/>
          <p:cNvPicPr preferRelativeResize="0"/>
          <p:nvPr/>
        </p:nvPicPr>
        <p:blipFill>
          <a:blip r:embed="rId3">
            <a:alphaModFix/>
          </a:blip>
          <a:stretch>
            <a:fillRect/>
          </a:stretch>
        </p:blipFill>
        <p:spPr>
          <a:xfrm>
            <a:off x="1982348" y="1017725"/>
            <a:ext cx="4648750" cy="4060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The results of </a:t>
            </a:r>
            <a:r>
              <a:rPr lang="en" u="sng"/>
              <a:t>second</a:t>
            </a:r>
            <a:r>
              <a:rPr lang="en" u="sng"/>
              <a:t> order system: Fuzzy Tuning</a:t>
            </a:r>
            <a:endParaRPr u="sng"/>
          </a:p>
        </p:txBody>
      </p:sp>
      <p:sp>
        <p:nvSpPr>
          <p:cNvPr id="330" name="Google Shape;330;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dk1"/>
                </a:solidFill>
              </a:rPr>
              <a:t>RiseTime: 0.5541,</a:t>
            </a:r>
            <a:endParaRPr>
              <a:solidFill>
                <a:schemeClr val="dk1"/>
              </a:solidFill>
            </a:endParaRPr>
          </a:p>
          <a:p>
            <a:pPr indent="0" lvl="0" marL="0" rtl="0" algn="l">
              <a:spcBef>
                <a:spcPts val="1200"/>
              </a:spcBef>
              <a:spcAft>
                <a:spcPts val="0"/>
              </a:spcAft>
              <a:buNone/>
            </a:pPr>
            <a:r>
              <a:rPr lang="en">
                <a:solidFill>
                  <a:schemeClr val="dk1"/>
                </a:solidFill>
              </a:rPr>
              <a:t>TransientTime: 5.7650,</a:t>
            </a:r>
            <a:endParaRPr>
              <a:solidFill>
                <a:schemeClr val="dk1"/>
              </a:solidFill>
            </a:endParaRPr>
          </a:p>
          <a:p>
            <a:pPr indent="0" lvl="0" marL="0" rtl="0" algn="l">
              <a:spcBef>
                <a:spcPts val="1200"/>
              </a:spcBef>
              <a:spcAft>
                <a:spcPts val="0"/>
              </a:spcAft>
              <a:buNone/>
            </a:pPr>
            <a:r>
              <a:rPr lang="en">
                <a:solidFill>
                  <a:schemeClr val="dk1"/>
                </a:solidFill>
              </a:rPr>
              <a:t>SettlingTime: 5.7650</a:t>
            </a:r>
            <a:endParaRPr>
              <a:solidFill>
                <a:schemeClr val="dk1"/>
              </a:solidFill>
            </a:endParaRPr>
          </a:p>
          <a:p>
            <a:pPr indent="0" lvl="0" marL="0" rtl="0" algn="l">
              <a:spcBef>
                <a:spcPts val="1200"/>
              </a:spcBef>
              <a:spcAft>
                <a:spcPts val="0"/>
              </a:spcAft>
              <a:buNone/>
            </a:pPr>
            <a:r>
              <a:rPr lang="en">
                <a:solidFill>
                  <a:schemeClr val="dk1"/>
                </a:solidFill>
              </a:rPr>
              <a:t>SettlingMin: 0.8397 </a:t>
            </a:r>
            <a:endParaRPr>
              <a:solidFill>
                <a:schemeClr val="dk1"/>
              </a:solidFill>
            </a:endParaRPr>
          </a:p>
          <a:p>
            <a:pPr indent="0" lvl="0" marL="0" rtl="0" algn="l">
              <a:spcBef>
                <a:spcPts val="1200"/>
              </a:spcBef>
              <a:spcAft>
                <a:spcPts val="0"/>
              </a:spcAft>
              <a:buNone/>
            </a:pPr>
            <a:r>
              <a:rPr lang="en">
                <a:solidFill>
                  <a:schemeClr val="dk1"/>
                </a:solidFill>
              </a:rPr>
              <a:t>SettlingMax: 1.1749 </a:t>
            </a:r>
            <a:endParaRPr>
              <a:solidFill>
                <a:schemeClr val="dk1"/>
              </a:solidFill>
            </a:endParaRPr>
          </a:p>
          <a:p>
            <a:pPr indent="0" lvl="0" marL="0" rtl="0" algn="l">
              <a:spcBef>
                <a:spcPts val="1200"/>
              </a:spcBef>
              <a:spcAft>
                <a:spcPts val="0"/>
              </a:spcAft>
              <a:buNone/>
            </a:pPr>
            <a:r>
              <a:rPr lang="en">
                <a:solidFill>
                  <a:schemeClr val="dk1"/>
                </a:solidFill>
              </a:rPr>
              <a:t>Overshoot: 17.4911 </a:t>
            </a:r>
            <a:endParaRPr>
              <a:solidFill>
                <a:schemeClr val="dk1"/>
              </a:solidFill>
            </a:endParaRPr>
          </a:p>
          <a:p>
            <a:pPr indent="0" lvl="0" marL="0" rtl="0" algn="l">
              <a:spcBef>
                <a:spcPts val="1200"/>
              </a:spcBef>
              <a:spcAft>
                <a:spcPts val="0"/>
              </a:spcAft>
              <a:buNone/>
            </a:pPr>
            <a:r>
              <a:rPr lang="en">
                <a:solidFill>
                  <a:schemeClr val="dk1"/>
                </a:solidFill>
              </a:rPr>
              <a:t>Undershoot: 0</a:t>
            </a:r>
            <a:endParaRPr>
              <a:solidFill>
                <a:schemeClr val="dk1"/>
              </a:solidFill>
            </a:endParaRPr>
          </a:p>
          <a:p>
            <a:pPr indent="0" lvl="0" marL="0" rtl="0" algn="l">
              <a:spcBef>
                <a:spcPts val="1200"/>
              </a:spcBef>
              <a:spcAft>
                <a:spcPts val="0"/>
              </a:spcAft>
              <a:buNone/>
            </a:pPr>
            <a:r>
              <a:rPr lang="en">
                <a:solidFill>
                  <a:schemeClr val="dk1"/>
                </a:solidFill>
              </a:rPr>
              <a:t>Peak: 1.1749 </a:t>
            </a:r>
            <a:endParaRPr>
              <a:solidFill>
                <a:schemeClr val="dk1"/>
              </a:solidFill>
            </a:endParaRPr>
          </a:p>
          <a:p>
            <a:pPr indent="0" lvl="0" marL="0" rtl="0" algn="l">
              <a:spcBef>
                <a:spcPts val="1200"/>
              </a:spcBef>
              <a:spcAft>
                <a:spcPts val="1200"/>
              </a:spcAft>
              <a:buNone/>
            </a:pPr>
            <a:r>
              <a:rPr lang="en">
                <a:solidFill>
                  <a:schemeClr val="dk1"/>
                </a:solidFill>
              </a:rPr>
              <a:t>PeakTime: 2.5607 </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t>The results of second order system: Zeigler-Nichols Tuning</a:t>
            </a:r>
            <a:endParaRPr u="sng"/>
          </a:p>
          <a:p>
            <a:pPr indent="0" lvl="0" marL="0" rtl="0" algn="l">
              <a:spcBef>
                <a:spcPts val="0"/>
              </a:spcBef>
              <a:spcAft>
                <a:spcPts val="0"/>
              </a:spcAft>
              <a:buNone/>
            </a:pPr>
            <a:r>
              <a:t/>
            </a:r>
            <a:endParaRPr/>
          </a:p>
        </p:txBody>
      </p:sp>
      <p:sp>
        <p:nvSpPr>
          <p:cNvPr id="336" name="Google Shape;336;p55"/>
          <p:cNvSpPr txBox="1"/>
          <p:nvPr>
            <p:ph idx="1" type="body"/>
          </p:nvPr>
        </p:nvSpPr>
        <p:spPr>
          <a:xfrm>
            <a:off x="311700" y="1262300"/>
            <a:ext cx="8520600" cy="3306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chemeClr val="dk1"/>
                </a:solidFill>
              </a:rPr>
              <a:t>RiseTime: 0.6226</a:t>
            </a:r>
            <a:endParaRPr>
              <a:solidFill>
                <a:schemeClr val="dk1"/>
              </a:solidFill>
            </a:endParaRPr>
          </a:p>
          <a:p>
            <a:pPr indent="0" lvl="0" marL="0" rtl="0" algn="l">
              <a:spcBef>
                <a:spcPts val="1200"/>
              </a:spcBef>
              <a:spcAft>
                <a:spcPts val="0"/>
              </a:spcAft>
              <a:buNone/>
            </a:pPr>
            <a:r>
              <a:rPr lang="en">
                <a:solidFill>
                  <a:schemeClr val="dk1"/>
                </a:solidFill>
              </a:rPr>
              <a:t>TransientTime: 5.7314</a:t>
            </a:r>
            <a:endParaRPr>
              <a:solidFill>
                <a:schemeClr val="dk1"/>
              </a:solidFill>
            </a:endParaRPr>
          </a:p>
          <a:p>
            <a:pPr indent="0" lvl="0" marL="0" rtl="0" algn="l">
              <a:spcBef>
                <a:spcPts val="1200"/>
              </a:spcBef>
              <a:spcAft>
                <a:spcPts val="0"/>
              </a:spcAft>
              <a:buNone/>
            </a:pPr>
            <a:r>
              <a:rPr lang="en">
                <a:solidFill>
                  <a:schemeClr val="dk1"/>
                </a:solidFill>
              </a:rPr>
              <a:t>SettlingTime: 5.7314</a:t>
            </a:r>
            <a:endParaRPr>
              <a:solidFill>
                <a:schemeClr val="dk1"/>
              </a:solidFill>
            </a:endParaRPr>
          </a:p>
          <a:p>
            <a:pPr indent="0" lvl="0" marL="0" rtl="0" algn="l">
              <a:spcBef>
                <a:spcPts val="1200"/>
              </a:spcBef>
              <a:spcAft>
                <a:spcPts val="0"/>
              </a:spcAft>
              <a:buNone/>
            </a:pPr>
            <a:r>
              <a:rPr lang="en">
                <a:solidFill>
                  <a:schemeClr val="dk1"/>
                </a:solidFill>
              </a:rPr>
              <a:t>SettlingMin: 0.9101</a:t>
            </a:r>
            <a:endParaRPr>
              <a:solidFill>
                <a:schemeClr val="dk1"/>
              </a:solidFill>
            </a:endParaRPr>
          </a:p>
          <a:p>
            <a:pPr indent="0" lvl="0" marL="0" rtl="0" algn="l">
              <a:spcBef>
                <a:spcPts val="1200"/>
              </a:spcBef>
              <a:spcAft>
                <a:spcPts val="0"/>
              </a:spcAft>
              <a:buNone/>
            </a:pPr>
            <a:r>
              <a:rPr lang="en">
                <a:solidFill>
                  <a:schemeClr val="dk1"/>
                </a:solidFill>
              </a:rPr>
              <a:t>SettlingMax: 1.3257</a:t>
            </a:r>
            <a:endParaRPr>
              <a:solidFill>
                <a:schemeClr val="dk1"/>
              </a:solidFill>
            </a:endParaRPr>
          </a:p>
          <a:p>
            <a:pPr indent="0" lvl="0" marL="0" rtl="0" algn="l">
              <a:spcBef>
                <a:spcPts val="1200"/>
              </a:spcBef>
              <a:spcAft>
                <a:spcPts val="0"/>
              </a:spcAft>
              <a:buNone/>
            </a:pPr>
            <a:r>
              <a:rPr lang="en">
                <a:solidFill>
                  <a:schemeClr val="dk1"/>
                </a:solidFill>
              </a:rPr>
              <a:t>Overshoot: 32.5699</a:t>
            </a:r>
            <a:endParaRPr>
              <a:solidFill>
                <a:schemeClr val="dk1"/>
              </a:solidFill>
            </a:endParaRPr>
          </a:p>
          <a:p>
            <a:pPr indent="0" lvl="0" marL="0" rtl="0" algn="l">
              <a:spcBef>
                <a:spcPts val="1200"/>
              </a:spcBef>
              <a:spcAft>
                <a:spcPts val="0"/>
              </a:spcAft>
              <a:buNone/>
            </a:pPr>
            <a:r>
              <a:rPr lang="en">
                <a:solidFill>
                  <a:schemeClr val="dk1"/>
                </a:solidFill>
              </a:rPr>
              <a:t>Undershoot: 0</a:t>
            </a:r>
            <a:endParaRPr>
              <a:solidFill>
                <a:schemeClr val="dk1"/>
              </a:solidFill>
            </a:endParaRPr>
          </a:p>
          <a:p>
            <a:pPr indent="0" lvl="0" marL="0" rtl="0" algn="l">
              <a:spcBef>
                <a:spcPts val="1200"/>
              </a:spcBef>
              <a:spcAft>
                <a:spcPts val="0"/>
              </a:spcAft>
              <a:buNone/>
            </a:pPr>
            <a:r>
              <a:rPr lang="en">
                <a:solidFill>
                  <a:schemeClr val="dk1"/>
                </a:solidFill>
              </a:rPr>
              <a:t>Peak: 1.3257</a:t>
            </a:r>
            <a:endParaRPr>
              <a:solidFill>
                <a:schemeClr val="dk1"/>
              </a:solidFill>
            </a:endParaRPr>
          </a:p>
          <a:p>
            <a:pPr indent="0" lvl="0" marL="0" rtl="0" algn="l">
              <a:spcBef>
                <a:spcPts val="1200"/>
              </a:spcBef>
              <a:spcAft>
                <a:spcPts val="1200"/>
              </a:spcAft>
              <a:buNone/>
            </a:pPr>
            <a:r>
              <a:rPr lang="en">
                <a:solidFill>
                  <a:schemeClr val="dk1"/>
                </a:solidFill>
              </a:rPr>
              <a:t>PeakTime: 3.0042</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t>The results of third order system: Fuzzy Tuning</a:t>
            </a:r>
            <a:endParaRPr u="sng"/>
          </a:p>
          <a:p>
            <a:pPr indent="0" lvl="0" marL="0" rtl="0" algn="l">
              <a:spcBef>
                <a:spcPts val="0"/>
              </a:spcBef>
              <a:spcAft>
                <a:spcPts val="0"/>
              </a:spcAft>
              <a:buNone/>
            </a:pPr>
            <a:r>
              <a:t/>
            </a:r>
            <a:endParaRPr/>
          </a:p>
        </p:txBody>
      </p:sp>
      <p:sp>
        <p:nvSpPr>
          <p:cNvPr id="342" name="Google Shape;342;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RiseTime: 2.2246</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TransientTime: 8.0915</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SettlingTime: 8.0915</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SettlingMin: 0.9074</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SettlingMax: 1.0590</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Overshoot: 5.8957</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Undershoot: 0</a:t>
            </a:r>
            <a:endParaRPr>
              <a:solidFill>
                <a:schemeClr val="dk1"/>
              </a:solidFill>
            </a:endParaRPr>
          </a:p>
          <a:p>
            <a:pPr indent="0" lvl="0" marL="0" rtl="0" algn="l">
              <a:spcBef>
                <a:spcPts val="1200"/>
              </a:spcBef>
              <a:spcAft>
                <a:spcPts val="0"/>
              </a:spcAft>
              <a:buNone/>
            </a:pPr>
            <a:r>
              <a:rPr lang="en">
                <a:solidFill>
                  <a:schemeClr val="dk1"/>
                </a:solidFill>
              </a:rPr>
              <a:t>Peak: 1.0590</a:t>
            </a:r>
            <a:endParaRPr>
              <a:solidFill>
                <a:schemeClr val="dk1"/>
              </a:solidFill>
            </a:endParaRPr>
          </a:p>
          <a:p>
            <a:pPr indent="0" lvl="0" marL="0" rtl="0" algn="l">
              <a:spcBef>
                <a:spcPts val="1200"/>
              </a:spcBef>
              <a:spcAft>
                <a:spcPts val="1200"/>
              </a:spcAft>
              <a:buNone/>
            </a:pPr>
            <a:r>
              <a:rPr lang="en">
                <a:solidFill>
                  <a:schemeClr val="dk1"/>
                </a:solidFill>
              </a:rPr>
              <a:t>PeakTime: 5.7669</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t>The results of third order system: Zeigler-Nichols Tuning</a:t>
            </a:r>
            <a:endParaRPr u="sng"/>
          </a:p>
        </p:txBody>
      </p:sp>
      <p:sp>
        <p:nvSpPr>
          <p:cNvPr id="348" name="Google Shape;348;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RiseTime: 0.7175</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TransientTime: 7.6319</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SettlingTime: 7.6319</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SettlingMin: 0.9157</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SettlingMax: 1.1696</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Overshoot: 16.9708</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Undershoot: 0</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Peak: 1.1696</a:t>
            </a:r>
            <a:endParaRPr>
              <a:solidFill>
                <a:schemeClr val="dk1"/>
              </a:solidFill>
            </a:endParaRPr>
          </a:p>
          <a:p>
            <a:pPr indent="0" lvl="0" marL="0" rtl="0" algn="l">
              <a:spcBef>
                <a:spcPts val="1200"/>
              </a:spcBef>
              <a:spcAft>
                <a:spcPts val="1200"/>
              </a:spcAft>
              <a:buNone/>
            </a:pPr>
            <a:r>
              <a:rPr lang="en">
                <a:solidFill>
                  <a:schemeClr val="dk1"/>
                </a:solidFill>
              </a:rPr>
              <a:t>PeakTime: 4.2840</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t>The results of fourth order system: Fuzzy Tuning</a:t>
            </a:r>
            <a:endParaRPr/>
          </a:p>
        </p:txBody>
      </p:sp>
      <p:sp>
        <p:nvSpPr>
          <p:cNvPr id="354" name="Google Shape;354;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RiseTime: 0.6242</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TransientTime: 4.1124</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SettlingTime: 4.1124</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SettlingMin: 0.8508</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SettlingMax: 1.0854</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Overshoot: 8.5360</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Undershoot: 7.4074e-31</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Peak: 1.0854</a:t>
            </a:r>
            <a:endParaRPr>
              <a:solidFill>
                <a:schemeClr val="dk1"/>
              </a:solidFill>
            </a:endParaRPr>
          </a:p>
          <a:p>
            <a:pPr indent="0" lvl="0" marL="0" rtl="0" algn="l">
              <a:spcBef>
                <a:spcPts val="1200"/>
              </a:spcBef>
              <a:spcAft>
                <a:spcPts val="1200"/>
              </a:spcAft>
              <a:buNone/>
            </a:pPr>
            <a:r>
              <a:rPr lang="en">
                <a:solidFill>
                  <a:schemeClr val="dk1"/>
                </a:solidFill>
              </a:rPr>
              <a:t>PeakTime: 2.3215</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u="sng"/>
              <a:t>The results of fourth order system: Zeigler-Nichols Tuning</a:t>
            </a:r>
            <a:endParaRPr/>
          </a:p>
        </p:txBody>
      </p:sp>
      <p:sp>
        <p:nvSpPr>
          <p:cNvPr id="360" name="Google Shape;360;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RiseTime: 0.6554</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TransientTime: 6.1335</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SettlingTime: 6.1335</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SettlingMin: 0.8955</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SettlingMax: 1.3329</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Overshoot: 33.2852</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Undershoot: 1.6412e-32</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Peak: 1.3329</a:t>
            </a:r>
            <a:endParaRPr>
              <a:solidFill>
                <a:schemeClr val="dk1"/>
              </a:solidFill>
            </a:endParaRPr>
          </a:p>
          <a:p>
            <a:pPr indent="0" lvl="0" marL="0" rtl="0" algn="l">
              <a:spcBef>
                <a:spcPts val="1200"/>
              </a:spcBef>
              <a:spcAft>
                <a:spcPts val="1200"/>
              </a:spcAft>
              <a:buNone/>
            </a:pPr>
            <a:r>
              <a:rPr lang="en">
                <a:solidFill>
                  <a:schemeClr val="dk1"/>
                </a:solidFill>
              </a:rPr>
              <a:t>PeakTime: 2.6809</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Conclusion</a:t>
            </a:r>
            <a:endParaRPr u="sng"/>
          </a:p>
        </p:txBody>
      </p:sp>
      <p:sp>
        <p:nvSpPr>
          <p:cNvPr id="366" name="Google Shape;366;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It is quite evident that the fuzzy gain scheduling results in a satisfactory transient response as compared to the Zeigler-Nichols tuning method. The data from the step response of the second and fourth order system shows that the Fuzzy tuner is better compared to the Zeigler-Nichols method.</a:t>
            </a:r>
            <a:endParaRPr>
              <a:solidFill>
                <a:schemeClr val="dk1"/>
              </a:solidFill>
            </a:endParaRPr>
          </a:p>
          <a:p>
            <a:pPr indent="0" lvl="0" marL="0" rtl="0" algn="l">
              <a:spcBef>
                <a:spcPts val="1200"/>
              </a:spcBef>
              <a:spcAft>
                <a:spcPts val="1200"/>
              </a:spcAft>
              <a:buNone/>
            </a:pPr>
            <a:r>
              <a:rPr lang="en">
                <a:solidFill>
                  <a:schemeClr val="dk1"/>
                </a:solidFill>
              </a:rPr>
              <a:t>For the third order, the Rise time, transient time, settling time, and peak time are a tad higher for the fuzzy tuning method as compared to the Zeigler-Nichols tuning method.</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of Simulation </a:t>
            </a:r>
            <a:endParaRPr/>
          </a:p>
        </p:txBody>
      </p:sp>
      <p:sp>
        <p:nvSpPr>
          <p:cNvPr id="372" name="Google Shape;372;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https://drive.google.com/file/d/1TAnO4tuq2YZUzF-BhV0cf1uP8aNlAJP4/view?usp=sharing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54411"/>
              </a:lnSpc>
              <a:spcBef>
                <a:spcPts val="0"/>
              </a:spcBef>
              <a:spcAft>
                <a:spcPts val="0"/>
              </a:spcAft>
              <a:buClr>
                <a:schemeClr val="dk1"/>
              </a:buClr>
              <a:buSzPct val="38446"/>
              <a:buFont typeface="Arial"/>
              <a:buNone/>
            </a:pPr>
            <a:r>
              <a:rPr b="1" lang="en" sz="2861" u="sng">
                <a:solidFill>
                  <a:srgbClr val="404040"/>
                </a:solidFill>
                <a:highlight>
                  <a:srgbClr val="FFFFFF"/>
                </a:highlight>
              </a:rPr>
              <a:t>Fuzzy inference systems</a:t>
            </a:r>
            <a:endParaRPr b="1" sz="2861" u="sng">
              <a:solidFill>
                <a:srgbClr val="404040"/>
              </a:solidFill>
              <a:highlight>
                <a:srgbClr val="FFFFFF"/>
              </a:highlight>
            </a:endParaRPr>
          </a:p>
          <a:p>
            <a:pPr indent="0" lvl="0" marL="0" rtl="0" algn="l">
              <a:lnSpc>
                <a:spcPct val="115000"/>
              </a:lnSpc>
              <a:spcBef>
                <a:spcPts val="800"/>
              </a:spcBef>
              <a:spcAft>
                <a:spcPts val="0"/>
              </a:spcAft>
              <a:buClr>
                <a:schemeClr val="dk1"/>
              </a:buClr>
              <a:buSzPct val="100000"/>
              <a:buFont typeface="Arial"/>
              <a:buNone/>
            </a:pPr>
            <a:r>
              <a:t/>
            </a:r>
            <a:endParaRPr b="1" sz="1100"/>
          </a:p>
          <a:p>
            <a:pPr indent="0" lvl="0" marL="0" rtl="0" algn="ctr">
              <a:spcBef>
                <a:spcPts val="0"/>
              </a:spcBef>
              <a:spcAft>
                <a:spcPts val="0"/>
              </a:spcAft>
              <a:buNone/>
            </a:pPr>
            <a:r>
              <a:t/>
            </a:r>
            <a:endParaRPr/>
          </a:p>
        </p:txBody>
      </p:sp>
      <p:sp>
        <p:nvSpPr>
          <p:cNvPr id="81" name="Google Shape;81;p17"/>
          <p:cNvSpPr txBox="1"/>
          <p:nvPr>
            <p:ph idx="1" type="body"/>
          </p:nvPr>
        </p:nvSpPr>
        <p:spPr>
          <a:xfrm>
            <a:off x="311700" y="1152475"/>
            <a:ext cx="8520600" cy="409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highlight>
                  <a:srgbClr val="FFFFFF"/>
                </a:highlight>
              </a:rPr>
              <a:t>A fuzzy inference system is a system composed of three large bricks: fuzzification, decision making and defuzzification. It's a framework for processing data through fuzzy logic to arrive at a definite conclusion.</a:t>
            </a:r>
            <a:endParaRPr>
              <a:solidFill>
                <a:schemeClr val="dk1"/>
              </a:solidFill>
              <a:highlight>
                <a:srgbClr val="FFFFFF"/>
              </a:highlight>
            </a:endParaRPr>
          </a:p>
          <a:p>
            <a:pPr indent="0" lvl="0" marL="0" rtl="0" algn="l">
              <a:spcBef>
                <a:spcPts val="1200"/>
              </a:spcBef>
              <a:spcAft>
                <a:spcPts val="0"/>
              </a:spcAft>
              <a:buNone/>
            </a:pPr>
            <a:r>
              <a:rPr lang="en">
                <a:solidFill>
                  <a:schemeClr val="dk1"/>
                </a:solidFill>
              </a:rPr>
              <a:t>Crisp Input Defined:</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Exact values with no ambiguity.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Example: Temperature is exactly 70°F.</a:t>
            </a:r>
            <a:endParaRPr>
              <a:solidFill>
                <a:schemeClr val="dk1"/>
              </a:solidFill>
            </a:endParaRPr>
          </a:p>
          <a:p>
            <a:pPr indent="0" lvl="0" marL="0" rtl="0" algn="l">
              <a:spcBef>
                <a:spcPts val="1200"/>
              </a:spcBef>
              <a:spcAft>
                <a:spcPts val="0"/>
              </a:spcAft>
              <a:buNone/>
            </a:pPr>
            <a:r>
              <a:rPr lang="en">
                <a:solidFill>
                  <a:schemeClr val="dk1"/>
                </a:solidFill>
              </a:rPr>
              <a:t>Introduction to Fuzzification:</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Transforms crisp data into fuzzy sets.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Assigns a membership degree to each input</a:t>
            </a:r>
            <a:endParaRPr>
              <a:solidFill>
                <a:schemeClr val="dk1"/>
              </a:solidFill>
              <a:highlight>
                <a:srgbClr val="343541"/>
              </a:highlight>
            </a:endParaRPr>
          </a:p>
          <a:p>
            <a:pPr indent="0" lvl="0" marL="0" rtl="0" algn="l">
              <a:spcBef>
                <a:spcPts val="1200"/>
              </a:spcBef>
              <a:spcAft>
                <a:spcPts val="1200"/>
              </a:spcAft>
              <a:buNone/>
            </a:pPr>
            <a:r>
              <a:t/>
            </a:r>
            <a:endParaRPr>
              <a:solidFill>
                <a:schemeClr val="dk1"/>
              </a:solidFill>
              <a:highlight>
                <a:srgbClr val="FFFFFF"/>
              </a:highlight>
            </a:endParaRPr>
          </a:p>
        </p:txBody>
      </p:sp>
      <p:pic>
        <p:nvPicPr>
          <p:cNvPr descr="Reference: https://www.aspexit.com/fuzzy-logic-or-the-extension-of-classical-logic/" id="82" name="Google Shape;82;p17"/>
          <p:cNvPicPr preferRelativeResize="0"/>
          <p:nvPr/>
        </p:nvPicPr>
        <p:blipFill>
          <a:blip r:embed="rId3">
            <a:alphaModFix/>
          </a:blip>
          <a:stretch>
            <a:fillRect/>
          </a:stretch>
        </p:blipFill>
        <p:spPr>
          <a:xfrm>
            <a:off x="4445275" y="2179775"/>
            <a:ext cx="4615450" cy="105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0" y="0"/>
            <a:ext cx="8996100" cy="5564400"/>
          </a:xfrm>
          <a:prstGeom prst="rect">
            <a:avLst/>
          </a:prstGeom>
        </p:spPr>
        <p:txBody>
          <a:bodyPr anchorCtr="0" anchor="t" bIns="91425" lIns="91425" spcFirstLastPara="1" rIns="91425" wrap="square" tIns="91425">
            <a:spAutoFit/>
          </a:bodyPr>
          <a:lstStyle/>
          <a:p>
            <a:pPr indent="-339725" lvl="0" marL="457200" rtl="0" algn="l">
              <a:lnSpc>
                <a:spcPct val="115000"/>
              </a:lnSpc>
              <a:spcBef>
                <a:spcPts val="0"/>
              </a:spcBef>
              <a:spcAft>
                <a:spcPts val="0"/>
              </a:spcAft>
              <a:buClr>
                <a:schemeClr val="dk1"/>
              </a:buClr>
              <a:buSzPts val="1750"/>
              <a:buChar char="●"/>
            </a:pPr>
            <a:r>
              <a:rPr lang="en" sz="1750">
                <a:solidFill>
                  <a:schemeClr val="dk1"/>
                </a:solidFill>
              </a:rPr>
              <a:t>Membership Functions:</a:t>
            </a:r>
            <a:endParaRPr sz="1750">
              <a:solidFill>
                <a:schemeClr val="dk1"/>
              </a:solidFill>
            </a:endParaRPr>
          </a:p>
          <a:p>
            <a:pPr indent="-339725" lvl="1" marL="914400" rtl="0" algn="l">
              <a:lnSpc>
                <a:spcPct val="115000"/>
              </a:lnSpc>
              <a:spcBef>
                <a:spcPts val="0"/>
              </a:spcBef>
              <a:spcAft>
                <a:spcPts val="0"/>
              </a:spcAft>
              <a:buClr>
                <a:schemeClr val="dk1"/>
              </a:buClr>
              <a:buSzPts val="1750"/>
              <a:buChar char="○"/>
            </a:pPr>
            <a:r>
              <a:rPr lang="en" sz="1750">
                <a:solidFill>
                  <a:schemeClr val="dk1"/>
                </a:solidFill>
              </a:rPr>
              <a:t>Define how inputs relate to fuzzy set terms: "low," "medium," "high."</a:t>
            </a:r>
            <a:endParaRPr sz="1750">
              <a:solidFill>
                <a:schemeClr val="dk1"/>
              </a:solidFill>
            </a:endParaRPr>
          </a:p>
          <a:p>
            <a:pPr indent="-339725" lvl="1" marL="914400" rtl="0" algn="l">
              <a:lnSpc>
                <a:spcPct val="115000"/>
              </a:lnSpc>
              <a:spcBef>
                <a:spcPts val="0"/>
              </a:spcBef>
              <a:spcAft>
                <a:spcPts val="0"/>
              </a:spcAft>
              <a:buClr>
                <a:schemeClr val="dk1"/>
              </a:buClr>
              <a:buSzPts val="1750"/>
              <a:buChar char="○"/>
            </a:pPr>
            <a:r>
              <a:rPr lang="en" sz="1750">
                <a:solidFill>
                  <a:schemeClr val="dk1"/>
                </a:solidFill>
              </a:rPr>
              <a:t>Can be triangular, trapezoidal, bell-shaped, etc.</a:t>
            </a:r>
            <a:endParaRPr sz="1750">
              <a:solidFill>
                <a:schemeClr val="dk1"/>
              </a:solidFill>
            </a:endParaRPr>
          </a:p>
          <a:p>
            <a:pPr indent="-339725" lvl="1" marL="914400" rtl="0" algn="l">
              <a:lnSpc>
                <a:spcPct val="115000"/>
              </a:lnSpc>
              <a:spcBef>
                <a:spcPts val="0"/>
              </a:spcBef>
              <a:spcAft>
                <a:spcPts val="0"/>
              </a:spcAft>
              <a:buClr>
                <a:schemeClr val="dk1"/>
              </a:buClr>
              <a:buSzPts val="1750"/>
              <a:buChar char="○"/>
            </a:pPr>
            <a:r>
              <a:rPr lang="en" sz="1750">
                <a:solidFill>
                  <a:schemeClr val="dk1"/>
                </a:solidFill>
              </a:rPr>
              <a:t>Determine input's degree of membership.</a:t>
            </a:r>
            <a:endParaRPr sz="1750">
              <a:solidFill>
                <a:schemeClr val="dk1"/>
              </a:solidFill>
            </a:endParaRPr>
          </a:p>
          <a:p>
            <a:pPr indent="-339725" lvl="0" marL="457200" rtl="0" algn="l">
              <a:lnSpc>
                <a:spcPct val="115000"/>
              </a:lnSpc>
              <a:spcBef>
                <a:spcPts val="0"/>
              </a:spcBef>
              <a:spcAft>
                <a:spcPts val="0"/>
              </a:spcAft>
              <a:buClr>
                <a:schemeClr val="dk1"/>
              </a:buClr>
              <a:buSzPts val="1750"/>
              <a:buChar char="●"/>
            </a:pPr>
            <a:r>
              <a:rPr lang="en" sz="1750">
                <a:solidFill>
                  <a:schemeClr val="dk1"/>
                </a:solidFill>
              </a:rPr>
              <a:t>Fuzzy Values:</a:t>
            </a:r>
            <a:endParaRPr sz="1750">
              <a:solidFill>
                <a:schemeClr val="dk1"/>
              </a:solidFill>
            </a:endParaRPr>
          </a:p>
          <a:p>
            <a:pPr indent="-339725" lvl="1" marL="914400" rtl="0" algn="l">
              <a:lnSpc>
                <a:spcPct val="115000"/>
              </a:lnSpc>
              <a:spcBef>
                <a:spcPts val="0"/>
              </a:spcBef>
              <a:spcAft>
                <a:spcPts val="0"/>
              </a:spcAft>
              <a:buClr>
                <a:schemeClr val="dk1"/>
              </a:buClr>
              <a:buSzPts val="1750"/>
              <a:buChar char="○"/>
            </a:pPr>
            <a:r>
              <a:rPr lang="en" sz="1750">
                <a:solidFill>
                  <a:schemeClr val="dk1"/>
                </a:solidFill>
              </a:rPr>
              <a:t>The outcome of mapping crisp inputs to fuzzy sets.</a:t>
            </a:r>
            <a:endParaRPr sz="1750">
              <a:solidFill>
                <a:schemeClr val="dk1"/>
              </a:solidFill>
            </a:endParaRPr>
          </a:p>
          <a:p>
            <a:pPr indent="-339725" lvl="1" marL="914400" rtl="0" algn="l">
              <a:lnSpc>
                <a:spcPct val="115000"/>
              </a:lnSpc>
              <a:spcBef>
                <a:spcPts val="0"/>
              </a:spcBef>
              <a:spcAft>
                <a:spcPts val="0"/>
              </a:spcAft>
              <a:buClr>
                <a:schemeClr val="dk1"/>
              </a:buClr>
              <a:buSzPts val="1750"/>
              <a:buChar char="○"/>
            </a:pPr>
            <a:r>
              <a:rPr lang="en" sz="1750">
                <a:solidFill>
                  <a:schemeClr val="dk1"/>
                </a:solidFill>
              </a:rPr>
              <a:t>Represent inputs with degrees of truth.</a:t>
            </a:r>
            <a:endParaRPr sz="1750">
              <a:solidFill>
                <a:schemeClr val="dk1"/>
              </a:solidFill>
            </a:endParaRPr>
          </a:p>
          <a:p>
            <a:pPr indent="-339725" lvl="0" marL="457200" rtl="0" algn="l">
              <a:lnSpc>
                <a:spcPct val="115000"/>
              </a:lnSpc>
              <a:spcBef>
                <a:spcPts val="0"/>
              </a:spcBef>
              <a:spcAft>
                <a:spcPts val="0"/>
              </a:spcAft>
              <a:buClr>
                <a:schemeClr val="dk1"/>
              </a:buClr>
              <a:buSzPts val="1750"/>
              <a:buChar char="●"/>
            </a:pPr>
            <a:r>
              <a:rPr lang="en" sz="1750">
                <a:solidFill>
                  <a:schemeClr val="dk1"/>
                </a:solidFill>
              </a:rPr>
              <a:t>Fuzzy Inference System Decision-Making:</a:t>
            </a:r>
            <a:endParaRPr sz="1750">
              <a:solidFill>
                <a:schemeClr val="dk1"/>
              </a:solidFill>
            </a:endParaRPr>
          </a:p>
          <a:p>
            <a:pPr indent="-339725" lvl="1" marL="914400" rtl="0" algn="l">
              <a:lnSpc>
                <a:spcPct val="115000"/>
              </a:lnSpc>
              <a:spcBef>
                <a:spcPts val="0"/>
              </a:spcBef>
              <a:spcAft>
                <a:spcPts val="0"/>
              </a:spcAft>
              <a:buClr>
                <a:schemeClr val="dk1"/>
              </a:buClr>
              <a:buSzPts val="1750"/>
              <a:buChar char="○"/>
            </a:pPr>
            <a:r>
              <a:rPr lang="en" sz="1750">
                <a:solidFill>
                  <a:schemeClr val="dk1"/>
                </a:solidFill>
              </a:rPr>
              <a:t>Applies logic rules to fuzzy inputs.</a:t>
            </a:r>
            <a:endParaRPr sz="1750">
              <a:solidFill>
                <a:schemeClr val="dk1"/>
              </a:solidFill>
            </a:endParaRPr>
          </a:p>
          <a:p>
            <a:pPr indent="-339725" lvl="1" marL="914400" rtl="0" algn="l">
              <a:lnSpc>
                <a:spcPct val="115000"/>
              </a:lnSpc>
              <a:spcBef>
                <a:spcPts val="0"/>
              </a:spcBef>
              <a:spcAft>
                <a:spcPts val="0"/>
              </a:spcAft>
              <a:buClr>
                <a:schemeClr val="dk1"/>
              </a:buClr>
              <a:buSzPts val="1750"/>
              <a:buChar char="○"/>
            </a:pPr>
            <a:r>
              <a:rPr lang="en" sz="1750">
                <a:solidFill>
                  <a:schemeClr val="dk1"/>
                </a:solidFill>
              </a:rPr>
              <a:t>Outputs fuzzy results for further processing.</a:t>
            </a:r>
            <a:endParaRPr sz="1750">
              <a:solidFill>
                <a:schemeClr val="dk1"/>
              </a:solidFill>
            </a:endParaRPr>
          </a:p>
          <a:p>
            <a:pPr indent="-339725" lvl="0" marL="457200" rtl="0" algn="l">
              <a:lnSpc>
                <a:spcPct val="115000"/>
              </a:lnSpc>
              <a:spcBef>
                <a:spcPts val="0"/>
              </a:spcBef>
              <a:spcAft>
                <a:spcPts val="0"/>
              </a:spcAft>
              <a:buClr>
                <a:schemeClr val="dk1"/>
              </a:buClr>
              <a:buSzPts val="1750"/>
              <a:buChar char="●"/>
            </a:pPr>
            <a:r>
              <a:rPr lang="en" sz="1750">
                <a:solidFill>
                  <a:schemeClr val="dk1"/>
                </a:solidFill>
              </a:rPr>
              <a:t>Inference Engine Operations:</a:t>
            </a:r>
            <a:endParaRPr sz="1750">
              <a:solidFill>
                <a:schemeClr val="dk1"/>
              </a:solidFill>
            </a:endParaRPr>
          </a:p>
          <a:p>
            <a:pPr indent="-339725" lvl="1" marL="914400" rtl="0" algn="l">
              <a:lnSpc>
                <a:spcPct val="115000"/>
              </a:lnSpc>
              <a:spcBef>
                <a:spcPts val="0"/>
              </a:spcBef>
              <a:spcAft>
                <a:spcPts val="0"/>
              </a:spcAft>
              <a:buClr>
                <a:schemeClr val="dk1"/>
              </a:buClr>
              <a:buSzPts val="1750"/>
              <a:buChar char="○"/>
            </a:pPr>
            <a:r>
              <a:rPr lang="en" sz="1750">
                <a:solidFill>
                  <a:schemeClr val="dk1"/>
                </a:solidFill>
              </a:rPr>
              <a:t>Assesses applicable rules using membership values.</a:t>
            </a:r>
            <a:endParaRPr sz="1750">
              <a:solidFill>
                <a:schemeClr val="dk1"/>
              </a:solidFill>
            </a:endParaRPr>
          </a:p>
          <a:p>
            <a:pPr indent="-339725" lvl="1" marL="914400" rtl="0" algn="l">
              <a:lnSpc>
                <a:spcPct val="115000"/>
              </a:lnSpc>
              <a:spcBef>
                <a:spcPts val="0"/>
              </a:spcBef>
              <a:spcAft>
                <a:spcPts val="0"/>
              </a:spcAft>
              <a:buClr>
                <a:schemeClr val="dk1"/>
              </a:buClr>
              <a:buSzPts val="1750"/>
              <a:buChar char="○"/>
            </a:pPr>
            <a:r>
              <a:rPr lang="en" sz="1750">
                <a:solidFill>
                  <a:schemeClr val="dk1"/>
                </a:solidFill>
              </a:rPr>
              <a:t>Aggregates rule outputs into a single fuzzy set.</a:t>
            </a:r>
            <a:endParaRPr sz="1750">
              <a:solidFill>
                <a:schemeClr val="dk1"/>
              </a:solidFill>
            </a:endParaRPr>
          </a:p>
          <a:p>
            <a:pPr indent="-339725" lvl="0" marL="457200" rtl="0" algn="l">
              <a:lnSpc>
                <a:spcPct val="115000"/>
              </a:lnSpc>
              <a:spcBef>
                <a:spcPts val="0"/>
              </a:spcBef>
              <a:spcAft>
                <a:spcPts val="0"/>
              </a:spcAft>
              <a:buClr>
                <a:schemeClr val="dk1"/>
              </a:buClr>
              <a:buSzPts val="1750"/>
              <a:buChar char="●"/>
            </a:pPr>
            <a:r>
              <a:rPr lang="en" sz="1750">
                <a:solidFill>
                  <a:schemeClr val="dk1"/>
                </a:solidFill>
              </a:rPr>
              <a:t>Defuzzification Overview:</a:t>
            </a:r>
            <a:endParaRPr sz="1750">
              <a:solidFill>
                <a:schemeClr val="dk1"/>
              </a:solidFill>
            </a:endParaRPr>
          </a:p>
          <a:p>
            <a:pPr indent="-339725" lvl="1" marL="914400" rtl="0" algn="l">
              <a:lnSpc>
                <a:spcPct val="115000"/>
              </a:lnSpc>
              <a:spcBef>
                <a:spcPts val="0"/>
              </a:spcBef>
              <a:spcAft>
                <a:spcPts val="0"/>
              </a:spcAft>
              <a:buClr>
                <a:schemeClr val="dk1"/>
              </a:buClr>
              <a:buSzPts val="1750"/>
              <a:buChar char="○"/>
            </a:pPr>
            <a:r>
              <a:rPr lang="en" sz="1750">
                <a:solidFill>
                  <a:schemeClr val="dk1"/>
                </a:solidFill>
              </a:rPr>
              <a:t>Converts fuzzy output to a crisp, actionable result.</a:t>
            </a:r>
            <a:endParaRPr sz="1750">
              <a:solidFill>
                <a:schemeClr val="dk1"/>
              </a:solidFill>
            </a:endParaRPr>
          </a:p>
          <a:p>
            <a:pPr indent="-339725" lvl="1" marL="914400" rtl="0" algn="l">
              <a:lnSpc>
                <a:spcPct val="115000"/>
              </a:lnSpc>
              <a:spcBef>
                <a:spcPts val="0"/>
              </a:spcBef>
              <a:spcAft>
                <a:spcPts val="0"/>
              </a:spcAft>
              <a:buClr>
                <a:schemeClr val="dk1"/>
              </a:buClr>
              <a:buSzPts val="1750"/>
              <a:buChar char="○"/>
            </a:pPr>
            <a:r>
              <a:rPr lang="en" sz="1750">
                <a:solidFill>
                  <a:schemeClr val="dk1"/>
                </a:solidFill>
              </a:rPr>
              <a:t>Centroid method to be discussed: balances all outcomes for a precise decision.</a:t>
            </a:r>
            <a:endParaRPr sz="1750">
              <a:solidFill>
                <a:schemeClr val="dk1"/>
              </a:solidFill>
            </a:endParaRPr>
          </a:p>
          <a:p>
            <a:pPr indent="0" lvl="0" marL="0" rtl="0" algn="l">
              <a:lnSpc>
                <a:spcPct val="115000"/>
              </a:lnSpc>
              <a:spcBef>
                <a:spcPts val="1200"/>
              </a:spcBef>
              <a:spcAft>
                <a:spcPts val="1200"/>
              </a:spcAft>
              <a:buNone/>
            </a:pPr>
            <a:r>
              <a:t/>
            </a:r>
            <a:endParaRPr sz="175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729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Centroid method(or Centre of Gravity) of Defuzzification</a:t>
            </a:r>
            <a:endParaRPr b="1" u="sng"/>
          </a:p>
        </p:txBody>
      </p:sp>
      <p:sp>
        <p:nvSpPr>
          <p:cNvPr id="93" name="Google Shape;93;p19"/>
          <p:cNvSpPr txBox="1"/>
          <p:nvPr>
            <p:ph idx="1" type="body"/>
          </p:nvPr>
        </p:nvSpPr>
        <p:spPr>
          <a:xfrm>
            <a:off x="311700" y="1017725"/>
            <a:ext cx="6574500" cy="4757700"/>
          </a:xfrm>
          <a:prstGeom prst="rect">
            <a:avLst/>
          </a:prstGeom>
        </p:spPr>
        <p:txBody>
          <a:bodyPr anchorCtr="0" anchor="t" bIns="91425" lIns="91425" spcFirstLastPara="1" rIns="91425" wrap="square" tIns="91425">
            <a:spAutoFit/>
          </a:bodyPr>
          <a:lstStyle/>
          <a:p>
            <a:pPr indent="-228600" lvl="0" marL="457200" rtl="0" algn="l">
              <a:spcBef>
                <a:spcPts val="0"/>
              </a:spcBef>
              <a:spcAft>
                <a:spcPts val="0"/>
              </a:spcAft>
              <a:buClr>
                <a:schemeClr val="dk1"/>
              </a:buClr>
              <a:buSzPts val="1800"/>
              <a:buNone/>
            </a:pPr>
            <a:r>
              <a:rPr lang="en">
                <a:solidFill>
                  <a:schemeClr val="dk1"/>
                </a:solidFill>
              </a:rPr>
              <a:t>Overview</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Most prevalent and intuitively appealing method for defuzzification</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Balances a fuzzy set to find a crisp, precise output value</a:t>
            </a:r>
            <a:endParaRPr sz="1800">
              <a:solidFill>
                <a:schemeClr val="dk1"/>
              </a:solidFill>
            </a:endParaRPr>
          </a:p>
          <a:p>
            <a:pPr indent="-228600" lvl="0" marL="457200" rtl="0" algn="l">
              <a:spcBef>
                <a:spcPts val="0"/>
              </a:spcBef>
              <a:spcAft>
                <a:spcPts val="0"/>
              </a:spcAft>
              <a:buClr>
                <a:schemeClr val="dk1"/>
              </a:buClr>
              <a:buSzPts val="1800"/>
              <a:buNone/>
            </a:pPr>
            <a:r>
              <a:rPr lang="en">
                <a:solidFill>
                  <a:schemeClr val="dk1"/>
                </a:solidFill>
              </a:rPr>
              <a:t>Principle</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Identifies the point x∗that divides the membership function's area into two equal masses</a:t>
            </a:r>
            <a:endParaRPr sz="1800">
              <a:solidFill>
                <a:schemeClr val="dk1"/>
              </a:solidFill>
            </a:endParaRPr>
          </a:p>
          <a:p>
            <a:pPr indent="-228600" lvl="0" marL="457200" rtl="0" algn="l">
              <a:spcBef>
                <a:spcPts val="0"/>
              </a:spcBef>
              <a:spcAft>
                <a:spcPts val="0"/>
              </a:spcAft>
              <a:buClr>
                <a:schemeClr val="dk1"/>
              </a:buClr>
              <a:buSzPts val="1800"/>
              <a:buNone/>
            </a:pPr>
            <a:r>
              <a:rPr lang="en">
                <a:solidFill>
                  <a:schemeClr val="dk1"/>
                </a:solidFill>
              </a:rPr>
              <a:t>Process</a:t>
            </a:r>
            <a:endParaRPr>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Calculates the center of gravity for the fuzzy set</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Utilizes the aggregate area under the membership function</a:t>
            </a:r>
            <a:endParaRPr sz="1800">
              <a:solidFill>
                <a:schemeClr val="dk1"/>
              </a:solidFill>
            </a:endParaRPr>
          </a:p>
          <a:p>
            <a:pPr indent="-228600" lvl="0" marL="457200" rtl="0" algn="l">
              <a:spcBef>
                <a:spcPts val="0"/>
              </a:spcBef>
              <a:spcAft>
                <a:spcPts val="0"/>
              </a:spcAft>
              <a:buClr>
                <a:schemeClr val="dk1"/>
              </a:buClr>
              <a:buSzPts val="1800"/>
              <a:buNone/>
            </a:pPr>
            <a:r>
              <a:t/>
            </a:r>
            <a:endParaRPr sz="1800">
              <a:solidFill>
                <a:schemeClr val="dk1"/>
              </a:solidFill>
            </a:endParaRPr>
          </a:p>
          <a:p>
            <a:pPr indent="0" lvl="0" marL="0" rtl="0" algn="l">
              <a:spcBef>
                <a:spcPts val="1200"/>
              </a:spcBef>
              <a:spcAft>
                <a:spcPts val="1200"/>
              </a:spcAft>
              <a:buSzPts val="605"/>
              <a:buNone/>
            </a:pPr>
            <a:r>
              <a:t/>
            </a:r>
            <a:endParaRPr>
              <a:solidFill>
                <a:schemeClr val="dk1"/>
              </a:solidFill>
            </a:endParaRPr>
          </a:p>
        </p:txBody>
      </p:sp>
      <p:pic>
        <p:nvPicPr>
          <p:cNvPr id="94" name="Google Shape;94;p19"/>
          <p:cNvPicPr preferRelativeResize="0"/>
          <p:nvPr/>
        </p:nvPicPr>
        <p:blipFill>
          <a:blip r:embed="rId3">
            <a:alphaModFix/>
          </a:blip>
          <a:stretch>
            <a:fillRect/>
          </a:stretch>
        </p:blipFill>
        <p:spPr>
          <a:xfrm>
            <a:off x="6999800" y="1668525"/>
            <a:ext cx="1832500" cy="1410164"/>
          </a:xfrm>
          <a:prstGeom prst="rect">
            <a:avLst/>
          </a:prstGeom>
          <a:noFill/>
          <a:ln>
            <a:noFill/>
          </a:ln>
        </p:spPr>
      </p:pic>
      <p:pic>
        <p:nvPicPr>
          <p:cNvPr id="95" name="Google Shape;95;p19"/>
          <p:cNvPicPr preferRelativeResize="0"/>
          <p:nvPr/>
        </p:nvPicPr>
        <p:blipFill>
          <a:blip r:embed="rId4">
            <a:alphaModFix/>
          </a:blip>
          <a:stretch>
            <a:fillRect/>
          </a:stretch>
        </p:blipFill>
        <p:spPr>
          <a:xfrm>
            <a:off x="6886200" y="3238400"/>
            <a:ext cx="1832500" cy="7380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281450" y="223225"/>
            <a:ext cx="8832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Centroid method(cont.)</a:t>
            </a:r>
            <a:endParaRPr b="1" u="sng"/>
          </a:p>
          <a:p>
            <a:pPr indent="0" lvl="0" marL="0" rtl="0" algn="l">
              <a:spcBef>
                <a:spcPts val="0"/>
              </a:spcBef>
              <a:spcAft>
                <a:spcPts val="0"/>
              </a:spcAft>
              <a:buNone/>
            </a:pPr>
            <a:r>
              <a:t/>
            </a:r>
            <a:endParaRPr/>
          </a:p>
        </p:txBody>
      </p:sp>
      <p:sp>
        <p:nvSpPr>
          <p:cNvPr id="101" name="Google Shape;101;p20"/>
          <p:cNvSpPr txBox="1"/>
          <p:nvPr>
            <p:ph idx="1" type="body"/>
          </p:nvPr>
        </p:nvSpPr>
        <p:spPr>
          <a:xfrm>
            <a:off x="281450" y="795925"/>
            <a:ext cx="8520600" cy="34164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SzPts val="1800"/>
              <a:buNone/>
            </a:pPr>
            <a:r>
              <a:rPr lang="en"/>
              <a:t>Sub-Area Calculation</a:t>
            </a:r>
            <a:endParaRPr/>
          </a:p>
          <a:p>
            <a:pPr indent="-342900" lvl="1" marL="914400" rtl="0" algn="l">
              <a:spcBef>
                <a:spcPts val="0"/>
              </a:spcBef>
              <a:spcAft>
                <a:spcPts val="0"/>
              </a:spcAft>
              <a:buSzPts val="1800"/>
              <a:buChar char="●"/>
            </a:pPr>
            <a:r>
              <a:rPr lang="en" sz="1800"/>
              <a:t>Divides the overall area into shapes (e.g., triangles, trapezoids)</a:t>
            </a:r>
            <a:endParaRPr sz="1800"/>
          </a:p>
          <a:p>
            <a:pPr indent="-342900" lvl="1" marL="914400" rtl="0" algn="l">
              <a:spcBef>
                <a:spcPts val="0"/>
              </a:spcBef>
              <a:spcAft>
                <a:spcPts val="0"/>
              </a:spcAft>
              <a:buSzPts val="1800"/>
              <a:buChar char="●"/>
            </a:pPr>
            <a:r>
              <a:rPr lang="en" sz="1800"/>
              <a:t>Determines the area and centroid for each shape</a:t>
            </a:r>
            <a:endParaRPr sz="1800"/>
          </a:p>
          <a:p>
            <a:pPr indent="-228600" lvl="0" marL="457200" rtl="0" algn="l">
              <a:spcBef>
                <a:spcPts val="0"/>
              </a:spcBef>
              <a:spcAft>
                <a:spcPts val="0"/>
              </a:spcAft>
              <a:buSzPts val="1800"/>
              <a:buNone/>
            </a:pPr>
            <a:r>
              <a:rPr lang="en"/>
              <a:t>Defuzzified Output</a:t>
            </a:r>
            <a:endParaRPr/>
          </a:p>
          <a:p>
            <a:pPr indent="-342900" lvl="1" marL="914400" rtl="0" algn="l">
              <a:spcBef>
                <a:spcPts val="0"/>
              </a:spcBef>
              <a:spcAft>
                <a:spcPts val="0"/>
              </a:spcAft>
              <a:buSzPts val="1800"/>
              <a:buChar char="●"/>
            </a:pPr>
            <a:r>
              <a:rPr lang="en" sz="1800"/>
              <a:t>Summation of all sub-area centroids weighted by their respective areas</a:t>
            </a:r>
            <a:endParaRPr sz="1800"/>
          </a:p>
          <a:p>
            <a:pPr indent="-342900" lvl="1" marL="914400" rtl="0" algn="l">
              <a:spcBef>
                <a:spcPts val="0"/>
              </a:spcBef>
              <a:spcAft>
                <a:spcPts val="0"/>
              </a:spcAft>
              <a:buSzPts val="1800"/>
              <a:buChar char="●"/>
            </a:pPr>
            <a:r>
              <a:rPr lang="en" sz="1800"/>
              <a:t>Yields a single, discrete value representing the combined control action</a:t>
            </a:r>
            <a:endParaRPr/>
          </a:p>
        </p:txBody>
      </p:sp>
      <p:pic>
        <p:nvPicPr>
          <p:cNvPr id="102" name="Google Shape;102;p20"/>
          <p:cNvPicPr preferRelativeResize="0"/>
          <p:nvPr/>
        </p:nvPicPr>
        <p:blipFill>
          <a:blip r:embed="rId3">
            <a:alphaModFix/>
          </a:blip>
          <a:stretch>
            <a:fillRect/>
          </a:stretch>
        </p:blipFill>
        <p:spPr>
          <a:xfrm>
            <a:off x="950000" y="3043475"/>
            <a:ext cx="3067375" cy="1508550"/>
          </a:xfrm>
          <a:prstGeom prst="rect">
            <a:avLst/>
          </a:prstGeom>
          <a:noFill/>
          <a:ln>
            <a:noFill/>
          </a:ln>
        </p:spPr>
      </p:pic>
      <p:pic>
        <p:nvPicPr>
          <p:cNvPr id="103" name="Google Shape;103;p20"/>
          <p:cNvPicPr preferRelativeResize="0"/>
          <p:nvPr/>
        </p:nvPicPr>
        <p:blipFill>
          <a:blip r:embed="rId4">
            <a:alphaModFix/>
          </a:blip>
          <a:stretch>
            <a:fillRect/>
          </a:stretch>
        </p:blipFill>
        <p:spPr>
          <a:xfrm>
            <a:off x="5052400" y="3043463"/>
            <a:ext cx="2637875" cy="1463075"/>
          </a:xfrm>
          <a:prstGeom prst="rect">
            <a:avLst/>
          </a:prstGeom>
          <a:noFill/>
          <a:ln>
            <a:noFill/>
          </a:ln>
        </p:spPr>
      </p:pic>
      <p:sp>
        <p:nvSpPr>
          <p:cNvPr id="104" name="Google Shape;104;p20"/>
          <p:cNvSpPr txBox="1"/>
          <p:nvPr/>
        </p:nvSpPr>
        <p:spPr>
          <a:xfrm>
            <a:off x="1052577" y="4481825"/>
            <a:ext cx="3215700" cy="95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250">
                <a:solidFill>
                  <a:schemeClr val="dk1"/>
                </a:solidFill>
                <a:highlight>
                  <a:srgbClr val="FFFFFF"/>
                </a:highlight>
              </a:rPr>
              <a:t>Aggregated fuzzy output (before division)</a:t>
            </a:r>
            <a:endParaRPr i="1" sz="12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550">
              <a:solidFill>
                <a:srgbClr val="666666"/>
              </a:solidFill>
              <a:highlight>
                <a:srgbClr val="FFFFFF"/>
              </a:highlight>
            </a:endParaRPr>
          </a:p>
          <a:p>
            <a:pPr indent="0" lvl="0" marL="0" rtl="0" algn="l">
              <a:spcBef>
                <a:spcPts val="0"/>
              </a:spcBef>
              <a:spcAft>
                <a:spcPts val="0"/>
              </a:spcAft>
              <a:buNone/>
            </a:pPr>
            <a:r>
              <a:t/>
            </a:r>
            <a:endParaRPr sz="1800">
              <a:solidFill>
                <a:schemeClr val="dk2"/>
              </a:solidFill>
            </a:endParaRPr>
          </a:p>
        </p:txBody>
      </p:sp>
      <p:sp>
        <p:nvSpPr>
          <p:cNvPr id="105" name="Google Shape;105;p20"/>
          <p:cNvSpPr txBox="1"/>
          <p:nvPr/>
        </p:nvSpPr>
        <p:spPr>
          <a:xfrm>
            <a:off x="5250550" y="4481825"/>
            <a:ext cx="3612000" cy="64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250">
                <a:solidFill>
                  <a:schemeClr val="dk1"/>
                </a:solidFill>
                <a:highlight>
                  <a:srgbClr val="FFFFFF"/>
                </a:highlight>
              </a:rPr>
              <a:t>Aggregated fuzzy output (after division)</a:t>
            </a:r>
            <a:endParaRPr i="1" sz="1250">
              <a:solidFill>
                <a:schemeClr val="dk1"/>
              </a:solidFill>
              <a:highlight>
                <a:srgbClr val="FFFFFF"/>
              </a:highlight>
            </a:endParaRPr>
          </a:p>
          <a:p>
            <a:pPr indent="0" lvl="0" marL="0" rtl="0" algn="l">
              <a:lnSpc>
                <a:spcPct val="115000"/>
              </a:lnSpc>
              <a:spcBef>
                <a:spcPts val="0"/>
              </a:spcBef>
              <a:spcAft>
                <a:spcPts val="0"/>
              </a:spcAft>
              <a:buNone/>
            </a:pPr>
            <a:r>
              <a:t/>
            </a:r>
            <a:endParaRPr sz="1550">
              <a:solidFill>
                <a:srgbClr val="666666"/>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PID controller</a:t>
            </a:r>
            <a:endParaRPr u="sng"/>
          </a:p>
        </p:txBody>
      </p:sp>
      <p:pic>
        <p:nvPicPr>
          <p:cNvPr id="111" name="Google Shape;111;p21"/>
          <p:cNvPicPr preferRelativeResize="0"/>
          <p:nvPr/>
        </p:nvPicPr>
        <p:blipFill>
          <a:blip r:embed="rId3">
            <a:alphaModFix/>
          </a:blip>
          <a:stretch>
            <a:fillRect/>
          </a:stretch>
        </p:blipFill>
        <p:spPr>
          <a:xfrm>
            <a:off x="2554475" y="1244250"/>
            <a:ext cx="4150951" cy="2124900"/>
          </a:xfrm>
          <a:prstGeom prst="rect">
            <a:avLst/>
          </a:prstGeom>
          <a:noFill/>
          <a:ln>
            <a:noFill/>
          </a:ln>
        </p:spPr>
      </p:pic>
      <p:sp>
        <p:nvSpPr>
          <p:cNvPr id="112" name="Google Shape;112;p21"/>
          <p:cNvSpPr txBox="1"/>
          <p:nvPr/>
        </p:nvSpPr>
        <p:spPr>
          <a:xfrm>
            <a:off x="369650" y="3369150"/>
            <a:ext cx="8520600" cy="15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The PID controller is a combination of the proportional controller, the integral controller, and the derivative controller.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