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50957"/>
            <a:ext cx="9982200" cy="198644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 USING PIVOT TABLES FOR       EMPLOYEE TURNOVER        ANALYSIS   </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M. Prathipa</a:t>
            </a:r>
            <a:r>
              <a:rPr lang="en-US" sz="2400" dirty="0"/>
              <a:t> </a:t>
            </a:r>
          </a:p>
          <a:p>
            <a:r>
              <a:rPr lang="en-US" sz="2400" dirty="0"/>
              <a:t>REGISTER NO: 1222041</a:t>
            </a:r>
            <a:r>
              <a:rPr lang="en-IN" sz="2400" dirty="0"/>
              <a:t>38</a:t>
            </a:r>
            <a:endParaRPr lang="en-US" sz="2400" dirty="0"/>
          </a:p>
          <a:p>
            <a:r>
              <a:rPr lang="en-US" sz="2400" dirty="0"/>
              <a:t>DEPARTMENT: B.COM CORPORATE SECRETARYSHIP</a:t>
            </a:r>
          </a:p>
          <a:p>
            <a:r>
              <a:rPr lang="en-US" sz="2400" dirty="0"/>
              <a:t>COLLEGE: PONNUSAMY NADAR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extBox 12">
            <a:extLst>
              <a:ext uri="{FF2B5EF4-FFF2-40B4-BE49-F238E27FC236}">
                <a16:creationId xmlns:a16="http://schemas.microsoft.com/office/drawing/2014/main" id="{76F9E1C5-FDDC-8CC4-39D2-CDFF818A0671}"/>
              </a:ext>
            </a:extLst>
          </p:cNvPr>
          <p:cNvSpPr txBox="1"/>
          <p:nvPr/>
        </p:nvSpPr>
        <p:spPr>
          <a:xfrm>
            <a:off x="1240606" y="1532513"/>
            <a:ext cx="10642215" cy="3416320"/>
          </a:xfrm>
          <a:prstGeom prst="rect">
            <a:avLst/>
          </a:prstGeom>
          <a:noFill/>
        </p:spPr>
        <p:txBody>
          <a:bodyPr wrap="square">
            <a:spAutoFit/>
          </a:bodyPr>
          <a:lstStyle/>
          <a:p>
            <a:r>
              <a:rPr lang="en-US" b="1" dirty="0"/>
              <a:t>Turnover Modeling with Pivot Tables:</a:t>
            </a:r>
          </a:p>
          <a:p>
            <a:endParaRPr lang="en-US" b="1" dirty="0"/>
          </a:p>
          <a:p>
            <a:pPr>
              <a:buFont typeface="+mj-lt"/>
              <a:buAutoNum type="arabicPeriod"/>
            </a:pPr>
            <a:r>
              <a:rPr lang="en-US" b="1" dirty="0"/>
              <a:t>By Department</a:t>
            </a:r>
            <a:r>
              <a:rPr lang="en-US" dirty="0"/>
              <a:t>: Count terminations per department.</a:t>
            </a:r>
          </a:p>
          <a:p>
            <a:pPr>
              <a:buFont typeface="+mj-lt"/>
              <a:buAutoNum type="arabicPeriod"/>
            </a:pPr>
            <a:endParaRPr lang="en-US" dirty="0"/>
          </a:p>
          <a:p>
            <a:pPr>
              <a:buFont typeface="+mj-lt"/>
              <a:buAutoNum type="arabicPeriod"/>
            </a:pPr>
            <a:r>
              <a:rPr lang="en-US" b="1" dirty="0"/>
              <a:t>Tenure Impact</a:t>
            </a:r>
            <a:r>
              <a:rPr lang="en-US" dirty="0"/>
              <a:t>: Analyze turnover by tenure range.</a:t>
            </a:r>
          </a:p>
          <a:p>
            <a:pPr>
              <a:buFont typeface="+mj-lt"/>
              <a:buAutoNum type="arabicPeriod"/>
            </a:pPr>
            <a:endParaRPr lang="en-US" dirty="0"/>
          </a:p>
          <a:p>
            <a:pPr>
              <a:buFont typeface="+mj-lt"/>
              <a:buAutoNum type="arabicPeriod"/>
            </a:pPr>
            <a:r>
              <a:rPr lang="en-US" b="1" dirty="0"/>
              <a:t>Reasons</a:t>
            </a:r>
            <a:r>
              <a:rPr lang="en-US" dirty="0"/>
              <a:t>: Categorize and count why employees leave.</a:t>
            </a:r>
          </a:p>
          <a:p>
            <a:pPr>
              <a:buFont typeface="+mj-lt"/>
              <a:buAutoNum type="arabicPeriod"/>
            </a:pPr>
            <a:endParaRPr lang="en-US" dirty="0"/>
          </a:p>
          <a:p>
            <a:pPr>
              <a:buFont typeface="+mj-lt"/>
              <a:buAutoNum type="arabicPeriod"/>
            </a:pPr>
            <a:r>
              <a:rPr lang="en-US" b="1" dirty="0"/>
              <a:t>Performance</a:t>
            </a:r>
            <a:r>
              <a:rPr lang="en-US" dirty="0"/>
              <a:t>: Compare turnover by performance rating.</a:t>
            </a:r>
          </a:p>
          <a:p>
            <a:pPr>
              <a:buFont typeface="+mj-lt"/>
              <a:buAutoNum type="arabicPeriod"/>
            </a:pPr>
            <a:endParaRPr lang="en-US" dirty="0"/>
          </a:p>
          <a:p>
            <a:pPr>
              <a:buFont typeface="+mj-lt"/>
              <a:buAutoNum type="arabicPeriod"/>
            </a:pPr>
            <a:r>
              <a:rPr lang="en-US" b="1" dirty="0"/>
              <a:t>Salary</a:t>
            </a:r>
            <a:r>
              <a:rPr lang="en-US" dirty="0"/>
              <a:t>: Check turnover across salary ranges.</a:t>
            </a:r>
          </a:p>
          <a:p>
            <a:r>
              <a:rPr lang="en-US" dirty="0"/>
              <a:t>These models help identify key turnover drivers.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CFB6050-5009-D6E6-2482-DA2DA3DDEB9F}"/>
              </a:ext>
            </a:extLst>
          </p:cNvPr>
          <p:cNvSpPr txBox="1"/>
          <p:nvPr/>
        </p:nvSpPr>
        <p:spPr>
          <a:xfrm>
            <a:off x="1021676" y="1667568"/>
            <a:ext cx="7906737" cy="3416320"/>
          </a:xfrm>
          <a:prstGeom prst="rect">
            <a:avLst/>
          </a:prstGeom>
          <a:noFill/>
        </p:spPr>
        <p:txBody>
          <a:bodyPr wrap="square">
            <a:spAutoFit/>
          </a:bodyPr>
          <a:lstStyle/>
          <a:p>
            <a:pPr>
              <a:buFont typeface="+mj-lt"/>
              <a:buAutoNum type="arabicPeriod"/>
            </a:pPr>
            <a:r>
              <a:rPr lang="en-US" b="1" dirty="0"/>
              <a:t>High Turnover Departments</a:t>
            </a:r>
            <a:r>
              <a:rPr lang="en-US" dirty="0"/>
              <a:t>: Identify which departments have the most employee exits.</a:t>
            </a:r>
          </a:p>
          <a:p>
            <a:pPr>
              <a:buFont typeface="+mj-lt"/>
              <a:buAutoNum type="arabicPeriod"/>
            </a:pPr>
            <a:endParaRPr lang="en-US" dirty="0"/>
          </a:p>
          <a:p>
            <a:pPr>
              <a:buFont typeface="+mj-lt"/>
              <a:buAutoNum type="arabicPeriod"/>
            </a:pPr>
            <a:r>
              <a:rPr lang="en-US" b="1" dirty="0"/>
              <a:t>Tenure Trends</a:t>
            </a:r>
            <a:r>
              <a:rPr lang="en-US" dirty="0"/>
              <a:t>: Discover if employees with certain tenure lengths are more likely to leave.</a:t>
            </a:r>
          </a:p>
          <a:p>
            <a:pPr>
              <a:buFont typeface="+mj-lt"/>
              <a:buAutoNum type="arabicPeriod"/>
            </a:pPr>
            <a:endParaRPr lang="en-US" dirty="0"/>
          </a:p>
          <a:p>
            <a:pPr>
              <a:buFont typeface="+mj-lt"/>
              <a:buAutoNum type="arabicPeriod"/>
            </a:pPr>
            <a:r>
              <a:rPr lang="en-US" b="1" dirty="0"/>
              <a:t>Common Exit Reasons</a:t>
            </a:r>
            <a:r>
              <a:rPr lang="en-US" dirty="0"/>
              <a:t>: Pinpoint the most frequent reasons employees resign.</a:t>
            </a:r>
          </a:p>
          <a:p>
            <a:pPr>
              <a:buFont typeface="+mj-lt"/>
              <a:buAutoNum type="arabicPeriod"/>
            </a:pPr>
            <a:endParaRPr lang="en-US" dirty="0"/>
          </a:p>
          <a:p>
            <a:pPr>
              <a:buFont typeface="+mj-lt"/>
              <a:buAutoNum type="arabicPeriod"/>
            </a:pPr>
            <a:r>
              <a:rPr lang="en-US" b="1" dirty="0"/>
              <a:t>Performance Links</a:t>
            </a:r>
            <a:r>
              <a:rPr lang="en-US" dirty="0"/>
              <a:t>: See if lower-performing employees have higher turnover.</a:t>
            </a:r>
          </a:p>
          <a:p>
            <a:pPr>
              <a:buFont typeface="+mj-lt"/>
              <a:buAutoNum type="arabicPeriod"/>
            </a:pPr>
            <a:endParaRPr lang="en-US" dirty="0"/>
          </a:p>
          <a:p>
            <a:pPr>
              <a:buFont typeface="+mj-lt"/>
              <a:buAutoNum type="arabicPeriod"/>
            </a:pPr>
            <a:r>
              <a:rPr lang="en-US" b="1" dirty="0"/>
              <a:t>Salary Insights</a:t>
            </a:r>
            <a:r>
              <a:rPr lang="en-US" dirty="0"/>
              <a:t>: Determine if turnover is higher in certain salary brackets.</a:t>
            </a:r>
          </a:p>
          <a:p>
            <a:r>
              <a:rPr lang="en-US" dirty="0"/>
              <a:t>These results help target retention strategies effectively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FBDD78-80F1-5616-E804-79A3B256127F}"/>
              </a:ext>
            </a:extLst>
          </p:cNvPr>
          <p:cNvSpPr txBox="1"/>
          <p:nvPr/>
        </p:nvSpPr>
        <p:spPr>
          <a:xfrm flipH="1">
            <a:off x="2141563" y="1674674"/>
            <a:ext cx="6670392" cy="1754326"/>
          </a:xfrm>
          <a:prstGeom prst="rect">
            <a:avLst/>
          </a:prstGeom>
          <a:noFill/>
        </p:spPr>
        <p:txBody>
          <a:bodyPr wrap="square">
            <a:spAutoFit/>
          </a:bodyPr>
          <a:lstStyle/>
          <a:p>
            <a:r>
              <a:rPr lang="en-US" dirty="0"/>
              <a:t>Pivot tables are a powerful tool for analyzing employee turnover, offering quick, flexible insights into patterns and trends. By identifying high-risk departments, tenure-based turnover, common reasons for leaving, and performance or salary-related trends, organizations can make informed decisions to improve retention strategies and reduce turnover.</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 Using Pivot Tables For Employee Turnover </a:t>
            </a:r>
            <a:r>
              <a:rPr lang="en-US" sz="4400" b="1" dirty="0">
                <a:solidFill>
                  <a:srgbClr val="0F0F0F"/>
                </a:solidFill>
                <a:latin typeface="Times New Roman" panose="02020603050405020304" pitchFamily="18" charset="0"/>
                <a:cs typeface="Times New Roman" panose="02020603050405020304" pitchFamily="18" charset="0"/>
              </a:rPr>
              <a:t>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CA245C5-DF7E-8BB2-14BB-EE6F4B470266}"/>
              </a:ext>
            </a:extLst>
          </p:cNvPr>
          <p:cNvSpPr txBox="1"/>
          <p:nvPr/>
        </p:nvSpPr>
        <p:spPr>
          <a:xfrm>
            <a:off x="1787933" y="1859339"/>
            <a:ext cx="7359411" cy="3139321"/>
          </a:xfrm>
          <a:prstGeom prst="rect">
            <a:avLst/>
          </a:prstGeom>
          <a:noFill/>
        </p:spPr>
        <p:txBody>
          <a:bodyPr wrap="square">
            <a:spAutoFit/>
          </a:bodyPr>
          <a:lstStyle/>
          <a:p>
            <a:r>
              <a:rPr lang="en-US" dirty="0"/>
              <a:t>Analyze employee turnover using pivot tables to identify trends, demographic factors, and departmental impacts.</a:t>
            </a:r>
          </a:p>
          <a:p>
            <a:r>
              <a:rPr lang="en-US" b="1" dirty="0"/>
              <a:t>Objective:</a:t>
            </a:r>
            <a:endParaRPr lang="en-US" dirty="0"/>
          </a:p>
          <a:p>
            <a:pPr>
              <a:buFont typeface="+mj-lt"/>
              <a:buAutoNum type="arabicPeriod"/>
            </a:pPr>
            <a:r>
              <a:rPr lang="en-US" dirty="0"/>
              <a:t>Track turnover rates over time.</a:t>
            </a:r>
          </a:p>
          <a:p>
            <a:pPr>
              <a:buFont typeface="+mj-lt"/>
              <a:buAutoNum type="arabicPeriod"/>
            </a:pPr>
            <a:r>
              <a:rPr lang="en-US" dirty="0"/>
              <a:t>Examine turnover by demographics and tenure.</a:t>
            </a:r>
          </a:p>
          <a:p>
            <a:pPr>
              <a:buFont typeface="+mj-lt"/>
              <a:buAutoNum type="arabicPeriod"/>
            </a:pPr>
            <a:r>
              <a:rPr lang="en-US" dirty="0"/>
              <a:t>Compare turnover across departments.</a:t>
            </a:r>
          </a:p>
          <a:p>
            <a:pPr>
              <a:buFont typeface="+mj-lt"/>
              <a:buAutoNum type="arabicPeriod"/>
            </a:pPr>
            <a:r>
              <a:rPr lang="en-US" dirty="0"/>
              <a:t>Detect seasonal patterns.</a:t>
            </a:r>
          </a:p>
          <a:p>
            <a:r>
              <a:rPr lang="en-US" b="1" dirty="0"/>
              <a:t>Data Needed:</a:t>
            </a:r>
            <a:endParaRPr lang="en-US" dirty="0"/>
          </a:p>
          <a:p>
            <a:pPr>
              <a:buFont typeface="Arial" panose="020B0604020202020204" pitchFamily="34" charset="0"/>
              <a:buChar char="•"/>
            </a:pPr>
            <a:r>
              <a:rPr lang="en-US" dirty="0"/>
              <a:t>Hire and termination dates</a:t>
            </a:r>
          </a:p>
          <a:p>
            <a:pPr>
              <a:buFont typeface="Arial" panose="020B0604020202020204" pitchFamily="34" charset="0"/>
              <a:buChar char="•"/>
            </a:pPr>
            <a:r>
              <a:rPr lang="en-US" dirty="0"/>
              <a:t>Department, role, demographics</a:t>
            </a:r>
          </a:p>
          <a:p>
            <a:pPr>
              <a:buFont typeface="Arial" panose="020B0604020202020204" pitchFamily="34" charset="0"/>
              <a:buChar char="•"/>
            </a:pPr>
            <a:r>
              <a:rPr lang="en-US" dirty="0"/>
              <a:t>Tenure, reasons for leaving</a:t>
            </a:r>
          </a:p>
        </p:txBody>
      </p:sp>
      <p:sp>
        <p:nvSpPr>
          <p:cNvPr id="13" name="TextBox 12">
            <a:extLst>
              <a:ext uri="{FF2B5EF4-FFF2-40B4-BE49-F238E27FC236}">
                <a16:creationId xmlns:a16="http://schemas.microsoft.com/office/drawing/2014/main" id="{6D5BC8B7-DEAD-32F8-714A-3ADF5EBFFD5C}"/>
              </a:ext>
            </a:extLst>
          </p:cNvPr>
          <p:cNvSpPr txBox="1"/>
          <p:nvPr/>
        </p:nvSpPr>
        <p:spPr>
          <a:xfrm>
            <a:off x="1787933" y="5216978"/>
            <a:ext cx="5849874" cy="923330"/>
          </a:xfrm>
          <a:prstGeom prst="rect">
            <a:avLst/>
          </a:prstGeom>
          <a:noFill/>
        </p:spPr>
        <p:txBody>
          <a:bodyPr wrap="square">
            <a:spAutoFit/>
          </a:bodyPr>
          <a:lstStyle/>
          <a:p>
            <a:r>
              <a:rPr lang="en-US" b="1" dirty="0"/>
              <a:t>Outcome:</a:t>
            </a:r>
            <a:endParaRPr lang="en-US" dirty="0"/>
          </a:p>
          <a:p>
            <a:r>
              <a:rPr lang="en-US" dirty="0"/>
              <a:t>Use insights to develop targeted retention strategies and improve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722BE3C-6110-3B5B-0EDF-2B5BC534A753}"/>
              </a:ext>
            </a:extLst>
          </p:cNvPr>
          <p:cNvSpPr txBox="1"/>
          <p:nvPr/>
        </p:nvSpPr>
        <p:spPr>
          <a:xfrm>
            <a:off x="1112896" y="2019300"/>
            <a:ext cx="7852005" cy="3139321"/>
          </a:xfrm>
          <a:prstGeom prst="rect">
            <a:avLst/>
          </a:prstGeom>
          <a:noFill/>
        </p:spPr>
        <p:txBody>
          <a:bodyPr wrap="square">
            <a:spAutoFit/>
          </a:bodyPr>
          <a:lstStyle/>
          <a:p>
            <a:r>
              <a:rPr lang="en-US" b="1"/>
              <a:t>Objective:</a:t>
            </a:r>
            <a:r>
              <a:rPr lang="en-US"/>
              <a:t> Analyze employee turnover data with pivot tables to identify trends and influencing factors for better retention strategies.</a:t>
            </a:r>
          </a:p>
          <a:p>
            <a:r>
              <a:rPr lang="en-US" b="1" dirty="0"/>
              <a:t>Tasks:</a:t>
            </a:r>
            <a:endParaRPr lang="en-US" dirty="0"/>
          </a:p>
          <a:p>
            <a:pPr>
              <a:buFont typeface="+mj-lt"/>
              <a:buAutoNum type="arabicPeriod"/>
            </a:pPr>
            <a:r>
              <a:rPr lang="en-US" b="1" dirty="0"/>
              <a:t>Collect Data:</a:t>
            </a:r>
            <a:r>
              <a:rPr lang="en-US" dirty="0"/>
              <a:t> Gather employee hire, termination, demographic, and department details.</a:t>
            </a:r>
          </a:p>
          <a:p>
            <a:pPr>
              <a:buFont typeface="+mj-lt"/>
              <a:buAutoNum type="arabicPeriod"/>
            </a:pPr>
            <a:r>
              <a:rPr lang="en-US" b="1" dirty="0"/>
              <a:t>Create Pivot Tables:</a:t>
            </a:r>
            <a:r>
              <a:rPr lang="en-US" dirty="0"/>
              <a:t> Summarize turnover rates, trends, and demographics.</a:t>
            </a:r>
          </a:p>
          <a:p>
            <a:pPr>
              <a:buFont typeface="+mj-lt"/>
              <a:buAutoNum type="arabicPeriod"/>
            </a:pPr>
            <a:r>
              <a:rPr lang="en-US" b="1" dirty="0"/>
              <a:t>Analyze Trends:</a:t>
            </a:r>
            <a:r>
              <a:rPr lang="en-US" dirty="0"/>
              <a:t> Identify patterns in turnover over time and by department.</a:t>
            </a:r>
          </a:p>
          <a:p>
            <a:r>
              <a:rPr lang="en-US" b="1" dirty="0"/>
              <a:t>Deliverables:</a:t>
            </a:r>
            <a:endParaRPr lang="en-US" dirty="0"/>
          </a:p>
          <a:p>
            <a:pPr>
              <a:buFont typeface="+mj-lt"/>
              <a:buAutoNum type="arabicPeriod"/>
            </a:pPr>
            <a:r>
              <a:rPr lang="en-US" b="1" dirty="0"/>
              <a:t>Pivot Tables:</a:t>
            </a:r>
            <a:r>
              <a:rPr lang="en-US" dirty="0"/>
              <a:t> Visual summaries of turnover data.</a:t>
            </a:r>
          </a:p>
          <a:p>
            <a:pPr>
              <a:buFont typeface="+mj-lt"/>
              <a:buAutoNum type="arabicPeriod"/>
            </a:pPr>
            <a:r>
              <a:rPr lang="en-US" b="1" dirty="0"/>
              <a:t>Analysis Report:</a:t>
            </a:r>
            <a:r>
              <a:rPr lang="en-US" dirty="0"/>
              <a:t> Key findings and insights.</a:t>
            </a:r>
          </a:p>
          <a:p>
            <a:pPr>
              <a:buFont typeface="+mj-lt"/>
              <a:buAutoNum type="arabicPeriod"/>
            </a:pPr>
            <a:r>
              <a:rPr lang="en-US" b="1" dirty="0"/>
              <a:t>Recommendations:</a:t>
            </a:r>
            <a:r>
              <a:rPr lang="en-US" dirty="0"/>
              <a:t> Strategies for improving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341362D-39C3-7570-8A57-A117DCB85A05}"/>
              </a:ext>
            </a:extLst>
          </p:cNvPr>
          <p:cNvSpPr txBox="1"/>
          <p:nvPr/>
        </p:nvSpPr>
        <p:spPr>
          <a:xfrm>
            <a:off x="1204118" y="2019300"/>
            <a:ext cx="7797272" cy="3139321"/>
          </a:xfrm>
          <a:prstGeom prst="rect">
            <a:avLst/>
          </a:prstGeom>
          <a:noFill/>
        </p:spPr>
        <p:txBody>
          <a:bodyPr wrap="square">
            <a:spAutoFit/>
          </a:bodyPr>
          <a:lstStyle/>
          <a:p>
            <a:r>
              <a:rPr lang="en-US" b="1" dirty="0"/>
              <a:t>1.HR Managers:</a:t>
            </a:r>
            <a:r>
              <a:rPr lang="en-US" dirty="0"/>
              <a:t> To understand turnover trends and develop targeted retention strategies. </a:t>
            </a:r>
          </a:p>
          <a:p>
            <a:endParaRPr lang="en-US" dirty="0"/>
          </a:p>
          <a:p>
            <a:r>
              <a:rPr lang="en-US" b="1" dirty="0"/>
              <a:t>2.Recruitment Teams:</a:t>
            </a:r>
            <a:r>
              <a:rPr lang="en-US" dirty="0"/>
              <a:t> To adjust hiring practices based on turnover patterns.</a:t>
            </a:r>
          </a:p>
          <a:p>
            <a:endParaRPr lang="en-US" dirty="0"/>
          </a:p>
          <a:p>
            <a:r>
              <a:rPr lang="en-US" b="1" dirty="0"/>
              <a:t>3.Department Heads:</a:t>
            </a:r>
            <a:r>
              <a:rPr lang="en-US" dirty="0"/>
              <a:t> To address specific departmental turnover issues.</a:t>
            </a:r>
          </a:p>
          <a:p>
            <a:endParaRPr lang="en-US" dirty="0"/>
          </a:p>
          <a:p>
            <a:r>
              <a:rPr lang="en-US" b="1" dirty="0"/>
              <a:t>4.Executives:</a:t>
            </a:r>
            <a:r>
              <a:rPr lang="en-US" dirty="0"/>
              <a:t> For high-level insights to inform strategic decisions and organizational planning.</a:t>
            </a:r>
          </a:p>
          <a:p>
            <a:endParaRPr lang="en-US" dirty="0"/>
          </a:p>
          <a:p>
            <a:r>
              <a:rPr lang="en-US" b="1" dirty="0"/>
              <a:t>5.Data Analysts:</a:t>
            </a:r>
            <a:r>
              <a:rPr lang="en-US" dirty="0"/>
              <a:t> To support detailed analysis and reporting on turnover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657283EF-D044-FAB9-A6ED-9B408283C24A}"/>
              </a:ext>
            </a:extLst>
          </p:cNvPr>
          <p:cNvSpPr txBox="1"/>
          <p:nvPr/>
        </p:nvSpPr>
        <p:spPr>
          <a:xfrm>
            <a:off x="3024365" y="1793173"/>
            <a:ext cx="5808653" cy="1754326"/>
          </a:xfrm>
          <a:prstGeom prst="rect">
            <a:avLst/>
          </a:prstGeom>
          <a:noFill/>
        </p:spPr>
        <p:txBody>
          <a:bodyPr wrap="square">
            <a:spAutoFit/>
          </a:bodyPr>
          <a:lstStyle/>
          <a:p>
            <a:r>
              <a:rPr lang="en-US" b="1" dirty="0"/>
              <a:t>Solution:</a:t>
            </a:r>
            <a:endParaRPr lang="en-US" dirty="0"/>
          </a:p>
          <a:p>
            <a:r>
              <a:rPr lang="en-US" dirty="0"/>
              <a:t>Using pivot tables for employee turnover analysis involves organizing and summarizing turnover data to reveal patterns, trends, and insights. This approach enables quick, dynamic analysis of various factors such as turnover rates, departmental impacts, and demographic influences.</a:t>
            </a:r>
          </a:p>
        </p:txBody>
      </p:sp>
      <p:sp>
        <p:nvSpPr>
          <p:cNvPr id="14" name="TextBox 13">
            <a:extLst>
              <a:ext uri="{FF2B5EF4-FFF2-40B4-BE49-F238E27FC236}">
                <a16:creationId xmlns:a16="http://schemas.microsoft.com/office/drawing/2014/main" id="{A9C561DE-9BF8-6741-19C3-72B06D916897}"/>
              </a:ext>
            </a:extLst>
          </p:cNvPr>
          <p:cNvSpPr txBox="1"/>
          <p:nvPr/>
        </p:nvSpPr>
        <p:spPr>
          <a:xfrm>
            <a:off x="3044656" y="3685222"/>
            <a:ext cx="6102688" cy="1477328"/>
          </a:xfrm>
          <a:prstGeom prst="rect">
            <a:avLst/>
          </a:prstGeom>
          <a:noFill/>
        </p:spPr>
        <p:txBody>
          <a:bodyPr wrap="square">
            <a:spAutoFit/>
          </a:bodyPr>
          <a:lstStyle/>
          <a:p>
            <a:r>
              <a:rPr lang="en-US" b="1" dirty="0"/>
              <a:t>Value Proposition:</a:t>
            </a:r>
            <a:endParaRPr lang="en-US" dirty="0"/>
          </a:p>
          <a:p>
            <a:pPr>
              <a:buFont typeface="+mj-lt"/>
              <a:buAutoNum type="arabicPeriod"/>
            </a:pPr>
            <a:r>
              <a:rPr lang="en-US" b="1" dirty="0"/>
              <a:t>Clear Insights:</a:t>
            </a:r>
            <a:r>
              <a:rPr lang="en-US" dirty="0"/>
              <a:t> Reveals turnover patterns and key factors.</a:t>
            </a:r>
          </a:p>
          <a:p>
            <a:pPr>
              <a:buFont typeface="+mj-lt"/>
              <a:buAutoNum type="arabicPeriod"/>
            </a:pPr>
            <a:r>
              <a:rPr lang="en-US" b="1" dirty="0"/>
              <a:t>Efficient Analysis:</a:t>
            </a:r>
            <a:r>
              <a:rPr lang="en-US" dirty="0"/>
              <a:t> Quickly summarizes large datasets.</a:t>
            </a:r>
          </a:p>
          <a:p>
            <a:pPr>
              <a:buFont typeface="+mj-lt"/>
              <a:buAutoNum type="arabicPeriod"/>
            </a:pPr>
            <a:r>
              <a:rPr lang="en-US" b="1" dirty="0"/>
              <a:t>Better Decisions:</a:t>
            </a:r>
            <a:r>
              <a:rPr lang="en-US" dirty="0"/>
              <a:t> Informs targeted retention strategies.</a:t>
            </a:r>
          </a:p>
          <a:p>
            <a:pPr>
              <a:buFont typeface="+mj-lt"/>
              <a:buAutoNum type="arabicPeriod"/>
            </a:pPr>
            <a:r>
              <a:rPr lang="en-US" b="1" dirty="0"/>
              <a:t>Flexibility:</a:t>
            </a:r>
            <a:r>
              <a:rPr lang="en-US" dirty="0"/>
              <a:t> Easily explores different data dimensions.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6AACC599-FE3B-42CA-53AD-C6A6250424AB}"/>
              </a:ext>
            </a:extLst>
          </p:cNvPr>
          <p:cNvSpPr txBox="1"/>
          <p:nvPr/>
        </p:nvSpPr>
        <p:spPr>
          <a:xfrm>
            <a:off x="1350072" y="1386560"/>
            <a:ext cx="7797273" cy="2363057"/>
          </a:xfrm>
          <a:prstGeom prst="rect">
            <a:avLst/>
          </a:prstGeom>
          <a:noFill/>
        </p:spPr>
        <p:txBody>
          <a:bodyPr wrap="square">
            <a:spAutoFit/>
          </a:bodyPr>
          <a:lstStyle/>
          <a:p>
            <a:r>
              <a:rPr lang="en-US" b="1" dirty="0"/>
              <a:t>Dataset Description:</a:t>
            </a:r>
          </a:p>
          <a:p>
            <a:pPr>
              <a:buFont typeface="+mj-lt"/>
              <a:buAutoNum type="arabicPeriod"/>
            </a:pPr>
            <a:r>
              <a:rPr lang="en-US" b="1" dirty="0"/>
              <a:t>Employee ID</a:t>
            </a:r>
            <a:r>
              <a:rPr lang="en-US" dirty="0"/>
              <a:t>: Unique identifier.</a:t>
            </a:r>
          </a:p>
          <a:p>
            <a:pPr>
              <a:buFont typeface="+mj-lt"/>
              <a:buAutoNum type="arabicPeriod"/>
            </a:pPr>
            <a:r>
              <a:rPr lang="en-US" b="1" dirty="0"/>
              <a:t>Department</a:t>
            </a:r>
            <a:r>
              <a:rPr lang="en-US" dirty="0"/>
              <a:t>: Department name.</a:t>
            </a:r>
          </a:p>
          <a:p>
            <a:pPr>
              <a:buFont typeface="+mj-lt"/>
              <a:buAutoNum type="arabicPeriod"/>
            </a:pPr>
            <a:r>
              <a:rPr lang="en-US" b="1" dirty="0"/>
              <a:t>Job Role</a:t>
            </a:r>
            <a:r>
              <a:rPr lang="en-US" dirty="0"/>
              <a:t>: Specific job title.</a:t>
            </a:r>
          </a:p>
          <a:p>
            <a:pPr>
              <a:buFont typeface="+mj-lt"/>
              <a:buAutoNum type="arabicPeriod"/>
            </a:pPr>
            <a:r>
              <a:rPr lang="en-US" b="1" dirty="0"/>
              <a:t>Gender</a:t>
            </a:r>
            <a:r>
              <a:rPr lang="en-US" dirty="0"/>
              <a:t>: Employee gender.</a:t>
            </a:r>
          </a:p>
          <a:p>
            <a:pPr>
              <a:buFont typeface="+mj-lt"/>
              <a:buAutoNum type="arabicPeriod"/>
            </a:pPr>
            <a:r>
              <a:rPr lang="en-US" b="1" dirty="0"/>
              <a:t>Age</a:t>
            </a:r>
            <a:r>
              <a:rPr lang="en-US" dirty="0"/>
              <a:t>: Employee age.</a:t>
            </a:r>
          </a:p>
          <a:p>
            <a:pPr>
              <a:buFont typeface="+mj-lt"/>
              <a:buAutoNum type="arabicPeriod"/>
            </a:pPr>
            <a:r>
              <a:rPr lang="en-US" b="1" dirty="0"/>
              <a:t>Tenure</a:t>
            </a:r>
            <a:r>
              <a:rPr lang="en-US" dirty="0"/>
              <a:t>: Duration of employment.</a:t>
            </a:r>
          </a:p>
          <a:p>
            <a:pPr>
              <a:buFont typeface="+mj-lt"/>
              <a:buAutoNum type="arabicPeriod"/>
            </a:pPr>
            <a:r>
              <a:rPr lang="en-US" b="1" dirty="0"/>
              <a:t>Hire Date</a:t>
            </a:r>
            <a:r>
              <a:rPr lang="en-US" dirty="0"/>
              <a:t>: Date hired.</a:t>
            </a:r>
          </a:p>
        </p:txBody>
      </p:sp>
      <p:sp>
        <p:nvSpPr>
          <p:cNvPr id="8" name="TextBox 7">
            <a:extLst>
              <a:ext uri="{FF2B5EF4-FFF2-40B4-BE49-F238E27FC236}">
                <a16:creationId xmlns:a16="http://schemas.microsoft.com/office/drawing/2014/main" id="{8D8E879B-2B70-5915-DCFE-785035EA6762}"/>
              </a:ext>
            </a:extLst>
          </p:cNvPr>
          <p:cNvSpPr txBox="1"/>
          <p:nvPr/>
        </p:nvSpPr>
        <p:spPr>
          <a:xfrm>
            <a:off x="1350072" y="3992543"/>
            <a:ext cx="6775596" cy="1477328"/>
          </a:xfrm>
          <a:prstGeom prst="rect">
            <a:avLst/>
          </a:prstGeom>
          <a:noFill/>
        </p:spPr>
        <p:txBody>
          <a:bodyPr wrap="square">
            <a:spAutoFit/>
          </a:bodyPr>
          <a:lstStyle/>
          <a:p>
            <a:r>
              <a:rPr lang="en-US" b="1" dirty="0"/>
              <a:t>Pivot Table Analyses:</a:t>
            </a:r>
          </a:p>
          <a:p>
            <a:pPr>
              <a:buFont typeface="+mj-lt"/>
              <a:buAutoNum type="arabicPeriod"/>
            </a:pPr>
            <a:r>
              <a:rPr lang="en-US" b="1" dirty="0"/>
              <a:t>Turnover by Department</a:t>
            </a:r>
            <a:r>
              <a:rPr lang="en-US" dirty="0"/>
              <a:t>: Count of terminations per department.</a:t>
            </a:r>
          </a:p>
          <a:p>
            <a:pPr>
              <a:buFont typeface="+mj-lt"/>
              <a:buAutoNum type="arabicPeriod"/>
            </a:pPr>
            <a:r>
              <a:rPr lang="en-US" b="1" dirty="0"/>
              <a:t>Turnover by Tenure</a:t>
            </a:r>
            <a:r>
              <a:rPr lang="en-US" dirty="0"/>
              <a:t>: Count of terminations by tenure range.</a:t>
            </a:r>
          </a:p>
          <a:p>
            <a:pPr>
              <a:buFont typeface="+mj-lt"/>
              <a:buAutoNum type="arabicPeriod"/>
            </a:pPr>
            <a:r>
              <a:rPr lang="en-US" b="1" dirty="0"/>
              <a:t>Reasons for Leaving</a:t>
            </a:r>
            <a:r>
              <a:rPr lang="en-US" dirty="0"/>
              <a:t>: Breakdown of why employees leave.</a:t>
            </a:r>
          </a:p>
          <a:p>
            <a:pPr>
              <a:buFont typeface="+mj-lt"/>
              <a:buAutoNum type="arabicPeriod"/>
            </a:pPr>
            <a:r>
              <a:rPr lang="en-US" b="1" dirty="0"/>
              <a:t>Turnover by Age Group</a:t>
            </a:r>
            <a:r>
              <a:rPr lang="en-US" dirty="0"/>
              <a:t>: Count of terminations by age range.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1494770"/>
            <a:ext cx="8534018" cy="4832092"/>
          </a:xfrm>
          <a:prstGeom prst="rect">
            <a:avLst/>
          </a:prstGeom>
          <a:noFill/>
        </p:spPr>
        <p:txBody>
          <a:bodyPr wrap="square" rtlCol="0">
            <a:spAutoFit/>
          </a:bodyPr>
          <a:lstStyle/>
          <a:p>
            <a:r>
              <a:rPr lang="en-US" sz="2800" b="1" dirty="0"/>
              <a:t>Quick Insights</a:t>
            </a:r>
            <a:r>
              <a:rPr lang="en-US" sz="2800" dirty="0"/>
              <a:t>: Instantly see turnover trends with just a few clicks.</a:t>
            </a:r>
          </a:p>
          <a:p>
            <a:r>
              <a:rPr lang="en-US" sz="2800" b="1" dirty="0"/>
              <a:t>Interactive Analysis</a:t>
            </a:r>
            <a:r>
              <a:rPr lang="en-US" sz="2800" dirty="0"/>
              <a:t>: Easily drill down and filter data for deeper insights.</a:t>
            </a:r>
          </a:p>
          <a:p>
            <a:r>
              <a:rPr lang="en-US" sz="2800" b="1" dirty="0"/>
              <a:t>Custom Views</a:t>
            </a:r>
            <a:r>
              <a:rPr lang="en-US" sz="2800" dirty="0"/>
              <a:t>: Tailor summaries by department, tenure, or reasons for leaving.</a:t>
            </a:r>
          </a:p>
          <a:p>
            <a:r>
              <a:rPr lang="en-US" sz="2800" b="1" dirty="0"/>
              <a:t>No Coding Required</a:t>
            </a:r>
            <a:r>
              <a:rPr lang="en-US" sz="2800" dirty="0"/>
              <a:t>: Get powerful analytics without complex formulas.</a:t>
            </a:r>
          </a:p>
          <a:p>
            <a:endParaRPr lang="en-US" sz="2800" dirty="0"/>
          </a:p>
          <a:p>
            <a:r>
              <a:rPr lang="en-US" sz="2800" dirty="0"/>
              <a:t>Pivot tables make turnover analysis fast, flexible, and accessible.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USING PIVOT TABLES FOR       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Prathipa M</cp:lastModifiedBy>
  <cp:revision>16</cp:revision>
  <dcterms:created xsi:type="dcterms:W3CDTF">2024-03-29T15:07:22Z</dcterms:created>
  <dcterms:modified xsi:type="dcterms:W3CDTF">2024-09-05T10:09:58Z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